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E28A923-57B1-4DB3-AC79-E550EA81BDC6}" type="datetimeFigureOut">
              <a:rPr lang="en-US" smtClean="0"/>
              <a:t>8/27/2021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28A923-57B1-4DB3-AC79-E550EA81BDC6}" type="datetimeFigureOut">
              <a:rPr lang="en-US" smtClean="0"/>
              <a:t>8/27/2021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28A923-57B1-4DB3-AC79-E550EA81BDC6}" type="datetimeFigureOut">
              <a:rPr lang="en-US" smtClean="0"/>
              <a:t>8/27/2021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28A923-57B1-4DB3-AC79-E550EA81BDC6}" type="datetimeFigureOut">
              <a:rPr lang="en-US" smtClean="0"/>
              <a:t>8/27/2021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8A923-57B1-4DB3-AC79-E550EA81BDC6}" type="datetimeFigureOut">
              <a:rPr lang="en-US" smtClean="0"/>
              <a:t>8/27/2021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28A923-57B1-4DB3-AC79-E550EA81BDC6}" type="datetimeFigureOut">
              <a:rPr lang="en-US" smtClean="0"/>
              <a:t>8/27/2021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E28A923-57B1-4DB3-AC79-E550EA81BDC6}" type="datetimeFigureOut">
              <a:rPr lang="en-US" smtClean="0"/>
              <a:t>8/27/2021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E28A923-57B1-4DB3-AC79-E550EA81BDC6}" type="datetimeFigureOut">
              <a:rPr lang="en-US" smtClean="0"/>
              <a:t>8/27/2021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8A923-57B1-4DB3-AC79-E550EA81BDC6}" type="datetimeFigureOut">
              <a:rPr lang="en-US" smtClean="0"/>
              <a:t>8/27/2021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8A923-57B1-4DB3-AC79-E550EA81BDC6}" type="datetimeFigureOut">
              <a:rPr lang="en-US" smtClean="0"/>
              <a:t>8/27/2021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8A923-57B1-4DB3-AC79-E550EA81BDC6}" type="datetimeFigureOut">
              <a:rPr lang="en-US" smtClean="0"/>
              <a:t>8/27/2021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E5F199-6692-4187-B929-57B0853647B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8A923-57B1-4DB3-AC79-E550EA81BDC6}" type="datetimeFigureOut">
              <a:rPr lang="en-US" smtClean="0"/>
              <a:t>8/27/2021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5F199-6692-4187-B929-57B0853647B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hyperlink" Target="mailto:info@apponix.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2071678"/>
            <a:ext cx="5164555" cy="1077218"/>
          </a:xfrm>
          <a:prstGeom prst="rect">
            <a:avLst/>
          </a:prstGeom>
        </p:spPr>
        <p:txBody>
          <a:bodyPr wrap="none">
            <a:spAutoFit/>
          </a:bodyPr>
          <a:lstStyle/>
          <a:p>
            <a:r>
              <a:rPr lang="en-IN" sz="3200" b="1" dirty="0" smtClean="0"/>
              <a:t>Best SEO Company in Mysore</a:t>
            </a:r>
          </a:p>
          <a:p>
            <a:r>
              <a:rPr lang="en-US" sz="3200" b="1" dirty="0" smtClean="0"/>
              <a:t>       </a:t>
            </a:r>
            <a:endParaRPr lang="en-US" sz="3200" b="1" dirty="0"/>
          </a:p>
        </p:txBody>
      </p:sp>
      <p:sp>
        <p:nvSpPr>
          <p:cNvPr id="3" name="Rectangle 2"/>
          <p:cNvSpPr/>
          <p:nvPr/>
        </p:nvSpPr>
        <p:spPr>
          <a:xfrm>
            <a:off x="4214810" y="5715016"/>
            <a:ext cx="4929190" cy="923330"/>
          </a:xfrm>
          <a:prstGeom prst="rect">
            <a:avLst/>
          </a:prstGeom>
        </p:spPr>
        <p:txBody>
          <a:bodyPr wrap="square">
            <a:spAutoFit/>
          </a:bodyPr>
          <a:lstStyle/>
          <a:p>
            <a:endParaRPr lang="en-IN" b="1" dirty="0" smtClean="0">
              <a:solidFill>
                <a:schemeClr val="tx2">
                  <a:lumMod val="50000"/>
                </a:schemeClr>
              </a:solidFill>
            </a:endParaRPr>
          </a:p>
          <a:p>
            <a:r>
              <a:rPr lang="en-IN" b="1" dirty="0" smtClean="0">
                <a:solidFill>
                  <a:schemeClr val="tx2">
                    <a:lumMod val="50000"/>
                  </a:schemeClr>
                </a:solidFill>
              </a:rPr>
              <a:t>https://www.apponix.com/service/seo-company-in-mysore</a:t>
            </a:r>
            <a:endParaRPr lang="en-IN" b="1" dirty="0">
              <a:solidFill>
                <a:schemeClr val="tx2">
                  <a:lumMod val="50000"/>
                </a:schemeClr>
              </a:solidFill>
            </a:endParaRPr>
          </a:p>
        </p:txBody>
      </p:sp>
      <p:pic>
        <p:nvPicPr>
          <p:cNvPr id="4" name="Picture 3" descr="download.png"/>
          <p:cNvPicPr>
            <a:picLocks noChangeAspect="1"/>
          </p:cNvPicPr>
          <p:nvPr/>
        </p:nvPicPr>
        <p:blipFill>
          <a:blip r:embed="rId2"/>
          <a:stretch>
            <a:fillRect/>
          </a:stretch>
        </p:blipFill>
        <p:spPr>
          <a:xfrm>
            <a:off x="7358082" y="0"/>
            <a:ext cx="1643067" cy="1643067"/>
          </a:xfrm>
          <a:prstGeom prst="rect">
            <a:avLst/>
          </a:prstGeom>
        </p:spPr>
      </p:pic>
      <p:pic>
        <p:nvPicPr>
          <p:cNvPr id="5" name="Picture 4" descr="j1.jpg"/>
          <p:cNvPicPr>
            <a:picLocks noChangeAspect="1"/>
          </p:cNvPicPr>
          <p:nvPr/>
        </p:nvPicPr>
        <p:blipFill>
          <a:blip r:embed="rId3"/>
          <a:stretch>
            <a:fillRect/>
          </a:stretch>
        </p:blipFill>
        <p:spPr>
          <a:xfrm>
            <a:off x="2714612" y="3071810"/>
            <a:ext cx="3714776" cy="2143140"/>
          </a:xfrm>
          <a:prstGeom prst="rect">
            <a:avLst/>
          </a:prstGeom>
        </p:spPr>
      </p:pic>
      <p:sp>
        <p:nvSpPr>
          <p:cNvPr id="6" name="Rectangle 5"/>
          <p:cNvSpPr/>
          <p:nvPr/>
        </p:nvSpPr>
        <p:spPr>
          <a:xfrm>
            <a:off x="2786050" y="2643182"/>
            <a:ext cx="4429156" cy="369332"/>
          </a:xfrm>
          <a:prstGeom prst="rect">
            <a:avLst/>
          </a:prstGeom>
        </p:spPr>
        <p:txBody>
          <a:bodyPr wrap="square">
            <a:spAutoFit/>
          </a:bodyPr>
          <a:lstStyle/>
          <a:p>
            <a:r>
              <a:rPr lang="en-IN" b="1" dirty="0" smtClean="0"/>
              <a:t>Most Trusted SEO Services Agency</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4810" y="5715016"/>
            <a:ext cx="4929190" cy="923330"/>
          </a:xfrm>
          <a:prstGeom prst="rect">
            <a:avLst/>
          </a:prstGeom>
        </p:spPr>
        <p:txBody>
          <a:bodyPr wrap="square">
            <a:spAutoFit/>
          </a:bodyPr>
          <a:lstStyle/>
          <a:p>
            <a:endParaRPr lang="en-IN" b="1" dirty="0" smtClean="0">
              <a:solidFill>
                <a:schemeClr val="tx2">
                  <a:lumMod val="50000"/>
                </a:schemeClr>
              </a:solidFill>
            </a:endParaRPr>
          </a:p>
          <a:p>
            <a:r>
              <a:rPr lang="en-IN" b="1" dirty="0" smtClean="0">
                <a:solidFill>
                  <a:schemeClr val="tx2">
                    <a:lumMod val="50000"/>
                  </a:schemeClr>
                </a:solidFill>
              </a:rPr>
              <a:t>https://www.apponix.com/service/seo-company-in-mysore</a:t>
            </a:r>
            <a:endParaRPr lang="en-IN" b="1" dirty="0">
              <a:solidFill>
                <a:schemeClr val="tx2">
                  <a:lumMod val="50000"/>
                </a:schemeClr>
              </a:solidFill>
            </a:endParaRPr>
          </a:p>
        </p:txBody>
      </p:sp>
      <p:pic>
        <p:nvPicPr>
          <p:cNvPr id="4" name="Picture 3" descr="download.png"/>
          <p:cNvPicPr>
            <a:picLocks noChangeAspect="1"/>
          </p:cNvPicPr>
          <p:nvPr/>
        </p:nvPicPr>
        <p:blipFill>
          <a:blip r:embed="rId2"/>
          <a:stretch>
            <a:fillRect/>
          </a:stretch>
        </p:blipFill>
        <p:spPr>
          <a:xfrm>
            <a:off x="7358082" y="0"/>
            <a:ext cx="1643067" cy="1643067"/>
          </a:xfrm>
          <a:prstGeom prst="rect">
            <a:avLst/>
          </a:prstGeom>
        </p:spPr>
      </p:pic>
      <p:sp>
        <p:nvSpPr>
          <p:cNvPr id="5" name="Rectangle 4"/>
          <p:cNvSpPr/>
          <p:nvPr/>
        </p:nvSpPr>
        <p:spPr>
          <a:xfrm>
            <a:off x="428596" y="642918"/>
            <a:ext cx="4887813" cy="461665"/>
          </a:xfrm>
          <a:prstGeom prst="rect">
            <a:avLst/>
          </a:prstGeom>
        </p:spPr>
        <p:txBody>
          <a:bodyPr wrap="none">
            <a:spAutoFit/>
          </a:bodyPr>
          <a:lstStyle/>
          <a:p>
            <a:r>
              <a:rPr lang="en-IN" sz="2400" b="1" dirty="0"/>
              <a:t>Search Engine Optimization Services:</a:t>
            </a:r>
          </a:p>
        </p:txBody>
      </p:sp>
      <p:sp>
        <p:nvSpPr>
          <p:cNvPr id="6" name="Rectangle 5"/>
          <p:cNvSpPr/>
          <p:nvPr/>
        </p:nvSpPr>
        <p:spPr>
          <a:xfrm>
            <a:off x="428596" y="1000108"/>
            <a:ext cx="6643734" cy="1754326"/>
          </a:xfrm>
          <a:prstGeom prst="rect">
            <a:avLst/>
          </a:prstGeom>
        </p:spPr>
        <p:txBody>
          <a:bodyPr wrap="square">
            <a:spAutoFit/>
          </a:bodyPr>
          <a:lstStyle/>
          <a:p>
            <a:pPr>
              <a:buFont typeface="Wingdings" pitchFamily="2" charset="2"/>
              <a:buChar char="Ø"/>
            </a:pPr>
            <a:r>
              <a:rPr lang="en-IN" dirty="0"/>
              <a:t>Being the Silicon Valley of the country, the city of </a:t>
            </a:r>
            <a:r>
              <a:rPr lang="en-IN" dirty="0" err="1"/>
              <a:t>Bengaluru</a:t>
            </a:r>
            <a:r>
              <a:rPr lang="en-IN" dirty="0"/>
              <a:t> is efficient and understandably the rise of the digital world.</a:t>
            </a:r>
          </a:p>
          <a:p>
            <a:pPr>
              <a:buFont typeface="Wingdings" pitchFamily="2" charset="2"/>
              <a:buChar char="Ø"/>
            </a:pPr>
            <a:r>
              <a:rPr lang="en-IN" dirty="0"/>
              <a:t>The competition for reaching out to the maximum efficiency in the city uses digital services to implicate very efficiently.</a:t>
            </a:r>
          </a:p>
          <a:p>
            <a:r>
              <a:rPr lang="en-IN" dirty="0" smtClean="0"/>
              <a:t/>
            </a:r>
            <a:br>
              <a:rPr lang="en-IN" dirty="0" smtClean="0"/>
            </a:br>
            <a:endParaRPr lang="en-IN" dirty="0"/>
          </a:p>
        </p:txBody>
      </p:sp>
      <p:sp>
        <p:nvSpPr>
          <p:cNvPr id="7" name="Rectangle 6"/>
          <p:cNvSpPr/>
          <p:nvPr/>
        </p:nvSpPr>
        <p:spPr>
          <a:xfrm>
            <a:off x="428596" y="2071678"/>
            <a:ext cx="6786610" cy="2215991"/>
          </a:xfrm>
          <a:prstGeom prst="rect">
            <a:avLst/>
          </a:prstGeom>
        </p:spPr>
        <p:txBody>
          <a:bodyPr wrap="square">
            <a:spAutoFit/>
          </a:bodyPr>
          <a:lstStyle/>
          <a:p>
            <a:pPr>
              <a:buFont typeface="Wingdings" pitchFamily="2" charset="2"/>
              <a:buChar char="Ø"/>
            </a:pPr>
            <a:r>
              <a:rPr lang="en-IN" dirty="0"/>
              <a:t>At </a:t>
            </a:r>
            <a:r>
              <a:rPr lang="en-IN" dirty="0" err="1"/>
              <a:t>Apponix</a:t>
            </a:r>
            <a:r>
              <a:rPr lang="en-IN" dirty="0"/>
              <a:t> digital, we provide quality SEO services where we shall carefully analyze, research, and find ways to boom your product on the local platform and the global platform.</a:t>
            </a:r>
          </a:p>
          <a:p>
            <a:r>
              <a:rPr lang="en-IN" sz="2400" b="1" dirty="0" smtClean="0"/>
              <a:t>Top </a:t>
            </a:r>
            <a:r>
              <a:rPr lang="en-IN" sz="2400" b="1" dirty="0"/>
              <a:t>SEO company in India with applied SEO strategies</a:t>
            </a:r>
          </a:p>
          <a:p>
            <a:r>
              <a:rPr lang="en-IN" dirty="0"/>
              <a:t/>
            </a:r>
            <a:br>
              <a:rPr lang="en-IN" dirty="0"/>
            </a:br>
            <a:endParaRPr lang="en-IN" dirty="0"/>
          </a:p>
        </p:txBody>
      </p:sp>
      <p:sp>
        <p:nvSpPr>
          <p:cNvPr id="8" name="Rectangle 7"/>
          <p:cNvSpPr/>
          <p:nvPr/>
        </p:nvSpPr>
        <p:spPr>
          <a:xfrm>
            <a:off x="428596" y="3571876"/>
            <a:ext cx="6286544" cy="2585323"/>
          </a:xfrm>
          <a:prstGeom prst="rect">
            <a:avLst/>
          </a:prstGeom>
        </p:spPr>
        <p:txBody>
          <a:bodyPr wrap="square">
            <a:spAutoFit/>
          </a:bodyPr>
          <a:lstStyle/>
          <a:p>
            <a:pPr>
              <a:buFont typeface="Wingdings" pitchFamily="2" charset="2"/>
              <a:buChar char="Ø"/>
            </a:pPr>
            <a:r>
              <a:rPr lang="en-IN" dirty="0"/>
              <a:t>As it says, nothing is possible to be one in a day, so is the process of SEO.</a:t>
            </a:r>
          </a:p>
          <a:p>
            <a:pPr>
              <a:buFont typeface="Wingdings" pitchFamily="2" charset="2"/>
              <a:buChar char="Ø"/>
            </a:pPr>
            <a:r>
              <a:rPr lang="en-IN" dirty="0"/>
              <a:t>There are variations present in the structural development of our journey to create the best possible outcome for your company.</a:t>
            </a:r>
          </a:p>
          <a:p>
            <a:pPr>
              <a:buFont typeface="Wingdings" pitchFamily="2" charset="2"/>
              <a:buChar char="Ø"/>
            </a:pPr>
            <a:r>
              <a:rPr lang="en-IN" dirty="0"/>
              <a:t>We understand your product, identify the clients out there, utilize the methodology to put your product on top of the lists, and then help spread out your product to different parts of the world based on your requirement.</a:t>
            </a:r>
          </a:p>
        </p:txBody>
      </p:sp>
      <p:pic>
        <p:nvPicPr>
          <p:cNvPr id="9" name="Picture 8" descr="j2.jpg"/>
          <p:cNvPicPr>
            <a:picLocks noChangeAspect="1"/>
          </p:cNvPicPr>
          <p:nvPr/>
        </p:nvPicPr>
        <p:blipFill>
          <a:blip r:embed="rId3"/>
          <a:stretch>
            <a:fillRect/>
          </a:stretch>
        </p:blipFill>
        <p:spPr>
          <a:xfrm>
            <a:off x="6500826" y="2928934"/>
            <a:ext cx="2643174" cy="1962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4810" y="5715016"/>
            <a:ext cx="4929190" cy="923330"/>
          </a:xfrm>
          <a:prstGeom prst="rect">
            <a:avLst/>
          </a:prstGeom>
        </p:spPr>
        <p:txBody>
          <a:bodyPr wrap="square">
            <a:spAutoFit/>
          </a:bodyPr>
          <a:lstStyle/>
          <a:p>
            <a:endParaRPr lang="en-IN" b="1" dirty="0" smtClean="0">
              <a:solidFill>
                <a:schemeClr val="tx2">
                  <a:lumMod val="50000"/>
                </a:schemeClr>
              </a:solidFill>
            </a:endParaRPr>
          </a:p>
          <a:p>
            <a:r>
              <a:rPr lang="en-IN" b="1" dirty="0" smtClean="0">
                <a:solidFill>
                  <a:schemeClr val="tx2">
                    <a:lumMod val="50000"/>
                  </a:schemeClr>
                </a:solidFill>
              </a:rPr>
              <a:t>https://www.apponix.com/service/seo-company-in-mysore</a:t>
            </a:r>
            <a:endParaRPr lang="en-IN" b="1" dirty="0">
              <a:solidFill>
                <a:schemeClr val="tx2">
                  <a:lumMod val="50000"/>
                </a:schemeClr>
              </a:solidFill>
            </a:endParaRPr>
          </a:p>
        </p:txBody>
      </p:sp>
      <p:pic>
        <p:nvPicPr>
          <p:cNvPr id="4" name="Picture 3" descr="download.png"/>
          <p:cNvPicPr>
            <a:picLocks noChangeAspect="1"/>
          </p:cNvPicPr>
          <p:nvPr/>
        </p:nvPicPr>
        <p:blipFill>
          <a:blip r:embed="rId2"/>
          <a:stretch>
            <a:fillRect/>
          </a:stretch>
        </p:blipFill>
        <p:spPr>
          <a:xfrm>
            <a:off x="7358082" y="0"/>
            <a:ext cx="1643067" cy="1643067"/>
          </a:xfrm>
          <a:prstGeom prst="rect">
            <a:avLst/>
          </a:prstGeom>
        </p:spPr>
      </p:pic>
      <p:sp>
        <p:nvSpPr>
          <p:cNvPr id="5" name="Rectangle 4"/>
          <p:cNvSpPr/>
          <p:nvPr/>
        </p:nvSpPr>
        <p:spPr>
          <a:xfrm>
            <a:off x="3000364" y="500042"/>
            <a:ext cx="2902333" cy="461665"/>
          </a:xfrm>
          <a:prstGeom prst="rect">
            <a:avLst/>
          </a:prstGeom>
        </p:spPr>
        <p:txBody>
          <a:bodyPr wrap="none">
            <a:spAutoFit/>
          </a:bodyPr>
          <a:lstStyle/>
          <a:p>
            <a:r>
              <a:rPr lang="en-IN" sz="2400" b="1" dirty="0"/>
              <a:t>Our approach on SEO</a:t>
            </a:r>
          </a:p>
        </p:txBody>
      </p:sp>
      <p:sp>
        <p:nvSpPr>
          <p:cNvPr id="6" name="Rectangle 5"/>
          <p:cNvSpPr/>
          <p:nvPr/>
        </p:nvSpPr>
        <p:spPr>
          <a:xfrm>
            <a:off x="857224" y="1142984"/>
            <a:ext cx="3182603" cy="400110"/>
          </a:xfrm>
          <a:prstGeom prst="rect">
            <a:avLst/>
          </a:prstGeom>
        </p:spPr>
        <p:txBody>
          <a:bodyPr wrap="none">
            <a:spAutoFit/>
          </a:bodyPr>
          <a:lstStyle/>
          <a:p>
            <a:r>
              <a:rPr lang="en-IN" sz="2000" b="1" dirty="0" smtClean="0"/>
              <a:t>1)1st </a:t>
            </a:r>
            <a:r>
              <a:rPr lang="en-IN" sz="2000" b="1" dirty="0"/>
              <a:t>Phase (Analysis Phase)</a:t>
            </a:r>
          </a:p>
        </p:txBody>
      </p:sp>
      <p:sp>
        <p:nvSpPr>
          <p:cNvPr id="7" name="Rectangle 6"/>
          <p:cNvSpPr/>
          <p:nvPr/>
        </p:nvSpPr>
        <p:spPr>
          <a:xfrm>
            <a:off x="1285852" y="1571612"/>
            <a:ext cx="4572000" cy="1477328"/>
          </a:xfrm>
          <a:prstGeom prst="rect">
            <a:avLst/>
          </a:prstGeom>
        </p:spPr>
        <p:txBody>
          <a:bodyPr>
            <a:spAutoFit/>
          </a:bodyPr>
          <a:lstStyle/>
          <a:p>
            <a:pPr>
              <a:buFont typeface="Wingdings" pitchFamily="2" charset="2"/>
              <a:buChar char="Ø"/>
            </a:pPr>
            <a:r>
              <a:rPr lang="en-IN" dirty="0"/>
              <a:t> Business Analysis</a:t>
            </a:r>
          </a:p>
          <a:p>
            <a:pPr>
              <a:buFont typeface="Wingdings" pitchFamily="2" charset="2"/>
              <a:buChar char="Ø"/>
            </a:pPr>
            <a:r>
              <a:rPr lang="en-IN" dirty="0"/>
              <a:t> Keyword Research</a:t>
            </a:r>
          </a:p>
          <a:p>
            <a:pPr>
              <a:buFont typeface="Wingdings" pitchFamily="2" charset="2"/>
              <a:buChar char="Ø"/>
            </a:pPr>
            <a:r>
              <a:rPr lang="en-IN" dirty="0"/>
              <a:t> Website Auditing</a:t>
            </a:r>
          </a:p>
          <a:p>
            <a:pPr>
              <a:buFont typeface="Wingdings" pitchFamily="2" charset="2"/>
              <a:buChar char="Ø"/>
            </a:pPr>
            <a:r>
              <a:rPr lang="en-IN" dirty="0"/>
              <a:t> Competitor Analysis</a:t>
            </a:r>
          </a:p>
          <a:p>
            <a:pPr>
              <a:buFont typeface="Wingdings" pitchFamily="2" charset="2"/>
              <a:buChar char="Ø"/>
            </a:pPr>
            <a:r>
              <a:rPr lang="en-IN" dirty="0"/>
              <a:t> Identifying Website Bugs</a:t>
            </a:r>
          </a:p>
        </p:txBody>
      </p:sp>
      <p:sp>
        <p:nvSpPr>
          <p:cNvPr id="8" name="Rectangle 7"/>
          <p:cNvSpPr/>
          <p:nvPr/>
        </p:nvSpPr>
        <p:spPr>
          <a:xfrm>
            <a:off x="857224" y="3000372"/>
            <a:ext cx="4572000" cy="400110"/>
          </a:xfrm>
          <a:prstGeom prst="rect">
            <a:avLst/>
          </a:prstGeom>
        </p:spPr>
        <p:txBody>
          <a:bodyPr>
            <a:spAutoFit/>
          </a:bodyPr>
          <a:lstStyle/>
          <a:p>
            <a:r>
              <a:rPr lang="en-IN" sz="2000" b="1" dirty="0" smtClean="0"/>
              <a:t>2)2nd </a:t>
            </a:r>
            <a:r>
              <a:rPr lang="en-IN" sz="2000" b="1" dirty="0"/>
              <a:t>Phase (On Page SEO)</a:t>
            </a:r>
            <a:endParaRPr lang="en-IN" sz="2000" dirty="0"/>
          </a:p>
        </p:txBody>
      </p:sp>
      <p:sp>
        <p:nvSpPr>
          <p:cNvPr id="9" name="Rectangle 8"/>
          <p:cNvSpPr/>
          <p:nvPr/>
        </p:nvSpPr>
        <p:spPr>
          <a:xfrm>
            <a:off x="785786" y="3071810"/>
            <a:ext cx="4572000" cy="3416320"/>
          </a:xfrm>
          <a:prstGeom prst="rect">
            <a:avLst/>
          </a:prstGeom>
        </p:spPr>
        <p:txBody>
          <a:bodyPr wrap="square">
            <a:spAutoFit/>
          </a:bodyPr>
          <a:lstStyle/>
          <a:p>
            <a:endParaRPr lang="en-IN" dirty="0"/>
          </a:p>
          <a:p>
            <a:pPr lvl="1">
              <a:buFont typeface="Wingdings" pitchFamily="2" charset="2"/>
              <a:buChar char="Ø"/>
            </a:pPr>
            <a:r>
              <a:rPr lang="en-IN" dirty="0"/>
              <a:t> Meta Title Tag Optimization</a:t>
            </a:r>
          </a:p>
          <a:p>
            <a:pPr lvl="1">
              <a:buFont typeface="Wingdings" pitchFamily="2" charset="2"/>
              <a:buChar char="Ø"/>
            </a:pPr>
            <a:r>
              <a:rPr lang="en-IN" dirty="0"/>
              <a:t> Meta Description Tag Optimization</a:t>
            </a:r>
          </a:p>
          <a:p>
            <a:pPr lvl="1">
              <a:buFont typeface="Wingdings" pitchFamily="2" charset="2"/>
              <a:buChar char="Ø"/>
            </a:pPr>
            <a:r>
              <a:rPr lang="en-IN" dirty="0"/>
              <a:t> H1, H2, H3 Tag Optimization</a:t>
            </a:r>
          </a:p>
          <a:p>
            <a:pPr lvl="1">
              <a:buFont typeface="Wingdings" pitchFamily="2" charset="2"/>
              <a:buChar char="Ø"/>
            </a:pPr>
            <a:r>
              <a:rPr lang="en-IN" dirty="0"/>
              <a:t> URL Optimization</a:t>
            </a:r>
          </a:p>
          <a:p>
            <a:pPr lvl="1">
              <a:buFont typeface="Wingdings" pitchFamily="2" charset="2"/>
              <a:buChar char="Ø"/>
            </a:pPr>
            <a:r>
              <a:rPr lang="en-IN" dirty="0"/>
              <a:t> Bold Italic Tags Optimization</a:t>
            </a:r>
          </a:p>
          <a:p>
            <a:pPr lvl="1">
              <a:buFont typeface="Wingdings" pitchFamily="2" charset="2"/>
              <a:buChar char="Ø"/>
            </a:pPr>
            <a:r>
              <a:rPr lang="en-IN" dirty="0"/>
              <a:t> Non-Index Able Attributes Analysis</a:t>
            </a:r>
          </a:p>
          <a:p>
            <a:pPr lvl="1">
              <a:buFont typeface="Wingdings" pitchFamily="2" charset="2"/>
              <a:buChar char="Ø"/>
            </a:pPr>
            <a:r>
              <a:rPr lang="en-IN" dirty="0"/>
              <a:t> Image Alt Tag Optimization</a:t>
            </a:r>
          </a:p>
          <a:p>
            <a:pPr lvl="1">
              <a:buFont typeface="Wingdings" pitchFamily="2" charset="2"/>
              <a:buChar char="Ø"/>
            </a:pPr>
            <a:r>
              <a:rPr lang="en-IN" dirty="0"/>
              <a:t> Robots.txt Optimization</a:t>
            </a:r>
          </a:p>
          <a:p>
            <a:pPr lvl="1">
              <a:buFont typeface="Wingdings" pitchFamily="2" charset="2"/>
              <a:buChar char="Ø"/>
            </a:pPr>
            <a:r>
              <a:rPr lang="en-IN" dirty="0"/>
              <a:t> HTML or XML Sitemap Optimization</a:t>
            </a:r>
          </a:p>
          <a:p>
            <a:pPr lvl="1">
              <a:buFont typeface="Wingdings" pitchFamily="2" charset="2"/>
              <a:buChar char="Ø"/>
            </a:pPr>
            <a:r>
              <a:rPr lang="en-IN" dirty="0"/>
              <a:t> Page Indexing Issue</a:t>
            </a:r>
          </a:p>
          <a:p>
            <a:pPr lvl="1"/>
            <a:r>
              <a:rPr lang="en-IN" dirty="0"/>
              <a:t> </a:t>
            </a:r>
          </a:p>
        </p:txBody>
      </p:sp>
      <p:pic>
        <p:nvPicPr>
          <p:cNvPr id="10" name="Picture 9" descr="j3.jpg"/>
          <p:cNvPicPr>
            <a:picLocks noChangeAspect="1"/>
          </p:cNvPicPr>
          <p:nvPr/>
        </p:nvPicPr>
        <p:blipFill>
          <a:blip r:embed="rId3"/>
          <a:stretch>
            <a:fillRect/>
          </a:stretch>
        </p:blipFill>
        <p:spPr>
          <a:xfrm>
            <a:off x="5715008" y="2357430"/>
            <a:ext cx="2571753" cy="2133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4810" y="5715016"/>
            <a:ext cx="4929190" cy="923330"/>
          </a:xfrm>
          <a:prstGeom prst="rect">
            <a:avLst/>
          </a:prstGeom>
        </p:spPr>
        <p:txBody>
          <a:bodyPr wrap="square">
            <a:spAutoFit/>
          </a:bodyPr>
          <a:lstStyle/>
          <a:p>
            <a:endParaRPr lang="en-IN" b="1" dirty="0" smtClean="0">
              <a:solidFill>
                <a:schemeClr val="tx2">
                  <a:lumMod val="50000"/>
                </a:schemeClr>
              </a:solidFill>
            </a:endParaRPr>
          </a:p>
          <a:p>
            <a:r>
              <a:rPr lang="en-IN" b="1" dirty="0" smtClean="0">
                <a:solidFill>
                  <a:schemeClr val="tx2">
                    <a:lumMod val="50000"/>
                  </a:schemeClr>
                </a:solidFill>
              </a:rPr>
              <a:t>https://www.apponix.com/service/seo-company-in-mysore</a:t>
            </a:r>
            <a:endParaRPr lang="en-IN" b="1" dirty="0">
              <a:solidFill>
                <a:schemeClr val="tx2">
                  <a:lumMod val="50000"/>
                </a:schemeClr>
              </a:solidFill>
            </a:endParaRPr>
          </a:p>
        </p:txBody>
      </p:sp>
      <p:pic>
        <p:nvPicPr>
          <p:cNvPr id="4" name="Picture 3" descr="download.png"/>
          <p:cNvPicPr>
            <a:picLocks noChangeAspect="1"/>
          </p:cNvPicPr>
          <p:nvPr/>
        </p:nvPicPr>
        <p:blipFill>
          <a:blip r:embed="rId2"/>
          <a:stretch>
            <a:fillRect/>
          </a:stretch>
        </p:blipFill>
        <p:spPr>
          <a:xfrm>
            <a:off x="7358082" y="0"/>
            <a:ext cx="1643067" cy="1643067"/>
          </a:xfrm>
          <a:prstGeom prst="rect">
            <a:avLst/>
          </a:prstGeom>
        </p:spPr>
      </p:pic>
      <p:sp>
        <p:nvSpPr>
          <p:cNvPr id="5" name="Rectangle 4"/>
          <p:cNvSpPr/>
          <p:nvPr/>
        </p:nvSpPr>
        <p:spPr>
          <a:xfrm>
            <a:off x="1071538" y="357166"/>
            <a:ext cx="5000660" cy="2308324"/>
          </a:xfrm>
          <a:prstGeom prst="rect">
            <a:avLst/>
          </a:prstGeom>
        </p:spPr>
        <p:txBody>
          <a:bodyPr wrap="square">
            <a:spAutoFit/>
          </a:bodyPr>
          <a:lstStyle/>
          <a:p>
            <a:pPr>
              <a:buFont typeface="Wingdings" pitchFamily="2" charset="2"/>
              <a:buChar char="Ø"/>
            </a:pPr>
            <a:r>
              <a:rPr lang="en-IN" dirty="0"/>
              <a:t> Hyperlink Analysis and Optimization</a:t>
            </a:r>
          </a:p>
          <a:p>
            <a:pPr>
              <a:buFont typeface="Wingdings" pitchFamily="2" charset="2"/>
              <a:buChar char="Ø"/>
            </a:pPr>
            <a:r>
              <a:rPr lang="en-IN" dirty="0"/>
              <a:t> Checking Canonicalization Error</a:t>
            </a:r>
          </a:p>
          <a:p>
            <a:pPr>
              <a:buFont typeface="Wingdings" pitchFamily="2" charset="2"/>
              <a:buChar char="Ø"/>
            </a:pPr>
            <a:r>
              <a:rPr lang="en-IN" dirty="0"/>
              <a:t> Broken Links Analysis</a:t>
            </a:r>
          </a:p>
          <a:p>
            <a:pPr>
              <a:buFont typeface="Wingdings" pitchFamily="2" charset="2"/>
              <a:buChar char="Ø"/>
            </a:pPr>
            <a:r>
              <a:rPr lang="en-IN" dirty="0"/>
              <a:t> Internal Link Structuring &amp; Optimization</a:t>
            </a:r>
          </a:p>
          <a:p>
            <a:pPr>
              <a:buFont typeface="Wingdings" pitchFamily="2" charset="2"/>
              <a:buChar char="Ø"/>
            </a:pPr>
            <a:r>
              <a:rPr lang="en-IN" dirty="0"/>
              <a:t> Webpage Content optimization (Recommendations)</a:t>
            </a:r>
          </a:p>
          <a:p>
            <a:pPr>
              <a:buFont typeface="Wingdings" pitchFamily="2" charset="2"/>
              <a:buChar char="Ø"/>
            </a:pPr>
            <a:r>
              <a:rPr lang="en-IN" dirty="0"/>
              <a:t> Website Speed Optimization</a:t>
            </a:r>
          </a:p>
          <a:p>
            <a:pPr>
              <a:buFont typeface="Wingdings" pitchFamily="2" charset="2"/>
              <a:buChar char="Ø"/>
            </a:pPr>
            <a:r>
              <a:rPr lang="en-IN" dirty="0"/>
              <a:t> Google/Bing Analytics &amp; Webmaster Tool Setup</a:t>
            </a:r>
          </a:p>
        </p:txBody>
      </p:sp>
      <p:sp>
        <p:nvSpPr>
          <p:cNvPr id="6" name="Rectangle 5"/>
          <p:cNvSpPr/>
          <p:nvPr/>
        </p:nvSpPr>
        <p:spPr>
          <a:xfrm>
            <a:off x="642910" y="2643182"/>
            <a:ext cx="3033972" cy="400110"/>
          </a:xfrm>
          <a:prstGeom prst="rect">
            <a:avLst/>
          </a:prstGeom>
        </p:spPr>
        <p:txBody>
          <a:bodyPr wrap="none">
            <a:spAutoFit/>
          </a:bodyPr>
          <a:lstStyle/>
          <a:p>
            <a:r>
              <a:rPr lang="en-IN" sz="2000" b="1" dirty="0" smtClean="0"/>
              <a:t>3)3rd </a:t>
            </a:r>
            <a:r>
              <a:rPr lang="en-IN" sz="2000" b="1" dirty="0"/>
              <a:t>Phase (Off Page SEO)</a:t>
            </a:r>
            <a:endParaRPr lang="en-IN" sz="2000" dirty="0"/>
          </a:p>
        </p:txBody>
      </p:sp>
      <p:sp>
        <p:nvSpPr>
          <p:cNvPr id="7" name="Rectangle 6"/>
          <p:cNvSpPr/>
          <p:nvPr/>
        </p:nvSpPr>
        <p:spPr>
          <a:xfrm>
            <a:off x="1000100" y="3000372"/>
            <a:ext cx="4572000" cy="3693319"/>
          </a:xfrm>
          <a:prstGeom prst="rect">
            <a:avLst/>
          </a:prstGeom>
        </p:spPr>
        <p:txBody>
          <a:bodyPr>
            <a:spAutoFit/>
          </a:bodyPr>
          <a:lstStyle/>
          <a:p>
            <a:pPr>
              <a:buFont typeface="Wingdings" pitchFamily="2" charset="2"/>
              <a:buChar char="Ø"/>
            </a:pPr>
            <a:r>
              <a:rPr lang="en-IN" dirty="0"/>
              <a:t>Unique Article Writing</a:t>
            </a:r>
          </a:p>
          <a:p>
            <a:pPr>
              <a:buFont typeface="Wingdings" pitchFamily="2" charset="2"/>
              <a:buChar char="Ø"/>
            </a:pPr>
            <a:r>
              <a:rPr lang="en-IN" dirty="0"/>
              <a:t> Competitor </a:t>
            </a:r>
            <a:r>
              <a:rPr lang="en-IN" dirty="0" err="1"/>
              <a:t>Backlinks</a:t>
            </a:r>
            <a:endParaRPr lang="en-IN" dirty="0"/>
          </a:p>
          <a:p>
            <a:pPr>
              <a:buFont typeface="Wingdings" pitchFamily="2" charset="2"/>
              <a:buChar char="Ø"/>
            </a:pPr>
            <a:r>
              <a:rPr lang="en-IN" dirty="0"/>
              <a:t> High PA/DA Links Building</a:t>
            </a:r>
          </a:p>
          <a:p>
            <a:pPr>
              <a:buFont typeface="Wingdings" pitchFamily="2" charset="2"/>
              <a:buChar char="Ø"/>
            </a:pPr>
            <a:r>
              <a:rPr lang="en-IN" dirty="0"/>
              <a:t> Web 2.0 Submissions</a:t>
            </a:r>
          </a:p>
          <a:p>
            <a:pPr>
              <a:buFont typeface="Wingdings" pitchFamily="2" charset="2"/>
              <a:buChar char="Ø"/>
            </a:pPr>
            <a:r>
              <a:rPr lang="en-IN" dirty="0"/>
              <a:t> Article Submissions</a:t>
            </a:r>
          </a:p>
          <a:p>
            <a:pPr>
              <a:buFont typeface="Wingdings" pitchFamily="2" charset="2"/>
              <a:buChar char="Ø"/>
            </a:pPr>
            <a:r>
              <a:rPr lang="en-IN" dirty="0"/>
              <a:t> Social Bookmarking Submissions</a:t>
            </a:r>
          </a:p>
          <a:p>
            <a:pPr>
              <a:buFont typeface="Wingdings" pitchFamily="2" charset="2"/>
              <a:buChar char="Ø"/>
            </a:pPr>
            <a:r>
              <a:rPr lang="en-IN" dirty="0"/>
              <a:t> Video &amp; Image Submissions</a:t>
            </a:r>
          </a:p>
          <a:p>
            <a:pPr>
              <a:buFont typeface="Wingdings" pitchFamily="2" charset="2"/>
              <a:buChar char="Ø"/>
            </a:pPr>
            <a:r>
              <a:rPr lang="en-IN" dirty="0"/>
              <a:t> Social Profile Submissions</a:t>
            </a:r>
          </a:p>
          <a:p>
            <a:pPr>
              <a:buFont typeface="Wingdings" pitchFamily="2" charset="2"/>
              <a:buChar char="Ø"/>
            </a:pPr>
            <a:r>
              <a:rPr lang="en-IN" dirty="0"/>
              <a:t> Search Engine Submissions</a:t>
            </a:r>
          </a:p>
          <a:p>
            <a:pPr>
              <a:buFont typeface="Wingdings" pitchFamily="2" charset="2"/>
              <a:buChar char="Ø"/>
            </a:pPr>
            <a:r>
              <a:rPr lang="en-IN" dirty="0"/>
              <a:t> Press Release Submission</a:t>
            </a:r>
          </a:p>
          <a:p>
            <a:pPr>
              <a:buFont typeface="Wingdings" pitchFamily="2" charset="2"/>
              <a:buChar char="Ø"/>
            </a:pPr>
            <a:r>
              <a:rPr lang="en-IN" dirty="0"/>
              <a:t> Classified Ads</a:t>
            </a:r>
          </a:p>
          <a:p>
            <a:pPr>
              <a:buFont typeface="Wingdings" pitchFamily="2" charset="2"/>
              <a:buChar char="Ø"/>
            </a:pPr>
            <a:r>
              <a:rPr lang="en-IN" dirty="0"/>
              <a:t> </a:t>
            </a:r>
            <a:r>
              <a:rPr lang="en-IN" dirty="0" err="1"/>
              <a:t>Quora</a:t>
            </a:r>
            <a:r>
              <a:rPr lang="en-IN" dirty="0"/>
              <a:t> Submissions</a:t>
            </a:r>
          </a:p>
          <a:p>
            <a:pPr>
              <a:buFont typeface="Wingdings" pitchFamily="2" charset="2"/>
              <a:buChar char="Ø"/>
            </a:pPr>
            <a:r>
              <a:rPr lang="en-IN" dirty="0"/>
              <a:t> Google Local Listing</a:t>
            </a:r>
          </a:p>
        </p:txBody>
      </p:sp>
      <p:pic>
        <p:nvPicPr>
          <p:cNvPr id="8" name="Picture 7" descr="j4.jpg"/>
          <p:cNvPicPr>
            <a:picLocks noChangeAspect="1"/>
          </p:cNvPicPr>
          <p:nvPr/>
        </p:nvPicPr>
        <p:blipFill>
          <a:blip r:embed="rId3"/>
          <a:stretch>
            <a:fillRect/>
          </a:stretch>
        </p:blipFill>
        <p:spPr>
          <a:xfrm>
            <a:off x="5715008" y="3000372"/>
            <a:ext cx="2757489" cy="1800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4810" y="5715016"/>
            <a:ext cx="4929190" cy="923330"/>
          </a:xfrm>
          <a:prstGeom prst="rect">
            <a:avLst/>
          </a:prstGeom>
        </p:spPr>
        <p:txBody>
          <a:bodyPr wrap="square">
            <a:spAutoFit/>
          </a:bodyPr>
          <a:lstStyle/>
          <a:p>
            <a:endParaRPr lang="en-IN" b="1" dirty="0" smtClean="0">
              <a:solidFill>
                <a:schemeClr val="tx2">
                  <a:lumMod val="50000"/>
                </a:schemeClr>
              </a:solidFill>
            </a:endParaRPr>
          </a:p>
          <a:p>
            <a:r>
              <a:rPr lang="en-IN" b="1" dirty="0" smtClean="0">
                <a:solidFill>
                  <a:schemeClr val="tx2">
                    <a:lumMod val="50000"/>
                  </a:schemeClr>
                </a:solidFill>
              </a:rPr>
              <a:t>https://www.apponix.com/service/seo-company-in-mysore</a:t>
            </a:r>
            <a:endParaRPr lang="en-IN" b="1" dirty="0">
              <a:solidFill>
                <a:schemeClr val="tx2">
                  <a:lumMod val="50000"/>
                </a:schemeClr>
              </a:solidFill>
            </a:endParaRPr>
          </a:p>
        </p:txBody>
      </p:sp>
      <p:pic>
        <p:nvPicPr>
          <p:cNvPr id="4" name="Picture 3" descr="download.png"/>
          <p:cNvPicPr>
            <a:picLocks noChangeAspect="1"/>
          </p:cNvPicPr>
          <p:nvPr/>
        </p:nvPicPr>
        <p:blipFill>
          <a:blip r:embed="rId2"/>
          <a:stretch>
            <a:fillRect/>
          </a:stretch>
        </p:blipFill>
        <p:spPr>
          <a:xfrm>
            <a:off x="7358082" y="0"/>
            <a:ext cx="1643067" cy="1643067"/>
          </a:xfrm>
          <a:prstGeom prst="rect">
            <a:avLst/>
          </a:prstGeom>
        </p:spPr>
      </p:pic>
      <p:sp>
        <p:nvSpPr>
          <p:cNvPr id="5" name="Rectangle 4"/>
          <p:cNvSpPr/>
          <p:nvPr/>
        </p:nvSpPr>
        <p:spPr>
          <a:xfrm>
            <a:off x="642910" y="428604"/>
            <a:ext cx="1975926" cy="400110"/>
          </a:xfrm>
          <a:prstGeom prst="rect">
            <a:avLst/>
          </a:prstGeom>
        </p:spPr>
        <p:txBody>
          <a:bodyPr wrap="none">
            <a:spAutoFit/>
          </a:bodyPr>
          <a:lstStyle/>
          <a:p>
            <a:r>
              <a:rPr lang="en-IN" sz="2000" b="1" dirty="0" smtClean="0"/>
              <a:t>4)Ongoing </a:t>
            </a:r>
            <a:r>
              <a:rPr lang="en-IN" sz="2000" b="1" dirty="0"/>
              <a:t>Phase</a:t>
            </a:r>
            <a:endParaRPr lang="en-IN" sz="2000" dirty="0"/>
          </a:p>
        </p:txBody>
      </p:sp>
      <p:sp>
        <p:nvSpPr>
          <p:cNvPr id="6" name="Rectangle 5"/>
          <p:cNvSpPr/>
          <p:nvPr/>
        </p:nvSpPr>
        <p:spPr>
          <a:xfrm>
            <a:off x="857224" y="857232"/>
            <a:ext cx="5286412" cy="923330"/>
          </a:xfrm>
          <a:prstGeom prst="rect">
            <a:avLst/>
          </a:prstGeom>
        </p:spPr>
        <p:txBody>
          <a:bodyPr wrap="square">
            <a:spAutoFit/>
          </a:bodyPr>
          <a:lstStyle/>
          <a:p>
            <a:pPr lvl="1">
              <a:buFont typeface="Wingdings" pitchFamily="2" charset="2"/>
              <a:buChar char="Ø"/>
            </a:pPr>
            <a:r>
              <a:rPr lang="en-IN" dirty="0" smtClean="0"/>
              <a:t>Weekly </a:t>
            </a:r>
            <a:r>
              <a:rPr lang="en-IN" dirty="0"/>
              <a:t>&amp; Monthly Progress Reporting</a:t>
            </a:r>
          </a:p>
          <a:p>
            <a:pPr lvl="1">
              <a:buFont typeface="Wingdings" pitchFamily="2" charset="2"/>
              <a:buChar char="Ø"/>
            </a:pPr>
            <a:r>
              <a:rPr lang="en-IN" dirty="0"/>
              <a:t> Monthly site performance &amp; Ranking report</a:t>
            </a:r>
          </a:p>
          <a:p>
            <a:pPr lvl="1">
              <a:buFont typeface="Wingdings" pitchFamily="2" charset="2"/>
              <a:buChar char="Ø"/>
            </a:pPr>
            <a:r>
              <a:rPr lang="en-IN" dirty="0"/>
              <a:t> Google Ranking report every </a:t>
            </a:r>
            <a:r>
              <a:rPr lang="en-IN" dirty="0" smtClean="0"/>
              <a:t>week</a:t>
            </a:r>
            <a:endParaRPr lang="en-IN" dirty="0"/>
          </a:p>
        </p:txBody>
      </p:sp>
      <p:sp>
        <p:nvSpPr>
          <p:cNvPr id="7" name="Rectangle 6"/>
          <p:cNvSpPr/>
          <p:nvPr/>
        </p:nvSpPr>
        <p:spPr>
          <a:xfrm>
            <a:off x="785786" y="2000240"/>
            <a:ext cx="2617640" cy="400110"/>
          </a:xfrm>
          <a:prstGeom prst="rect">
            <a:avLst/>
          </a:prstGeom>
        </p:spPr>
        <p:txBody>
          <a:bodyPr wrap="none">
            <a:spAutoFit/>
          </a:bodyPr>
          <a:lstStyle/>
          <a:p>
            <a:r>
              <a:rPr lang="en-IN" sz="2000" b="1" dirty="0"/>
              <a:t>Results You Can Expect</a:t>
            </a:r>
            <a:endParaRPr lang="en-IN" sz="2000" dirty="0"/>
          </a:p>
        </p:txBody>
      </p:sp>
      <p:sp>
        <p:nvSpPr>
          <p:cNvPr id="8" name="Rectangle 7"/>
          <p:cNvSpPr/>
          <p:nvPr/>
        </p:nvSpPr>
        <p:spPr>
          <a:xfrm>
            <a:off x="1357290" y="2571744"/>
            <a:ext cx="4572000" cy="2862322"/>
          </a:xfrm>
          <a:prstGeom prst="rect">
            <a:avLst/>
          </a:prstGeom>
        </p:spPr>
        <p:txBody>
          <a:bodyPr>
            <a:spAutoFit/>
          </a:bodyPr>
          <a:lstStyle/>
          <a:p>
            <a:pPr>
              <a:buFont typeface="Wingdings" pitchFamily="2" charset="2"/>
              <a:buChar char="Ø"/>
            </a:pPr>
            <a:r>
              <a:rPr lang="en-IN" dirty="0"/>
              <a:t>Immediate Impact</a:t>
            </a:r>
          </a:p>
          <a:p>
            <a:pPr>
              <a:buFont typeface="Wingdings" pitchFamily="2" charset="2"/>
              <a:buChar char="Ø"/>
            </a:pPr>
            <a:r>
              <a:rPr lang="en-IN" dirty="0"/>
              <a:t>Brand Exposure</a:t>
            </a:r>
          </a:p>
          <a:p>
            <a:pPr>
              <a:buFont typeface="Wingdings" pitchFamily="2" charset="2"/>
              <a:buChar char="Ø"/>
            </a:pPr>
            <a:r>
              <a:rPr lang="en-IN" dirty="0"/>
              <a:t>Measurable ROI</a:t>
            </a:r>
          </a:p>
          <a:p>
            <a:pPr>
              <a:buFont typeface="Wingdings" pitchFamily="2" charset="2"/>
              <a:buChar char="Ø"/>
            </a:pPr>
            <a:r>
              <a:rPr lang="en-IN" dirty="0"/>
              <a:t>Cost-Effective Marketing</a:t>
            </a:r>
          </a:p>
          <a:p>
            <a:pPr>
              <a:buFont typeface="Wingdings" pitchFamily="2" charset="2"/>
              <a:buChar char="Ø"/>
            </a:pPr>
            <a:r>
              <a:rPr lang="en-IN" dirty="0"/>
              <a:t>Increase brand awareness</a:t>
            </a:r>
          </a:p>
          <a:p>
            <a:pPr>
              <a:buFont typeface="Wingdings" pitchFamily="2" charset="2"/>
              <a:buChar char="Ø"/>
            </a:pPr>
            <a:r>
              <a:rPr lang="en-IN" dirty="0"/>
              <a:t>Tackle your competition better</a:t>
            </a:r>
          </a:p>
          <a:p>
            <a:pPr>
              <a:buFont typeface="Wingdings" pitchFamily="2" charset="2"/>
              <a:buChar char="Ø"/>
            </a:pPr>
            <a:r>
              <a:rPr lang="en-IN" dirty="0"/>
              <a:t>Faster Result Than any Services</a:t>
            </a:r>
          </a:p>
          <a:p>
            <a:pPr>
              <a:buFont typeface="Wingdings" pitchFamily="2" charset="2"/>
              <a:buChar char="Ø"/>
            </a:pPr>
            <a:r>
              <a:rPr lang="en-IN" dirty="0"/>
              <a:t>Measure your performance consistently</a:t>
            </a:r>
          </a:p>
          <a:p>
            <a:pPr>
              <a:buFont typeface="Wingdings" pitchFamily="2" charset="2"/>
              <a:buChar char="Ø"/>
            </a:pPr>
            <a:r>
              <a:rPr lang="en-IN" dirty="0"/>
              <a:t>Reach the Right People at the Right Time</a:t>
            </a:r>
          </a:p>
          <a:p>
            <a:pPr>
              <a:buFont typeface="Wingdings" pitchFamily="2" charset="2"/>
              <a:buChar char="Ø"/>
            </a:pPr>
            <a:r>
              <a:rPr lang="en-IN" dirty="0"/>
              <a:t>Weekly Progress Report(Google Ranking)</a:t>
            </a:r>
          </a:p>
        </p:txBody>
      </p:sp>
      <p:pic>
        <p:nvPicPr>
          <p:cNvPr id="9" name="Picture 8" descr="j5.jpg"/>
          <p:cNvPicPr>
            <a:picLocks noChangeAspect="1"/>
          </p:cNvPicPr>
          <p:nvPr/>
        </p:nvPicPr>
        <p:blipFill>
          <a:blip r:embed="rId3"/>
          <a:stretch>
            <a:fillRect/>
          </a:stretch>
        </p:blipFill>
        <p:spPr>
          <a:xfrm>
            <a:off x="6000760" y="2428868"/>
            <a:ext cx="2609851" cy="1847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4810" y="5715016"/>
            <a:ext cx="4929190" cy="923330"/>
          </a:xfrm>
          <a:prstGeom prst="rect">
            <a:avLst/>
          </a:prstGeom>
        </p:spPr>
        <p:txBody>
          <a:bodyPr wrap="square">
            <a:spAutoFit/>
          </a:bodyPr>
          <a:lstStyle/>
          <a:p>
            <a:endParaRPr lang="en-IN" b="1" dirty="0" smtClean="0">
              <a:solidFill>
                <a:schemeClr val="tx2">
                  <a:lumMod val="50000"/>
                </a:schemeClr>
              </a:solidFill>
            </a:endParaRPr>
          </a:p>
          <a:p>
            <a:r>
              <a:rPr lang="en-IN" b="1" dirty="0" smtClean="0">
                <a:solidFill>
                  <a:schemeClr val="tx2">
                    <a:lumMod val="50000"/>
                  </a:schemeClr>
                </a:solidFill>
              </a:rPr>
              <a:t>https://www.apponix.com/service/seo-company-in-mysore</a:t>
            </a:r>
            <a:endParaRPr lang="en-IN" b="1" dirty="0">
              <a:solidFill>
                <a:schemeClr val="tx2">
                  <a:lumMod val="50000"/>
                </a:schemeClr>
              </a:solidFill>
            </a:endParaRPr>
          </a:p>
        </p:txBody>
      </p:sp>
      <p:pic>
        <p:nvPicPr>
          <p:cNvPr id="4" name="Picture 3" descr="download.png"/>
          <p:cNvPicPr>
            <a:picLocks noChangeAspect="1"/>
          </p:cNvPicPr>
          <p:nvPr/>
        </p:nvPicPr>
        <p:blipFill>
          <a:blip r:embed="rId2"/>
          <a:stretch>
            <a:fillRect/>
          </a:stretch>
        </p:blipFill>
        <p:spPr>
          <a:xfrm>
            <a:off x="7358082" y="0"/>
            <a:ext cx="1643067" cy="1643067"/>
          </a:xfrm>
          <a:prstGeom prst="rect">
            <a:avLst/>
          </a:prstGeom>
        </p:spPr>
      </p:pic>
      <p:sp>
        <p:nvSpPr>
          <p:cNvPr id="9" name="Rectangle 8"/>
          <p:cNvSpPr/>
          <p:nvPr/>
        </p:nvSpPr>
        <p:spPr>
          <a:xfrm>
            <a:off x="714348" y="571480"/>
            <a:ext cx="4572000" cy="707886"/>
          </a:xfrm>
          <a:prstGeom prst="rect">
            <a:avLst/>
          </a:prstGeom>
        </p:spPr>
        <p:txBody>
          <a:bodyPr>
            <a:spAutoFit/>
          </a:bodyPr>
          <a:lstStyle/>
          <a:p>
            <a:r>
              <a:rPr lang="en-US" sz="2000" b="1" dirty="0" smtClean="0"/>
              <a:t>Official Address of </a:t>
            </a:r>
            <a:r>
              <a:rPr lang="en-US" sz="2000" b="1" dirty="0" err="1" smtClean="0"/>
              <a:t>Apponix</a:t>
            </a:r>
            <a:r>
              <a:rPr lang="en-US" sz="2000" b="1" dirty="0" smtClean="0"/>
              <a:t> Technologies</a:t>
            </a:r>
            <a:r>
              <a:rPr lang="en-IN" sz="2000" b="1" dirty="0" smtClean="0"/>
              <a:t/>
            </a:r>
            <a:br>
              <a:rPr lang="en-IN" sz="2000" b="1" dirty="0" smtClean="0"/>
            </a:br>
            <a:endParaRPr lang="en-IN" sz="2000" dirty="0"/>
          </a:p>
        </p:txBody>
      </p:sp>
      <p:sp>
        <p:nvSpPr>
          <p:cNvPr id="10" name="Rectangle 9"/>
          <p:cNvSpPr/>
          <p:nvPr/>
        </p:nvSpPr>
        <p:spPr>
          <a:xfrm>
            <a:off x="1000100" y="1357298"/>
            <a:ext cx="4572000" cy="1508105"/>
          </a:xfrm>
          <a:prstGeom prst="rect">
            <a:avLst/>
          </a:prstGeom>
        </p:spPr>
        <p:txBody>
          <a:bodyPr>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1" name="Picture 10" descr="task-6 4.jpg"/>
          <p:cNvPicPr>
            <a:picLocks noChangeAspect="1"/>
          </p:cNvPicPr>
          <p:nvPr/>
        </p:nvPicPr>
        <p:blipFill>
          <a:blip r:embed="rId5"/>
          <a:stretch>
            <a:fillRect/>
          </a:stretch>
        </p:blipFill>
        <p:spPr>
          <a:xfrm>
            <a:off x="5214942" y="1928802"/>
            <a:ext cx="3724279" cy="2857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4810" y="5715016"/>
            <a:ext cx="4929190" cy="923330"/>
          </a:xfrm>
          <a:prstGeom prst="rect">
            <a:avLst/>
          </a:prstGeom>
        </p:spPr>
        <p:txBody>
          <a:bodyPr wrap="square">
            <a:spAutoFit/>
          </a:bodyPr>
          <a:lstStyle/>
          <a:p>
            <a:endParaRPr lang="en-IN" b="1" dirty="0" smtClean="0">
              <a:solidFill>
                <a:schemeClr val="tx2">
                  <a:lumMod val="50000"/>
                </a:schemeClr>
              </a:solidFill>
            </a:endParaRPr>
          </a:p>
          <a:p>
            <a:r>
              <a:rPr lang="en-IN" b="1" dirty="0" smtClean="0">
                <a:solidFill>
                  <a:schemeClr val="tx2">
                    <a:lumMod val="50000"/>
                  </a:schemeClr>
                </a:solidFill>
              </a:rPr>
              <a:t>https://www.apponix.com/service/seo-company-in-mysore</a:t>
            </a:r>
            <a:endParaRPr lang="en-IN" b="1" dirty="0">
              <a:solidFill>
                <a:schemeClr val="tx2">
                  <a:lumMod val="50000"/>
                </a:schemeClr>
              </a:solidFill>
            </a:endParaRPr>
          </a:p>
        </p:txBody>
      </p:sp>
      <p:pic>
        <p:nvPicPr>
          <p:cNvPr id="4" name="Picture 3" descr="download.png"/>
          <p:cNvPicPr>
            <a:picLocks noChangeAspect="1"/>
          </p:cNvPicPr>
          <p:nvPr/>
        </p:nvPicPr>
        <p:blipFill>
          <a:blip r:embed="rId2"/>
          <a:stretch>
            <a:fillRect/>
          </a:stretch>
        </p:blipFill>
        <p:spPr>
          <a:xfrm>
            <a:off x="7358082" y="0"/>
            <a:ext cx="1643067" cy="1643067"/>
          </a:xfrm>
          <a:prstGeom prst="rect">
            <a:avLst/>
          </a:prstGeom>
        </p:spPr>
      </p:pic>
      <p:pic>
        <p:nvPicPr>
          <p:cNvPr id="7" name="Picture 6" descr="GettyImages-185002046-5772f4153df78cb62ce1ad69.jpg"/>
          <p:cNvPicPr>
            <a:picLocks noChangeAspect="1"/>
          </p:cNvPicPr>
          <p:nvPr/>
        </p:nvPicPr>
        <p:blipFill>
          <a:blip r:embed="rId3"/>
          <a:stretch>
            <a:fillRect/>
          </a:stretch>
        </p:blipFill>
        <p:spPr>
          <a:xfrm>
            <a:off x="928662" y="1142984"/>
            <a:ext cx="7112152" cy="46434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307</Words>
  <Application>Microsoft Office PowerPoint</Application>
  <PresentationFormat>On-screen Show (4:3)</PresentationFormat>
  <Paragraphs>88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WIN7</dc:creator>
  <cp:lastModifiedBy>WIN7</cp:lastModifiedBy>
  <cp:revision>8</cp:revision>
  <dcterms:created xsi:type="dcterms:W3CDTF">2021-08-27T15:16:26Z</dcterms:created>
  <dcterms:modified xsi:type="dcterms:W3CDTF">2021-08-27T15:44:20Z</dcterms:modified>
</cp:coreProperties>
</file>