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1CB445-A860-4509-9142-5AFFB90F6B01}" type="datetimeFigureOut">
              <a:rPr lang="en-US" smtClean="0"/>
              <a:pPr/>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1CB445-A860-4509-9142-5AFFB90F6B01}" type="datetimeFigureOut">
              <a:rPr lang="en-US" smtClean="0"/>
              <a:pPr/>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1CB445-A860-4509-9142-5AFFB90F6B01}" type="datetimeFigureOut">
              <a:rPr lang="en-US" smtClean="0"/>
              <a:pPr/>
              <a:t>8/14/2021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1CB445-A860-4509-9142-5AFFB90F6B01}" type="datetimeFigureOut">
              <a:rPr lang="en-US" smtClean="0"/>
              <a:pPr/>
              <a:t>8/14/2021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CB445-A860-4509-9142-5AFFB90F6B01}" type="datetimeFigureOut">
              <a:rPr lang="en-US" smtClean="0"/>
              <a:pPr/>
              <a:t>8/14/2021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1CB445-A860-4509-9142-5AFFB90F6B01}" type="datetimeFigureOut">
              <a:rPr lang="en-US" smtClean="0"/>
              <a:pPr/>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1CB445-A860-4509-9142-5AFFB90F6B01}" type="datetimeFigureOut">
              <a:rPr lang="en-US" smtClean="0"/>
              <a:pPr/>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1CB445-A860-4509-9142-5AFFB90F6B01}" type="datetimeFigureOut">
              <a:rPr lang="en-US" smtClean="0"/>
              <a:pPr/>
              <a:t>8/14/2021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55D49-990F-4A7E-BA6E-6CF9AAD0A3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tel:+91%208050580888"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hyperlink" Target="mailto:info@apponix.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214422"/>
            <a:ext cx="7772400" cy="1827215"/>
          </a:xfrm>
        </p:spPr>
        <p:txBody>
          <a:bodyPr/>
          <a:lstStyle/>
          <a:p>
            <a:r>
              <a:rPr lang="en-IN" dirty="0" smtClean="0"/>
              <a:t>No.1 Java Training in Bangalore </a:t>
            </a:r>
            <a:endParaRPr lang="en-US"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6" name="Picture 5" descr="task 11-1.png"/>
          <p:cNvPicPr>
            <a:picLocks noChangeAspect="1"/>
          </p:cNvPicPr>
          <p:nvPr/>
        </p:nvPicPr>
        <p:blipFill>
          <a:blip r:embed="rId3"/>
          <a:stretch>
            <a:fillRect/>
          </a:stretch>
        </p:blipFill>
        <p:spPr>
          <a:xfrm>
            <a:off x="2000232" y="3071810"/>
            <a:ext cx="5000660" cy="2100266"/>
          </a:xfrm>
          <a:prstGeom prst="rect">
            <a:avLst/>
          </a:prstGeom>
        </p:spPr>
      </p:pic>
      <p:sp>
        <p:nvSpPr>
          <p:cNvPr id="9" name="Rectangle 8"/>
          <p:cNvSpPr/>
          <p:nvPr/>
        </p:nvSpPr>
        <p:spPr>
          <a:xfrm>
            <a:off x="4786314" y="5715016"/>
            <a:ext cx="4572000" cy="923330"/>
          </a:xfrm>
          <a:prstGeom prst="rect">
            <a:avLst/>
          </a:prstGeom>
        </p:spPr>
        <p:txBody>
          <a:bodyPr>
            <a:spAutoFit/>
          </a:bodyPr>
          <a:lstStyle/>
          <a:p>
            <a:endParaRPr lang="en-IN" dirty="0" smtClean="0">
              <a:solidFill>
                <a:schemeClr val="accent2">
                  <a:lumMod val="75000"/>
                </a:schemeClr>
              </a:solidFill>
            </a:endParaRPr>
          </a:p>
          <a:p>
            <a:r>
              <a:rPr lang="en-IN" dirty="0" smtClean="0">
                <a:solidFill>
                  <a:schemeClr val="accent2">
                    <a:lumMod val="75000"/>
                  </a:schemeClr>
                </a:solidFill>
              </a:rPr>
              <a:t>https://www.apponix.com/Java-Institute/Java-Training-Institute-in-Bangalore.html</a:t>
            </a:r>
            <a:endParaRPr lang="en-IN" dirty="0">
              <a:solidFill>
                <a:schemeClr val="accent2">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11" name="Picture 10" descr="task6-3.jpg"/>
          <p:cNvPicPr>
            <a:picLocks noChangeAspect="1"/>
          </p:cNvPicPr>
          <p:nvPr/>
        </p:nvPicPr>
        <p:blipFill>
          <a:blip r:embed="rId3"/>
          <a:stretch>
            <a:fillRect/>
          </a:stretch>
        </p:blipFill>
        <p:spPr>
          <a:xfrm>
            <a:off x="7143768" y="2071678"/>
            <a:ext cx="1785950" cy="2500330"/>
          </a:xfrm>
          <a:prstGeom prst="rect">
            <a:avLst/>
          </a:prstGeom>
        </p:spPr>
      </p:pic>
      <p:sp>
        <p:nvSpPr>
          <p:cNvPr id="12" name="Rectangle 11"/>
          <p:cNvSpPr/>
          <p:nvPr/>
        </p:nvSpPr>
        <p:spPr>
          <a:xfrm>
            <a:off x="5214942" y="5691157"/>
            <a:ext cx="4357718" cy="369332"/>
          </a:xfrm>
          <a:prstGeom prst="rect">
            <a:avLst/>
          </a:prstGeom>
        </p:spPr>
        <p:txBody>
          <a:bodyPr wrap="square">
            <a:spAutoFit/>
          </a:bodyPr>
          <a:lstStyle/>
          <a:p>
            <a:r>
              <a:rPr lang="en-IN" dirty="0" smtClean="0">
                <a:solidFill>
                  <a:schemeClr val="accent1">
                    <a:lumMod val="75000"/>
                  </a:schemeClr>
                </a:solidFill>
              </a:rPr>
              <a:t>l</a:t>
            </a:r>
            <a:endParaRPr lang="en-IN" dirty="0">
              <a:solidFill>
                <a:schemeClr val="accent1">
                  <a:lumMod val="75000"/>
                </a:schemeClr>
              </a:solidFill>
            </a:endParaRPr>
          </a:p>
        </p:txBody>
      </p:sp>
      <p:sp>
        <p:nvSpPr>
          <p:cNvPr id="8" name="Title 7"/>
          <p:cNvSpPr>
            <a:spLocks noGrp="1"/>
          </p:cNvSpPr>
          <p:nvPr>
            <p:ph type="ctrTitle"/>
          </p:nvPr>
        </p:nvSpPr>
        <p:spPr>
          <a:xfrm>
            <a:off x="357158" y="500042"/>
            <a:ext cx="5286412" cy="857256"/>
          </a:xfrm>
        </p:spPr>
        <p:txBody>
          <a:bodyPr>
            <a:normAutofit/>
          </a:bodyPr>
          <a:lstStyle/>
          <a:p>
            <a:r>
              <a:rPr lang="en-IN" sz="2400" b="1" dirty="0" smtClean="0"/>
              <a:t>Java and J2EE Course Objectives</a:t>
            </a:r>
            <a:br>
              <a:rPr lang="en-IN" sz="2400" b="1" dirty="0" smtClean="0"/>
            </a:br>
            <a:endParaRPr lang="en-IN" sz="2400" dirty="0"/>
          </a:p>
        </p:txBody>
      </p:sp>
      <p:sp>
        <p:nvSpPr>
          <p:cNvPr id="10" name="Rectangle 9"/>
          <p:cNvSpPr/>
          <p:nvPr/>
        </p:nvSpPr>
        <p:spPr>
          <a:xfrm>
            <a:off x="714348" y="1142984"/>
            <a:ext cx="6786610" cy="5078313"/>
          </a:xfrm>
          <a:prstGeom prst="rect">
            <a:avLst/>
          </a:prstGeom>
        </p:spPr>
        <p:txBody>
          <a:bodyPr wrap="square">
            <a:spAutoFit/>
          </a:bodyPr>
          <a:lstStyle/>
          <a:p>
            <a:pPr>
              <a:buFont typeface="Wingdings" pitchFamily="2" charset="2"/>
              <a:buChar char="Ø"/>
            </a:pPr>
            <a:r>
              <a:rPr lang="en-IN" dirty="0" smtClean="0"/>
              <a:t>Programming in the Java programming language</a:t>
            </a:r>
          </a:p>
          <a:p>
            <a:pPr>
              <a:buFont typeface="Wingdings" pitchFamily="2" charset="2"/>
              <a:buChar char="Ø"/>
            </a:pPr>
            <a:r>
              <a:rPr lang="en-IN" dirty="0" smtClean="0"/>
              <a:t>Knowledge of object-oriented paradigm in the Java programming language,</a:t>
            </a:r>
          </a:p>
          <a:p>
            <a:pPr>
              <a:buFont typeface="Wingdings" pitchFamily="2" charset="2"/>
              <a:buChar char="Ø"/>
            </a:pPr>
            <a:r>
              <a:rPr lang="en-IN" dirty="0" smtClean="0"/>
              <a:t>The use of Java in a variety of technologies and on different platforms.</a:t>
            </a:r>
          </a:p>
          <a:p>
            <a:pPr>
              <a:buFont typeface="Wingdings" pitchFamily="2" charset="2"/>
              <a:buChar char="Ø"/>
            </a:pPr>
            <a:r>
              <a:rPr lang="en-IN" dirty="0" smtClean="0"/>
              <a:t>Knowledge of the structure and model of the Java programming language, (knowledge)</a:t>
            </a:r>
          </a:p>
          <a:p>
            <a:pPr>
              <a:buFont typeface="Wingdings" pitchFamily="2" charset="2"/>
              <a:buChar char="Ø"/>
            </a:pPr>
            <a:r>
              <a:rPr lang="en-IN" dirty="0" smtClean="0"/>
              <a:t>Use the Java programming language for various programming technologies (understanding)</a:t>
            </a:r>
          </a:p>
          <a:p>
            <a:pPr>
              <a:buFont typeface="Wingdings" pitchFamily="2" charset="2"/>
              <a:buChar char="Ø"/>
            </a:pPr>
            <a:r>
              <a:rPr lang="en-IN" dirty="0" smtClean="0"/>
              <a:t>develop software in the Java programming language, (application)</a:t>
            </a:r>
          </a:p>
          <a:p>
            <a:pPr>
              <a:buFont typeface="Wingdings" pitchFamily="2" charset="2"/>
              <a:buChar char="Ø"/>
            </a:pPr>
            <a:r>
              <a:rPr lang="en-IN" dirty="0" smtClean="0"/>
              <a:t>Evaluate user requirements for software functionality required to decide whether the Java programming language can meet user requirements (analysis)</a:t>
            </a:r>
          </a:p>
          <a:p>
            <a:pPr>
              <a:buFont typeface="Wingdings" pitchFamily="2" charset="2"/>
              <a:buChar char="Ø"/>
            </a:pPr>
            <a:r>
              <a:rPr lang="en-IN" dirty="0" smtClean="0"/>
              <a:t>Propose the use of certain technologies by implementing them in the Java programming language to solve the given problem (synthesis)</a:t>
            </a:r>
          </a:p>
          <a:p>
            <a:pPr>
              <a:buFont typeface="Wingdings" pitchFamily="2" charset="2"/>
              <a:buChar char="Ø"/>
            </a:pPr>
            <a:r>
              <a:rPr lang="en-IN" dirty="0" smtClean="0"/>
              <a:t>Choose an engineering approach to solving problems, starting from the acquired knowledge of programming and knowledge of operating systems. (evaluation)</a:t>
            </a:r>
            <a:endParaRPr lang="en-IN" dirty="0"/>
          </a:p>
        </p:txBody>
      </p:sp>
      <p:sp>
        <p:nvSpPr>
          <p:cNvPr id="14" name="Rectangle 13"/>
          <p:cNvSpPr/>
          <p:nvPr/>
        </p:nvSpPr>
        <p:spPr>
          <a:xfrm>
            <a:off x="4714876" y="5786454"/>
            <a:ext cx="4714876" cy="923330"/>
          </a:xfrm>
          <a:prstGeom prst="rect">
            <a:avLst/>
          </a:prstGeom>
        </p:spPr>
        <p:txBody>
          <a:bodyPr wrap="square">
            <a:spAutoFit/>
          </a:bodyPr>
          <a:lstStyle/>
          <a:p>
            <a:endParaRPr lang="en-IN" dirty="0" smtClean="0">
              <a:solidFill>
                <a:schemeClr val="accent2">
                  <a:lumMod val="75000"/>
                </a:schemeClr>
              </a:solidFill>
            </a:endParaRPr>
          </a:p>
          <a:p>
            <a:r>
              <a:rPr lang="en-IN" dirty="0" smtClean="0">
                <a:solidFill>
                  <a:schemeClr val="accent2">
                    <a:lumMod val="75000"/>
                  </a:schemeClr>
                </a:solidFill>
              </a:rPr>
              <a:t>https://www.apponix.com/Java-Institute/Java-Training-Institute-in-Bangalore.html</a:t>
            </a:r>
            <a:endParaRPr lang="en-IN" dirty="0">
              <a:solidFill>
                <a:schemeClr val="accent2">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642918"/>
            <a:ext cx="6072230" cy="1143008"/>
          </a:xfrm>
        </p:spPr>
        <p:txBody>
          <a:bodyPr>
            <a:normAutofit/>
          </a:bodyPr>
          <a:lstStyle/>
          <a:p>
            <a:r>
              <a:rPr lang="en-IN" sz="2400" b="1" dirty="0" smtClean="0"/>
              <a:t>Salary expectation after completing course</a:t>
            </a:r>
            <a:br>
              <a:rPr lang="en-IN" sz="2400" b="1" dirty="0" smtClean="0"/>
            </a:br>
            <a:endParaRPr lang="en-US" sz="2400" b="1"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17" name="Picture 16" descr="images 5.jpg"/>
          <p:cNvPicPr>
            <a:picLocks noChangeAspect="1"/>
          </p:cNvPicPr>
          <p:nvPr/>
        </p:nvPicPr>
        <p:blipFill>
          <a:blip r:embed="rId3"/>
          <a:stretch>
            <a:fillRect/>
          </a:stretch>
        </p:blipFill>
        <p:spPr>
          <a:xfrm>
            <a:off x="5857884" y="2500306"/>
            <a:ext cx="3048000" cy="2219330"/>
          </a:xfrm>
          <a:prstGeom prst="rect">
            <a:avLst/>
          </a:prstGeom>
        </p:spPr>
      </p:pic>
      <p:sp>
        <p:nvSpPr>
          <p:cNvPr id="10" name="Rectangle 9"/>
          <p:cNvSpPr/>
          <p:nvPr/>
        </p:nvSpPr>
        <p:spPr>
          <a:xfrm>
            <a:off x="928662" y="1357298"/>
            <a:ext cx="5929338" cy="1200329"/>
          </a:xfrm>
          <a:prstGeom prst="rect">
            <a:avLst/>
          </a:prstGeom>
        </p:spPr>
        <p:txBody>
          <a:bodyPr wrap="square">
            <a:spAutoFit/>
          </a:bodyPr>
          <a:lstStyle/>
          <a:p>
            <a:pPr>
              <a:buFont typeface="Wingdings" pitchFamily="2" charset="2"/>
              <a:buChar char="Ø"/>
            </a:pPr>
            <a:r>
              <a:rPr lang="en-IN" dirty="0" smtClean="0"/>
              <a:t>As there is a growing demand for Java and J2EE skills, the salary is also constantly increasing for Java and J2EE skills,</a:t>
            </a:r>
            <a:br>
              <a:rPr lang="en-IN" dirty="0" smtClean="0"/>
            </a:br>
            <a:r>
              <a:rPr lang="en-IN" dirty="0" smtClean="0"/>
              <a:t>As per payscale.com Average salary for Java and J2EE administrator is Rs 6,09553 per year.</a:t>
            </a:r>
            <a:endParaRPr lang="en-IN" dirty="0"/>
          </a:p>
        </p:txBody>
      </p:sp>
      <p:sp>
        <p:nvSpPr>
          <p:cNvPr id="11" name="Rectangle 10"/>
          <p:cNvSpPr/>
          <p:nvPr/>
        </p:nvSpPr>
        <p:spPr>
          <a:xfrm>
            <a:off x="928662" y="2643182"/>
            <a:ext cx="5348324" cy="461665"/>
          </a:xfrm>
          <a:prstGeom prst="rect">
            <a:avLst/>
          </a:prstGeom>
        </p:spPr>
        <p:txBody>
          <a:bodyPr wrap="none">
            <a:spAutoFit/>
          </a:bodyPr>
          <a:lstStyle/>
          <a:p>
            <a:r>
              <a:rPr lang="en-IN" sz="2400" b="1" dirty="0" smtClean="0"/>
              <a:t>Student Loan : 0% Interest EMI Available</a:t>
            </a:r>
            <a:endParaRPr lang="en-IN" sz="2400" b="1" dirty="0"/>
          </a:p>
        </p:txBody>
      </p:sp>
      <p:sp>
        <p:nvSpPr>
          <p:cNvPr id="12" name="Rectangle 11"/>
          <p:cNvSpPr/>
          <p:nvPr/>
        </p:nvSpPr>
        <p:spPr>
          <a:xfrm>
            <a:off x="1000100" y="3143248"/>
            <a:ext cx="5357850" cy="923330"/>
          </a:xfrm>
          <a:prstGeom prst="rect">
            <a:avLst/>
          </a:prstGeom>
        </p:spPr>
        <p:txBody>
          <a:bodyPr wrap="square">
            <a:spAutoFit/>
          </a:bodyPr>
          <a:lstStyle/>
          <a:p>
            <a:pPr>
              <a:buFont typeface="Wingdings" pitchFamily="2" charset="2"/>
              <a:buChar char="Ø"/>
            </a:pPr>
            <a:r>
              <a:rPr lang="en-IN" dirty="0" smtClean="0"/>
              <a:t>You can avail 0% interest EMI on most of the job oriented courses from </a:t>
            </a:r>
            <a:r>
              <a:rPr lang="en-IN" dirty="0" err="1" smtClean="0"/>
              <a:t>Apponix</a:t>
            </a:r>
            <a:r>
              <a:rPr lang="en-IN" dirty="0" smtClean="0"/>
              <a:t>. This will help students to pay in easy instalments without paying any extra.</a:t>
            </a:r>
            <a:endParaRPr lang="en-IN" dirty="0"/>
          </a:p>
        </p:txBody>
      </p:sp>
      <p:sp>
        <p:nvSpPr>
          <p:cNvPr id="13" name="Rectangle 12"/>
          <p:cNvSpPr/>
          <p:nvPr/>
        </p:nvSpPr>
        <p:spPr>
          <a:xfrm>
            <a:off x="928662" y="4143380"/>
            <a:ext cx="4557290" cy="461665"/>
          </a:xfrm>
          <a:prstGeom prst="rect">
            <a:avLst/>
          </a:prstGeom>
        </p:spPr>
        <p:txBody>
          <a:bodyPr wrap="square">
            <a:spAutoFit/>
          </a:bodyPr>
          <a:lstStyle/>
          <a:p>
            <a:r>
              <a:rPr lang="en-IN" sz="2400" b="1" dirty="0" smtClean="0"/>
              <a:t>Career after Java and J2EE course</a:t>
            </a:r>
            <a:endParaRPr lang="en-IN" sz="2400" b="1" dirty="0"/>
          </a:p>
        </p:txBody>
      </p:sp>
      <p:sp>
        <p:nvSpPr>
          <p:cNvPr id="18" name="Rectangle 17"/>
          <p:cNvSpPr/>
          <p:nvPr/>
        </p:nvSpPr>
        <p:spPr>
          <a:xfrm>
            <a:off x="928662" y="4572008"/>
            <a:ext cx="5572164" cy="1477328"/>
          </a:xfrm>
          <a:prstGeom prst="rect">
            <a:avLst/>
          </a:prstGeom>
        </p:spPr>
        <p:txBody>
          <a:bodyPr wrap="square">
            <a:spAutoFit/>
          </a:bodyPr>
          <a:lstStyle/>
          <a:p>
            <a:pPr>
              <a:buFont typeface="Wingdings" pitchFamily="2" charset="2"/>
              <a:buChar char="Ø"/>
            </a:pPr>
            <a:r>
              <a:rPr lang="en-IN" dirty="0" smtClean="0"/>
              <a:t>Bangalore is a Silicon Valley of India, it has large number of IT companies spread across Bangalore, you should not have any doubt on shortage of Java and J2EE jobs in Bangalore. IT technologies is growing and there a huge demand for Java Developer &amp; engineers.</a:t>
            </a:r>
            <a:endParaRPr lang="en-IN" dirty="0"/>
          </a:p>
        </p:txBody>
      </p:sp>
      <p:sp>
        <p:nvSpPr>
          <p:cNvPr id="19" name="Rectangle 18"/>
          <p:cNvSpPr/>
          <p:nvPr/>
        </p:nvSpPr>
        <p:spPr>
          <a:xfrm>
            <a:off x="4572000" y="5715016"/>
            <a:ext cx="4572000" cy="923330"/>
          </a:xfrm>
          <a:prstGeom prst="rect">
            <a:avLst/>
          </a:prstGeom>
        </p:spPr>
        <p:txBody>
          <a:bodyPr>
            <a:spAutoFit/>
          </a:bodyPr>
          <a:lstStyle/>
          <a:p>
            <a:endParaRPr lang="en-IN" dirty="0" smtClean="0">
              <a:solidFill>
                <a:schemeClr val="accent2">
                  <a:lumMod val="75000"/>
                </a:schemeClr>
              </a:solidFill>
            </a:endParaRPr>
          </a:p>
          <a:p>
            <a:r>
              <a:rPr lang="en-IN" dirty="0" smtClean="0">
                <a:solidFill>
                  <a:schemeClr val="accent2">
                    <a:lumMod val="75000"/>
                  </a:schemeClr>
                </a:solidFill>
              </a:rPr>
              <a:t>https://www.apponix.com/Java-Institute/Java-Training-Institute-in-Bangalore.html</a:t>
            </a:r>
            <a:endParaRPr lang="en-IN" dirty="0">
              <a:solidFill>
                <a:schemeClr val="accent2">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500042"/>
            <a:ext cx="5572164" cy="785818"/>
          </a:xfrm>
        </p:spPr>
        <p:txBody>
          <a:bodyPr>
            <a:noAutofit/>
          </a:bodyPr>
          <a:lstStyle/>
          <a:p>
            <a:r>
              <a:rPr lang="en-IN" sz="2400" b="1" dirty="0" smtClean="0"/>
              <a:t>Why Should You Learn Java and </a:t>
            </a:r>
            <a:r>
              <a:rPr lang="en-IN" sz="2400" b="1" dirty="0" smtClean="0"/>
              <a:t>J2EE</a:t>
            </a:r>
            <a:endParaRPr lang="en-US" sz="2400" b="1"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sp>
        <p:nvSpPr>
          <p:cNvPr id="10" name="Rectangle 9"/>
          <p:cNvSpPr/>
          <p:nvPr/>
        </p:nvSpPr>
        <p:spPr>
          <a:xfrm>
            <a:off x="714348" y="2967335"/>
            <a:ext cx="6143652" cy="830997"/>
          </a:xfrm>
          <a:prstGeom prst="rect">
            <a:avLst/>
          </a:prstGeom>
        </p:spPr>
        <p:txBody>
          <a:bodyPr wrap="square">
            <a:spAutoFit/>
          </a:bodyPr>
          <a:lstStyle/>
          <a:p>
            <a:r>
              <a:rPr lang="sv-SE" sz="2400" dirty="0" smtClean="0"/>
              <a:t/>
            </a:r>
            <a:br>
              <a:rPr lang="sv-SE" sz="2400" dirty="0" smtClean="0"/>
            </a:br>
            <a:endParaRPr lang="en-IN" sz="2400" dirty="0"/>
          </a:p>
        </p:txBody>
      </p:sp>
      <p:sp>
        <p:nvSpPr>
          <p:cNvPr id="11" name="Rectangle 10"/>
          <p:cNvSpPr/>
          <p:nvPr/>
        </p:nvSpPr>
        <p:spPr>
          <a:xfrm>
            <a:off x="571472" y="1285860"/>
            <a:ext cx="7858180" cy="2585323"/>
          </a:xfrm>
          <a:prstGeom prst="rect">
            <a:avLst/>
          </a:prstGeom>
        </p:spPr>
        <p:txBody>
          <a:bodyPr wrap="square">
            <a:spAutoFit/>
          </a:bodyPr>
          <a:lstStyle/>
          <a:p>
            <a:pPr>
              <a:buFont typeface="Wingdings" pitchFamily="2" charset="2"/>
              <a:buChar char="Ø"/>
            </a:pPr>
            <a:r>
              <a:rPr lang="en-IN" dirty="0" smtClean="0"/>
              <a:t>Java is quite popular as a Programming Language in the Industry so you can get good opportunities; the number of opportunities is vast.</a:t>
            </a:r>
          </a:p>
          <a:p>
            <a:pPr>
              <a:buFont typeface="Wingdings" pitchFamily="2" charset="2"/>
              <a:buChar char="Ø"/>
            </a:pPr>
            <a:r>
              <a:rPr lang="en-IN" dirty="0" smtClean="0"/>
              <a:t>Java can be used to implement any kind of software. It may be an Enterprise Application, a Website, a Desktop application, a Search Engine or a Gadget.</a:t>
            </a:r>
          </a:p>
          <a:p>
            <a:pPr>
              <a:buFont typeface="Wingdings" pitchFamily="2" charset="2"/>
              <a:buChar char="Ø"/>
            </a:pPr>
            <a:r>
              <a:rPr lang="en-IN" dirty="0" smtClean="0"/>
              <a:t>Java is a secure platform, credits to its Virtual Machine. This is one among the primary reasons organizations worldwide are using this Language. So it’s here to stay for long.</a:t>
            </a:r>
          </a:p>
          <a:p>
            <a:pPr>
              <a:buFont typeface="Wingdings" pitchFamily="2" charset="2"/>
              <a:buChar char="Ø"/>
            </a:pPr>
            <a:r>
              <a:rPr lang="en-IN" dirty="0" smtClean="0"/>
              <a:t>Android App Development is gaining momentum and popularity and if you are familiar with Java then learning Android will be easier for </a:t>
            </a:r>
            <a:r>
              <a:rPr lang="en-IN" dirty="0" smtClean="0"/>
              <a:t>you.</a:t>
            </a:r>
            <a:endParaRPr lang="en-IN" dirty="0"/>
          </a:p>
        </p:txBody>
      </p:sp>
      <p:sp>
        <p:nvSpPr>
          <p:cNvPr id="12" name="Rectangle 11"/>
          <p:cNvSpPr/>
          <p:nvPr/>
        </p:nvSpPr>
        <p:spPr>
          <a:xfrm>
            <a:off x="500034" y="3857628"/>
            <a:ext cx="5426117" cy="461665"/>
          </a:xfrm>
          <a:prstGeom prst="rect">
            <a:avLst/>
          </a:prstGeom>
        </p:spPr>
        <p:txBody>
          <a:bodyPr wrap="square">
            <a:spAutoFit/>
          </a:bodyPr>
          <a:lstStyle/>
          <a:p>
            <a:r>
              <a:rPr lang="en-IN" sz="2400" b="1" dirty="0" smtClean="0"/>
              <a:t> Why Should I learn Java From </a:t>
            </a:r>
            <a:r>
              <a:rPr lang="en-IN" sz="2400" b="1" dirty="0" err="1" smtClean="0"/>
              <a:t>Apponix</a:t>
            </a:r>
            <a:r>
              <a:rPr lang="en-IN" sz="2400" b="1" dirty="0" smtClean="0"/>
              <a:t>?</a:t>
            </a:r>
            <a:endParaRPr lang="en-IN" sz="2400" b="1" dirty="0"/>
          </a:p>
        </p:txBody>
      </p:sp>
      <p:sp>
        <p:nvSpPr>
          <p:cNvPr id="3073"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Rectangle 12"/>
          <p:cNvSpPr/>
          <p:nvPr/>
        </p:nvSpPr>
        <p:spPr>
          <a:xfrm>
            <a:off x="714348" y="4272677"/>
            <a:ext cx="4429156" cy="2062103"/>
          </a:xfrm>
          <a:prstGeom prst="rect">
            <a:avLst/>
          </a:prstGeom>
        </p:spPr>
        <p:txBody>
          <a:bodyPr wrap="square">
            <a:spAutoFit/>
          </a:bodyPr>
          <a:lstStyle/>
          <a:p>
            <a:pPr lvl="0" fontAlgn="base">
              <a:spcBef>
                <a:spcPct val="0"/>
              </a:spcBef>
              <a:spcAft>
                <a:spcPct val="0"/>
              </a:spcAft>
              <a:buFont typeface="Wingdings" pitchFamily="2" charset="2"/>
              <a:buChar char="Ø"/>
            </a:pPr>
            <a:r>
              <a:rPr lang="en-US" sz="1600" dirty="0" err="1" smtClean="0">
                <a:solidFill>
                  <a:srgbClr val="333333"/>
                </a:solidFill>
                <a:latin typeface="Open Sans"/>
                <a:cs typeface="Arial" pitchFamily="34" charset="0"/>
              </a:rPr>
              <a:t>Apponix</a:t>
            </a:r>
            <a:r>
              <a:rPr lang="en-US" sz="1600" dirty="0" smtClean="0">
                <a:solidFill>
                  <a:srgbClr val="333333"/>
                </a:solidFill>
                <a:latin typeface="Open Sans"/>
                <a:cs typeface="Arial" pitchFamily="34" charset="0"/>
              </a:rPr>
              <a:t> technologies offers java training with expert level trainers of 7+ years of experience</a:t>
            </a:r>
          </a:p>
          <a:p>
            <a:pPr lvl="0" eaLnBrk="0" fontAlgn="base" hangingPunct="0">
              <a:spcBef>
                <a:spcPct val="0"/>
              </a:spcBef>
              <a:spcAft>
                <a:spcPct val="0"/>
              </a:spcAft>
              <a:buFont typeface="Wingdings" pitchFamily="2" charset="2"/>
              <a:buChar char="Ø"/>
            </a:pPr>
            <a:r>
              <a:rPr lang="en-US" sz="1600" dirty="0" smtClean="0">
                <a:solidFill>
                  <a:srgbClr val="333333"/>
                </a:solidFill>
                <a:latin typeface="Open Sans"/>
                <a:cs typeface="Arial" pitchFamily="34" charset="0"/>
              </a:rPr>
              <a:t> Fully hands-on Training</a:t>
            </a:r>
          </a:p>
          <a:p>
            <a:pPr lvl="0" eaLnBrk="0" fontAlgn="base" hangingPunct="0">
              <a:spcBef>
                <a:spcPct val="0"/>
              </a:spcBef>
              <a:spcAft>
                <a:spcPct val="0"/>
              </a:spcAft>
              <a:buFont typeface="Wingdings" pitchFamily="2" charset="2"/>
              <a:buChar char="Ø"/>
            </a:pPr>
            <a:r>
              <a:rPr lang="en-US" sz="1600" dirty="0" smtClean="0">
                <a:solidFill>
                  <a:srgbClr val="333333"/>
                </a:solidFill>
                <a:latin typeface="Open Sans"/>
                <a:cs typeface="Arial" pitchFamily="34" charset="0"/>
              </a:rPr>
              <a:t> Industry expert trainers</a:t>
            </a:r>
          </a:p>
          <a:p>
            <a:pPr lvl="0" eaLnBrk="0" fontAlgn="base" hangingPunct="0">
              <a:spcBef>
                <a:spcPct val="0"/>
              </a:spcBef>
              <a:spcAft>
                <a:spcPct val="0"/>
              </a:spcAft>
              <a:buFont typeface="Wingdings" pitchFamily="2" charset="2"/>
              <a:buChar char="Ø"/>
            </a:pPr>
            <a:r>
              <a:rPr lang="en-US" sz="1600" dirty="0" smtClean="0">
                <a:solidFill>
                  <a:srgbClr val="333333"/>
                </a:solidFill>
                <a:latin typeface="Open Sans"/>
                <a:cs typeface="Arial" pitchFamily="34" charset="0"/>
              </a:rPr>
              <a:t> 2000+ Satisfied Students</a:t>
            </a:r>
          </a:p>
          <a:p>
            <a:pPr lvl="0" eaLnBrk="0" fontAlgn="base" hangingPunct="0">
              <a:spcBef>
                <a:spcPct val="0"/>
              </a:spcBef>
              <a:spcAft>
                <a:spcPct val="0"/>
              </a:spcAft>
              <a:buFont typeface="Wingdings" pitchFamily="2" charset="2"/>
              <a:buChar char="Ø"/>
            </a:pPr>
            <a:r>
              <a:rPr lang="en-US" sz="1600" dirty="0" smtClean="0">
                <a:solidFill>
                  <a:srgbClr val="333333"/>
                </a:solidFill>
                <a:latin typeface="Open Sans"/>
                <a:cs typeface="Arial" pitchFamily="34" charset="0"/>
              </a:rPr>
              <a:t> Certification</a:t>
            </a:r>
          </a:p>
          <a:p>
            <a:pPr lvl="0" eaLnBrk="0" fontAlgn="base" hangingPunct="0">
              <a:spcBef>
                <a:spcPct val="0"/>
              </a:spcBef>
              <a:spcAft>
                <a:spcPct val="0"/>
              </a:spcAft>
              <a:buFont typeface="Wingdings" pitchFamily="2" charset="2"/>
              <a:buChar char="Ø"/>
            </a:pPr>
            <a:r>
              <a:rPr lang="en-US" sz="1600" dirty="0" smtClean="0">
                <a:solidFill>
                  <a:srgbClr val="333333"/>
                </a:solidFill>
                <a:latin typeface="Open Sans"/>
                <a:cs typeface="Arial" pitchFamily="34" charset="0"/>
              </a:rPr>
              <a:t> Resume Editing</a:t>
            </a:r>
          </a:p>
          <a:p>
            <a:pPr lvl="0" eaLnBrk="0" fontAlgn="base" hangingPunct="0">
              <a:spcBef>
                <a:spcPct val="0"/>
              </a:spcBef>
              <a:spcAft>
                <a:spcPct val="0"/>
              </a:spcAft>
              <a:buFont typeface="Wingdings" pitchFamily="2" charset="2"/>
              <a:buChar char="Ø"/>
            </a:pPr>
            <a:r>
              <a:rPr lang="en-US" sz="1600" dirty="0" smtClean="0">
                <a:solidFill>
                  <a:srgbClr val="333333"/>
                </a:solidFill>
                <a:latin typeface="Open Sans"/>
                <a:cs typeface="Arial" pitchFamily="34" charset="0"/>
              </a:rPr>
              <a:t> Interview Preparation</a:t>
            </a:r>
            <a:r>
              <a:rPr lang="en-US" sz="1600" dirty="0" smtClean="0">
                <a:latin typeface="Arial" pitchFamily="34" charset="0"/>
                <a:cs typeface="Arial" pitchFamily="34" charset="0"/>
              </a:rPr>
              <a:t> </a:t>
            </a:r>
          </a:p>
        </p:txBody>
      </p:sp>
      <p:pic>
        <p:nvPicPr>
          <p:cNvPr id="18" name="Picture 17" descr="task11-2.jpg"/>
          <p:cNvPicPr>
            <a:picLocks noChangeAspect="1"/>
          </p:cNvPicPr>
          <p:nvPr/>
        </p:nvPicPr>
        <p:blipFill>
          <a:blip r:embed="rId3"/>
          <a:stretch>
            <a:fillRect/>
          </a:stretch>
        </p:blipFill>
        <p:spPr>
          <a:xfrm>
            <a:off x="5786446" y="3929066"/>
            <a:ext cx="2833688" cy="2071702"/>
          </a:xfrm>
          <a:prstGeom prst="rect">
            <a:avLst/>
          </a:prstGeom>
        </p:spPr>
      </p:pic>
      <p:sp>
        <p:nvSpPr>
          <p:cNvPr id="19" name="Rectangle 18"/>
          <p:cNvSpPr/>
          <p:nvPr/>
        </p:nvSpPr>
        <p:spPr>
          <a:xfrm>
            <a:off x="4572000" y="6000768"/>
            <a:ext cx="4572000" cy="646331"/>
          </a:xfrm>
          <a:prstGeom prst="rect">
            <a:avLst/>
          </a:prstGeom>
        </p:spPr>
        <p:txBody>
          <a:bodyPr>
            <a:spAutoFit/>
          </a:bodyPr>
          <a:lstStyle/>
          <a:p>
            <a:r>
              <a:rPr lang="en-IN" dirty="0" smtClean="0">
                <a:solidFill>
                  <a:schemeClr val="accent2">
                    <a:lumMod val="75000"/>
                  </a:schemeClr>
                </a:solidFill>
              </a:rPr>
              <a:t>https://www.apponix.com/Java-Institute/Java-Training-Institute-in-Bangalore.html</a:t>
            </a:r>
            <a:endParaRPr lang="en-IN" dirty="0">
              <a:solidFill>
                <a:schemeClr val="accent2">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84" y="642918"/>
            <a:ext cx="7072362" cy="1143008"/>
          </a:xfrm>
        </p:spPr>
        <p:txBody>
          <a:bodyPr>
            <a:normAutofit/>
          </a:bodyPr>
          <a:lstStyle/>
          <a:p>
            <a:r>
              <a:rPr lang="en-US" sz="2400" b="1" dirty="0" smtClean="0"/>
              <a:t>Official Address of </a:t>
            </a:r>
            <a:r>
              <a:rPr lang="en-US" sz="2400" b="1" dirty="0" err="1" smtClean="0"/>
              <a:t>Apponix</a:t>
            </a:r>
            <a:r>
              <a:rPr lang="en-US" sz="2400" b="1" dirty="0" smtClean="0"/>
              <a:t> Technologies</a:t>
            </a:r>
            <a:r>
              <a:rPr lang="en-IN" sz="2400" b="1" dirty="0" smtClean="0"/>
              <a:t/>
            </a:r>
            <a:br>
              <a:rPr lang="en-IN" sz="2400" b="1" dirty="0" smtClean="0"/>
            </a:br>
            <a:endParaRPr lang="en-US" sz="2400" b="1"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sp>
        <p:nvSpPr>
          <p:cNvPr id="10" name="Rectangle 9"/>
          <p:cNvSpPr/>
          <p:nvPr/>
        </p:nvSpPr>
        <p:spPr>
          <a:xfrm>
            <a:off x="714348" y="2967335"/>
            <a:ext cx="6143652" cy="830997"/>
          </a:xfrm>
          <a:prstGeom prst="rect">
            <a:avLst/>
          </a:prstGeom>
        </p:spPr>
        <p:txBody>
          <a:bodyPr wrap="square">
            <a:spAutoFit/>
          </a:bodyPr>
          <a:lstStyle/>
          <a:p>
            <a:r>
              <a:rPr lang="sv-SE" sz="2400" dirty="0" smtClean="0"/>
              <a:t/>
            </a:r>
            <a:br>
              <a:rPr lang="sv-SE" sz="2400" dirty="0" smtClean="0"/>
            </a:br>
            <a:endParaRPr lang="en-IN" sz="2400" dirty="0"/>
          </a:p>
        </p:txBody>
      </p:sp>
      <p:sp>
        <p:nvSpPr>
          <p:cNvPr id="11" name="Rectangle 10"/>
          <p:cNvSpPr/>
          <p:nvPr/>
        </p:nvSpPr>
        <p:spPr>
          <a:xfrm>
            <a:off x="642910" y="3429000"/>
            <a:ext cx="7000924" cy="369332"/>
          </a:xfrm>
          <a:prstGeom prst="rect">
            <a:avLst/>
          </a:prstGeom>
        </p:spPr>
        <p:txBody>
          <a:bodyPr wrap="square">
            <a:spAutoFit/>
          </a:bodyPr>
          <a:lstStyle/>
          <a:p>
            <a:pPr>
              <a:buFont typeface="Wingdings" pitchFamily="2" charset="2"/>
              <a:buChar char="Ø"/>
            </a:pPr>
            <a:endParaRPr lang="en-IN" dirty="0"/>
          </a:p>
        </p:txBody>
      </p:sp>
      <p:sp>
        <p:nvSpPr>
          <p:cNvPr id="13" name="Rectangle 12"/>
          <p:cNvSpPr/>
          <p:nvPr/>
        </p:nvSpPr>
        <p:spPr>
          <a:xfrm>
            <a:off x="928662" y="1714488"/>
            <a:ext cx="4429156" cy="1508105"/>
          </a:xfrm>
          <a:prstGeom prst="rect">
            <a:avLst/>
          </a:prstGeom>
        </p:spPr>
        <p:txBody>
          <a:bodyPr wrap="square">
            <a:spAutoFit/>
          </a:bodyPr>
          <a:lstStyle/>
          <a:p>
            <a:r>
              <a:rPr lang="en-IN" sz="2000" b="1" dirty="0" smtClean="0"/>
              <a:t>Head Office - Bangalore</a:t>
            </a:r>
          </a:p>
          <a:p>
            <a:r>
              <a:rPr lang="en-IN" dirty="0" smtClean="0"/>
              <a:t>306, 10th Main, 46th Cross, 4th Block </a:t>
            </a:r>
            <a:r>
              <a:rPr lang="en-IN" dirty="0" err="1" smtClean="0"/>
              <a:t>Rajajinagar</a:t>
            </a:r>
            <a:r>
              <a:rPr lang="en-IN" dirty="0" smtClean="0"/>
              <a:t>, Bangalore - 560010</a:t>
            </a:r>
          </a:p>
          <a:p>
            <a:r>
              <a:rPr lang="en-IN" dirty="0" smtClean="0"/>
              <a:t>Mobile: </a:t>
            </a:r>
            <a:r>
              <a:rPr lang="en-IN" b="1" dirty="0" smtClean="0">
                <a:hlinkClick r:id="rId3"/>
              </a:rPr>
              <a:t>+91 8050580888</a:t>
            </a:r>
            <a:endParaRPr lang="en-IN" b="1" dirty="0" smtClean="0"/>
          </a:p>
          <a:p>
            <a:r>
              <a:rPr lang="en-US" dirty="0" smtClean="0"/>
              <a:t>Mail:</a:t>
            </a:r>
            <a:r>
              <a:rPr lang="en-IN" b="1" dirty="0" smtClean="0">
                <a:hlinkClick r:id="rId4"/>
              </a:rPr>
              <a:t>info@apponix.com</a:t>
            </a:r>
            <a:endParaRPr lang="en-IN" b="1" dirty="0"/>
          </a:p>
        </p:txBody>
      </p:sp>
      <p:pic>
        <p:nvPicPr>
          <p:cNvPr id="14" name="Picture 13" descr="task-6 4.jpg"/>
          <p:cNvPicPr>
            <a:picLocks noChangeAspect="1"/>
          </p:cNvPicPr>
          <p:nvPr/>
        </p:nvPicPr>
        <p:blipFill>
          <a:blip r:embed="rId5"/>
          <a:stretch>
            <a:fillRect/>
          </a:stretch>
        </p:blipFill>
        <p:spPr>
          <a:xfrm>
            <a:off x="5214942" y="1928802"/>
            <a:ext cx="3724279" cy="2857520"/>
          </a:xfrm>
          <a:prstGeom prst="rect">
            <a:avLst/>
          </a:prstGeom>
        </p:spPr>
      </p:pic>
      <p:sp>
        <p:nvSpPr>
          <p:cNvPr id="9" name="Rectangle 8"/>
          <p:cNvSpPr/>
          <p:nvPr/>
        </p:nvSpPr>
        <p:spPr>
          <a:xfrm>
            <a:off x="4572000" y="5786454"/>
            <a:ext cx="4572000" cy="646331"/>
          </a:xfrm>
          <a:prstGeom prst="rect">
            <a:avLst/>
          </a:prstGeom>
        </p:spPr>
        <p:txBody>
          <a:bodyPr>
            <a:spAutoFit/>
          </a:bodyPr>
          <a:lstStyle/>
          <a:p>
            <a:r>
              <a:rPr lang="en-IN" dirty="0" smtClean="0">
                <a:solidFill>
                  <a:schemeClr val="accent2">
                    <a:lumMod val="75000"/>
                  </a:schemeClr>
                </a:solidFill>
              </a:rPr>
              <a:t>https://www.apponix.com/Java-Institute/Java-Training-Institute-in-Bangalore.html</a:t>
            </a:r>
            <a:endParaRPr lang="en-IN" dirty="0">
              <a:solidFill>
                <a:schemeClr val="accent2">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8" name="Picture 7" descr="GettyImages-185002046-5772f4153df78cb62ce1ad69.jpg"/>
          <p:cNvPicPr>
            <a:picLocks noChangeAspect="1"/>
          </p:cNvPicPr>
          <p:nvPr/>
        </p:nvPicPr>
        <p:blipFill>
          <a:blip r:embed="rId3"/>
          <a:stretch>
            <a:fillRect/>
          </a:stretch>
        </p:blipFill>
        <p:spPr>
          <a:xfrm>
            <a:off x="928662" y="1142984"/>
            <a:ext cx="7112152" cy="4643470"/>
          </a:xfrm>
          <a:prstGeom prst="rect">
            <a:avLst/>
          </a:prstGeom>
        </p:spPr>
      </p:pic>
      <p:sp>
        <p:nvSpPr>
          <p:cNvPr id="5" name="Rectangle 4"/>
          <p:cNvSpPr/>
          <p:nvPr/>
        </p:nvSpPr>
        <p:spPr>
          <a:xfrm>
            <a:off x="4572000" y="5929330"/>
            <a:ext cx="4572000" cy="646331"/>
          </a:xfrm>
          <a:prstGeom prst="rect">
            <a:avLst/>
          </a:prstGeom>
        </p:spPr>
        <p:txBody>
          <a:bodyPr>
            <a:spAutoFit/>
          </a:bodyPr>
          <a:lstStyle/>
          <a:p>
            <a:r>
              <a:rPr lang="en-IN" dirty="0" smtClean="0">
                <a:solidFill>
                  <a:schemeClr val="accent2">
                    <a:lumMod val="75000"/>
                  </a:schemeClr>
                </a:solidFill>
              </a:rPr>
              <a:t>https://www.apponix.com/Java-Institute/Java-Training-Institute-in-Bangalore.html</a:t>
            </a:r>
            <a:endParaRPr lang="en-IN" dirty="0">
              <a:solidFill>
                <a:schemeClr val="accent2">
                  <a:lumMod val="7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451</Words>
  <Application>Microsoft Office PowerPoint</Application>
  <PresentationFormat>On-screen Show (4:3)</PresentationFormat>
  <Paragraphs>47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No.1 Java Training in Bangalore </vt:lpstr>
      <vt:lpstr>Java and J2EE Course Objectives </vt:lpstr>
      <vt:lpstr>Salary expectation after completing course </vt:lpstr>
      <vt:lpstr>Why Should You Learn Java and J2EE</vt:lpstr>
      <vt:lpstr>Official Address of Apponix Technologies </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Certification Training Course</dc:title>
  <dc:creator>Akash</dc:creator>
  <cp:lastModifiedBy>WIN7</cp:lastModifiedBy>
  <cp:revision>28</cp:revision>
  <dcterms:created xsi:type="dcterms:W3CDTF">2021-08-06T11:01:51Z</dcterms:created>
  <dcterms:modified xsi:type="dcterms:W3CDTF">2021-08-14T09:48:00Z</dcterms:modified>
</cp:coreProperties>
</file>