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eg"/>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5" r:id="rId10"/>
    <p:sldId id="270" r:id="rId11"/>
    <p:sldId id="271"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60"/>
  </p:normalViewPr>
  <p:slideViewPr>
    <p:cSldViewPr>
      <p:cViewPr varScale="1">
        <p:scale>
          <a:sx n="78" d="100"/>
          <a:sy n="78" d="100"/>
        </p:scale>
        <p:origin x="893"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2.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484620" y="1202915"/>
            <a:ext cx="3052065" cy="509114"/>
          </a:xfrm>
          <a:prstGeom prst="rect">
            <a:avLst/>
          </a:prstGeom>
        </p:spPr>
        <p:txBody>
          <a:bodyPr vert="horz" wrap="square" lIns="0" tIns="16510" rIns="0" bIns="0" rtlCol="0">
            <a:spAutoFit/>
          </a:bodyPr>
          <a:lstStyle/>
          <a:p>
            <a:pPr marL="12700">
              <a:lnSpc>
                <a:spcPct val="100000"/>
              </a:lnSpc>
              <a:spcBef>
                <a:spcPts val="130"/>
              </a:spcBef>
            </a:pPr>
            <a:r>
              <a:rPr lang="en-GB" sz="3200" dirty="0" err="1">
                <a:latin typeface="Trebuchet MS"/>
                <a:cs typeface="Trebuchet MS"/>
              </a:rPr>
              <a:t>Hariprasath.M</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140961"/>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3" name="TextBox 12"/>
          <p:cNvSpPr txBox="1"/>
          <p:nvPr/>
        </p:nvSpPr>
        <p:spPr>
          <a:xfrm>
            <a:off x="849630" y="943340"/>
            <a:ext cx="3352800" cy="461665"/>
          </a:xfrm>
          <a:prstGeom prst="rect">
            <a:avLst/>
          </a:prstGeom>
          <a:noFill/>
        </p:spPr>
        <p:txBody>
          <a:bodyPr wrap="square" rtlCol="0">
            <a:spAutoFit/>
          </a:bodyPr>
          <a:lstStyle/>
          <a:p>
            <a:r>
              <a:rPr lang="en-GB" sz="2400" dirty="0">
                <a:solidFill>
                  <a:schemeClr val="tx2">
                    <a:lumMod val="60000"/>
                    <a:lumOff val="40000"/>
                  </a:schemeClr>
                </a:solidFill>
              </a:rPr>
              <a:t>Accuracy:</a:t>
            </a:r>
            <a:endParaRPr lang="en-IN" sz="2400" dirty="0">
              <a:solidFill>
                <a:schemeClr val="tx2">
                  <a:lumMod val="60000"/>
                  <a:lumOff val="40000"/>
                </a:schemeClr>
              </a:solidFill>
            </a:endParaRPr>
          </a:p>
        </p:txBody>
      </p:sp>
      <p:sp>
        <p:nvSpPr>
          <p:cNvPr id="12" name="Rounded Rectangle 11"/>
          <p:cNvSpPr/>
          <p:nvPr/>
        </p:nvSpPr>
        <p:spPr>
          <a:xfrm>
            <a:off x="3459481" y="3612036"/>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427459"/>
            <a:ext cx="9525000" cy="4734198"/>
          </a:xfrm>
          <a:prstGeom prst="rect">
            <a:avLst/>
          </a:prstGeom>
        </p:spPr>
      </p:pic>
    </p:spTree>
    <p:extLst>
      <p:ext uri="{BB962C8B-B14F-4D97-AF65-F5344CB8AC3E}">
        <p14:creationId xmlns:p14="http://schemas.microsoft.com/office/powerpoint/2010/main" val="4162176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0" name="TextBox 9"/>
          <p:cNvSpPr txBox="1"/>
          <p:nvPr/>
        </p:nvSpPr>
        <p:spPr>
          <a:xfrm>
            <a:off x="2967037" y="2514600"/>
            <a:ext cx="6477000" cy="1200329"/>
          </a:xfrm>
          <a:prstGeom prst="rect">
            <a:avLst/>
          </a:prstGeom>
          <a:noFill/>
        </p:spPr>
        <p:txBody>
          <a:bodyPr wrap="square" rtlCol="0">
            <a:spAutoFit/>
          </a:bodyPr>
          <a:lstStyle/>
          <a:p>
            <a:r>
              <a:rPr lang="en-GB" sz="7200" b="1" dirty="0">
                <a:solidFill>
                  <a:schemeClr val="tx2">
                    <a:lumMod val="60000"/>
                    <a:lumOff val="40000"/>
                  </a:schemeClr>
                </a:solidFill>
                <a:effectLst>
                  <a:outerShdw blurRad="38100" dist="38100" dir="2700000" algn="tl">
                    <a:srgbClr val="000000">
                      <a:alpha val="43137"/>
                    </a:srgbClr>
                  </a:outerShdw>
                </a:effectLst>
              </a:rPr>
              <a:t>Thank You</a:t>
            </a:r>
            <a:endParaRPr lang="en-IN" sz="7200" b="1" dirty="0">
              <a:solidFill>
                <a:schemeClr val="tx2">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4365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2095500" y="2449819"/>
            <a:ext cx="8001000" cy="646331"/>
          </a:xfrm>
          <a:prstGeom prst="rect">
            <a:avLst/>
          </a:prstGeom>
          <a:noFill/>
        </p:spPr>
        <p:txBody>
          <a:bodyPr wrap="square" rtlCol="0">
            <a:spAutoFit/>
          </a:bodyPr>
          <a:lstStyle/>
          <a:p>
            <a:r>
              <a:rPr lang="en-GB"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rPr>
              <a:t>CIFAR-10 Image Classification with CNN</a:t>
            </a:r>
            <a:endParaRPr lang="en-IN"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1676400" y="1507806"/>
            <a:ext cx="7926478" cy="3477875"/>
          </a:xfrm>
          <a:prstGeom prst="rect">
            <a:avLst/>
          </a:prstGeom>
          <a:noFill/>
        </p:spPr>
        <p:txBody>
          <a:bodyPr wrap="square" rtlCol="0">
            <a:spAutoFit/>
          </a:bodyPr>
          <a:lstStyle/>
          <a:p>
            <a:pPr marL="457200" indent="-457200">
              <a:buFont typeface="+mj-lt"/>
              <a:buAutoNum type="arabicPeriod"/>
            </a:pPr>
            <a:r>
              <a:rPr lang="en-GB" sz="2000" cap="small" dirty="0">
                <a:latin typeface="+mn-lt"/>
              </a:rPr>
              <a:t>The agenda for the "Deep Learning CIFAR-10 Image Classifier with </a:t>
            </a:r>
            <a:r>
              <a:rPr lang="en-GB" sz="2000" cap="small" dirty="0" err="1">
                <a:latin typeface="+mn-lt"/>
              </a:rPr>
              <a:t>TensorFlow</a:t>
            </a:r>
            <a:r>
              <a:rPr lang="en-GB" sz="2000" cap="small" dirty="0">
                <a:latin typeface="+mn-lt"/>
              </a:rPr>
              <a:t>" project includes introducing the CIFAR-10 dataset and its significance in image classification tasks. </a:t>
            </a:r>
          </a:p>
          <a:p>
            <a:pPr marL="457200" indent="-457200">
              <a:buFont typeface="+mj-lt"/>
              <a:buAutoNum type="arabicPeriod"/>
            </a:pPr>
            <a:r>
              <a:rPr lang="en-GB" sz="2000" cap="small" dirty="0">
                <a:latin typeface="+mn-lt"/>
              </a:rPr>
              <a:t>We'll discuss the implementation of a convolutional neural network (CNN) architecture using </a:t>
            </a:r>
            <a:r>
              <a:rPr lang="en-GB" sz="2000" cap="small" dirty="0" err="1">
                <a:latin typeface="+mn-lt"/>
              </a:rPr>
              <a:t>TensorFlow</a:t>
            </a:r>
            <a:r>
              <a:rPr lang="en-GB" sz="2000" cap="small" dirty="0">
                <a:latin typeface="+mn-lt"/>
              </a:rPr>
              <a:t> and </a:t>
            </a:r>
            <a:r>
              <a:rPr lang="en-GB" sz="2000" cap="small" dirty="0" err="1">
                <a:latin typeface="+mn-lt"/>
              </a:rPr>
              <a:t>Keras</a:t>
            </a:r>
            <a:r>
              <a:rPr lang="en-GB" sz="2000" cap="small" dirty="0">
                <a:latin typeface="+mn-lt"/>
              </a:rPr>
              <a:t>, covering model training, evaluation, and visualization of results. </a:t>
            </a:r>
          </a:p>
          <a:p>
            <a:pPr marL="457200" indent="-457200">
              <a:buFont typeface="+mj-lt"/>
              <a:buAutoNum type="arabicPeriod"/>
            </a:pPr>
            <a:r>
              <a:rPr lang="en-GB" sz="2000" cap="small" dirty="0">
                <a:latin typeface="+mn-lt"/>
              </a:rPr>
              <a:t>Additionally, we'll explore the practical applications of the trained model, such as image recognition and transfer learning.</a:t>
            </a:r>
          </a:p>
          <a:p>
            <a:pPr marL="457200" indent="-457200">
              <a:buFont typeface="+mj-lt"/>
              <a:buAutoNum type="arabicPeriod"/>
            </a:pPr>
            <a:r>
              <a:rPr lang="en-GB" sz="2000" cap="small" dirty="0">
                <a:latin typeface="+mn-lt"/>
              </a:rPr>
              <a:t>Furthermore, we'll showcase an interactive interface for users to classify their own images, enhancing engagement and understanding of the project's utility.</a:t>
            </a:r>
            <a:endParaRPr lang="en-IN" sz="2000" cap="small"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834072" y="1695450"/>
            <a:ext cx="7471728" cy="3785652"/>
          </a:xfrm>
          <a:prstGeom prst="rect">
            <a:avLst/>
          </a:prstGeom>
          <a:noFill/>
        </p:spPr>
        <p:txBody>
          <a:bodyPr wrap="square" rtlCol="0">
            <a:spAutoFit/>
          </a:bodyPr>
          <a:lstStyle/>
          <a:p>
            <a:pPr marL="342900" indent="-342900">
              <a:buFont typeface="Arial" panose="020B0604020202020204" pitchFamily="34" charset="0"/>
              <a:buChar char="•"/>
            </a:pPr>
            <a:r>
              <a:rPr lang="en-GB" sz="2400" cap="small" dirty="0">
                <a:latin typeface="+mn-lt"/>
              </a:rPr>
              <a:t>Develop a robust deep learning-based image classification system using the CIFAR-10 dataset. The system should accurately classify 32x32 </a:t>
            </a:r>
            <a:r>
              <a:rPr lang="en-GB" sz="2400" cap="small" dirty="0" err="1">
                <a:latin typeface="+mn-lt"/>
              </a:rPr>
              <a:t>color</a:t>
            </a:r>
            <a:r>
              <a:rPr lang="en-GB" sz="2400" cap="small" dirty="0">
                <a:latin typeface="+mn-lt"/>
              </a:rPr>
              <a:t> images into one of ten predefined classes. The goal is to implement and optimize a convolutional neural network (CNN) architecture using </a:t>
            </a:r>
            <a:r>
              <a:rPr lang="en-GB" sz="2400" cap="small" dirty="0" err="1">
                <a:latin typeface="+mn-lt"/>
              </a:rPr>
              <a:t>TensorFlow</a:t>
            </a:r>
            <a:r>
              <a:rPr lang="en-GB" sz="2400" cap="small" dirty="0">
                <a:latin typeface="+mn-lt"/>
              </a:rPr>
              <a:t> and </a:t>
            </a:r>
            <a:r>
              <a:rPr lang="en-GB" sz="2400" cap="small" dirty="0" err="1">
                <a:latin typeface="+mn-lt"/>
              </a:rPr>
              <a:t>Keras</a:t>
            </a:r>
            <a:r>
              <a:rPr lang="en-GB" sz="2400" cap="small" dirty="0">
                <a:latin typeface="+mn-lt"/>
              </a:rPr>
              <a:t> to achieve high accuracy in image classification. Additionally, the project aims to provide users with an intuitive interface for real-time image classification, demonstrating the practical applicability and usability of the developed system</a:t>
            </a:r>
            <a:endParaRPr lang="en-IN" sz="2400" cap="small"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81575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22" name="TextBox 21"/>
          <p:cNvSpPr txBox="1"/>
          <p:nvPr/>
        </p:nvSpPr>
        <p:spPr>
          <a:xfrm>
            <a:off x="914400" y="1764447"/>
            <a:ext cx="8794750" cy="4093428"/>
          </a:xfrm>
          <a:prstGeom prst="rect">
            <a:avLst/>
          </a:prstGeom>
          <a:noFill/>
        </p:spPr>
        <p:txBody>
          <a:bodyPr wrap="square" rtlCol="0">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The project focuses on creating a deep learning-based</a:t>
            </a:r>
            <a:r>
              <a:rPr kumimoji="0" lang="en-US" sz="2000" b="0" i="0" u="none" strike="noStrike" cap="small" normalizeH="0" dirty="0">
                <a:ln>
                  <a:noFill/>
                </a:ln>
                <a:solidFill>
                  <a:schemeClr val="tx1"/>
                </a:solidFill>
                <a:effectLst/>
                <a:latin typeface="Arial" panose="020B0604020202020204" pitchFamily="34" charset="0"/>
              </a:rPr>
              <a:t> </a:t>
            </a:r>
            <a:r>
              <a:rPr kumimoji="0" lang="en-US" sz="2000" b="0" i="0" u="none" strike="noStrike" cap="small" normalizeH="0" baseline="0" dirty="0">
                <a:ln>
                  <a:noFill/>
                </a:ln>
                <a:solidFill>
                  <a:schemeClr val="tx1"/>
                </a:solidFill>
                <a:effectLst/>
                <a:latin typeface="Arial" panose="020B0604020202020204" pitchFamily="34" charset="0"/>
              </a:rPr>
              <a:t>image classifier using the CIFAR-10 dataset.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It involves several </a:t>
            </a:r>
            <a:r>
              <a:rPr kumimoji="0" lang="en-US" sz="2000" b="1" i="0" u="none" strike="noStrike" cap="small" normalizeH="0" baseline="0" dirty="0">
                <a:ln>
                  <a:noFill/>
                </a:ln>
                <a:solidFill>
                  <a:schemeClr val="tx1"/>
                </a:solidFill>
                <a:effectLst/>
                <a:latin typeface="Arial" panose="020B0604020202020204" pitchFamily="34" charset="0"/>
              </a:rPr>
              <a:t>key components</a:t>
            </a:r>
            <a:r>
              <a:rPr kumimoji="0" lang="en-US" sz="2000" b="0" i="0" u="none" strike="noStrike" cap="small" normalizeH="0" baseline="0" dirty="0">
                <a:ln>
                  <a:noFill/>
                </a:ln>
                <a:solidFill>
                  <a:schemeClr val="tx1"/>
                </a:solidFill>
                <a:effectLst/>
                <a:latin typeface="Arial" panose="020B0604020202020204" pitchFamily="34" charset="0"/>
              </a:rPr>
              <a:t>: Data loading and preprocessing, model architecture design using convolutional neural networks (CNNs), model training and evaluation, and visualization of results. The primary goal is to achieve high accuracy in classifying 32x32 color images into ten predefined classes.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Additionally, the project aims to provide users with an interactive interface for real-time image classification, enhancing user engagement and demonstrating the practical utility of the developed system.</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sz="2000" b="0" i="0" u="none" strike="noStrike" cap="small" normalizeH="0" baseline="0" dirty="0">
              <a:ln>
                <a:noFill/>
              </a:ln>
              <a:solidFill>
                <a:schemeClr val="tx1"/>
              </a:solidFill>
              <a:effectLst/>
              <a:latin typeface="Arial" panose="020B0604020202020204" pitchFamily="34" charset="0"/>
            </a:endParaRPr>
          </a:p>
        </p:txBody>
      </p:sp>
      <p:sp>
        <p:nvSpPr>
          <p:cNvPr id="26" name="Rectangle 12"/>
          <p:cNvSpPr>
            <a:spLocks noChangeArrowheads="1"/>
          </p:cNvSpPr>
          <p:nvPr/>
        </p:nvSpPr>
        <p:spPr bwMode="auto">
          <a:xfrm>
            <a:off x="0" y="0"/>
            <a:ext cx="4051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228600"/>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1" name="TextBox 10"/>
          <p:cNvSpPr txBox="1"/>
          <p:nvPr/>
        </p:nvSpPr>
        <p:spPr>
          <a:xfrm>
            <a:off x="914400" y="1373719"/>
            <a:ext cx="8305800" cy="4801314"/>
          </a:xfrm>
          <a:prstGeom prst="rect">
            <a:avLst/>
          </a:prstGeom>
          <a:noFill/>
        </p:spPr>
        <p:txBody>
          <a:bodyPr wrap="square" rtlCol="0">
            <a:spAutoFit/>
          </a:bodyPr>
          <a:lstStyle/>
          <a:p>
            <a:pPr marL="342900" indent="-342900">
              <a:buFont typeface="+mj-lt"/>
              <a:buAutoNum type="arabicPeriod"/>
            </a:pPr>
            <a:r>
              <a:rPr lang="en-GB" b="1" cap="small" dirty="0">
                <a:solidFill>
                  <a:schemeClr val="tx2">
                    <a:lumMod val="60000"/>
                    <a:lumOff val="40000"/>
                  </a:schemeClr>
                </a:solidFill>
              </a:rPr>
              <a:t>Researchers and Developers</a:t>
            </a:r>
            <a:r>
              <a:rPr lang="en-GB" cap="small" dirty="0"/>
              <a:t>: Individuals working in the field of machine learning and deep learning who seek to understand and experiment with image classification algorithms using real-world datasets like CIFAR-10.</a:t>
            </a:r>
          </a:p>
          <a:p>
            <a:pPr marL="342900" indent="-342900">
              <a:buFont typeface="+mj-lt"/>
              <a:buAutoNum type="arabicPeriod"/>
            </a:pPr>
            <a:r>
              <a:rPr lang="en-GB" b="1" cap="small" dirty="0">
                <a:solidFill>
                  <a:schemeClr val="tx2">
                    <a:lumMod val="60000"/>
                    <a:lumOff val="40000"/>
                  </a:schemeClr>
                </a:solidFill>
              </a:rPr>
              <a:t>Students and Educators</a:t>
            </a:r>
            <a:r>
              <a:rPr lang="en-GB" cap="small" dirty="0"/>
              <a:t>: Students studying machine learning or deep learning concepts as part of their academic curriculum, as well as educators who use such projects to teach these concepts in courses related to computer science, artificial intelligence, or data science.</a:t>
            </a:r>
          </a:p>
          <a:p>
            <a:pPr marL="342900" indent="-342900">
              <a:buFont typeface="+mj-lt"/>
              <a:buAutoNum type="arabicPeriod"/>
            </a:pPr>
            <a:r>
              <a:rPr lang="en-GB" b="1" cap="small" dirty="0">
                <a:solidFill>
                  <a:schemeClr val="tx2">
                    <a:lumMod val="60000"/>
                    <a:lumOff val="40000"/>
                  </a:schemeClr>
                </a:solidFill>
              </a:rPr>
              <a:t>Software Engineers and Data Scientists</a:t>
            </a:r>
            <a:r>
              <a:rPr lang="en-GB" cap="small" dirty="0"/>
              <a:t>: Professionals interested in exploring image classification techniques and integrating them into their applications or projects, such as those working in computer vision, image processing, or related domains.</a:t>
            </a:r>
          </a:p>
          <a:p>
            <a:pPr marL="342900" indent="-342900">
              <a:buFont typeface="+mj-lt"/>
              <a:buAutoNum type="arabicPeriod"/>
            </a:pPr>
            <a:r>
              <a:rPr lang="en-GB" b="1" cap="small" dirty="0">
                <a:solidFill>
                  <a:schemeClr val="tx2">
                    <a:lumMod val="60000"/>
                    <a:lumOff val="40000"/>
                  </a:schemeClr>
                </a:solidFill>
              </a:rPr>
              <a:t>General Public</a:t>
            </a:r>
            <a:r>
              <a:rPr lang="en-GB" cap="small" dirty="0"/>
              <a:t>: Enthusiasts who are curious about deep learning and want to explore its capabilities, as well as individuals interested in using the provided image classifier for personal projects or applications.</a:t>
            </a:r>
          </a:p>
          <a:p>
            <a:pPr marL="342900" indent="-342900">
              <a:buFont typeface="+mj-lt"/>
              <a:buAutoNum type="arabicPeriod"/>
            </a:pPr>
            <a:endParaRPr lang="en-IN" cap="smal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71221"/>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p:cNvSpPr txBox="1"/>
          <p:nvPr/>
        </p:nvSpPr>
        <p:spPr>
          <a:xfrm>
            <a:off x="3206173" y="2918663"/>
            <a:ext cx="8305418" cy="2585323"/>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a:ln>
                  <a:noFill/>
                </a:ln>
                <a:solidFill>
                  <a:schemeClr val="tx1"/>
                </a:solidFill>
                <a:effectLst/>
                <a:latin typeface="Arial" panose="020B0604020202020204" pitchFamily="34" charset="0"/>
              </a:rPr>
              <a:t>The first section trains a convolutional neural network (CNN) model on the CIFAR-10 dataset, achieving a test accuracy of around 70-80% after 10 epochs. The model architecture includes convolutional layers followed by max-pooling layers and dense layers.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a:ln>
                  <a:noFill/>
                </a:ln>
                <a:solidFill>
                  <a:schemeClr val="tx1"/>
                </a:solidFill>
                <a:effectLst/>
                <a:latin typeface="Arial" panose="020B0604020202020204" pitchFamily="34" charset="0"/>
              </a:rPr>
              <a:t>The second section visualizes sample images from the CIFAR-10 dataset along with their corresponding labels. This comprehensive solution demonstrates both training and evaluation of a CNN model for image classification, as well as data visualization.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sz="1800" b="0" i="0" u="none" strike="noStrike" kern="200" cap="none" spc="40" normalizeH="0" dirty="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0" y="0"/>
            <a:ext cx="4152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4" name="TextBox 13"/>
          <p:cNvSpPr txBox="1"/>
          <p:nvPr/>
        </p:nvSpPr>
        <p:spPr>
          <a:xfrm>
            <a:off x="2958147" y="2238149"/>
            <a:ext cx="7111048" cy="461665"/>
          </a:xfrm>
          <a:prstGeom prst="rect">
            <a:avLst/>
          </a:prstGeom>
          <a:noFill/>
        </p:spPr>
        <p:txBody>
          <a:bodyPr wrap="square" rtlCol="0">
            <a:spAutoFit/>
          </a:bodyPr>
          <a:lstStyle/>
          <a:p>
            <a:r>
              <a:rPr kumimoji="0" lang="en-US" sz="2400" b="1" i="0" u="none" strike="noStrike" cap="none" normalizeH="0" baseline="0" dirty="0">
                <a:ln>
                  <a:noFill/>
                </a:ln>
                <a:solidFill>
                  <a:schemeClr val="tx2">
                    <a:lumMod val="60000"/>
                    <a:lumOff val="40000"/>
                  </a:schemeClr>
                </a:solidFill>
                <a:effectLst/>
                <a:latin typeface="Arial" panose="020B0604020202020204" pitchFamily="34" charset="0"/>
              </a:rPr>
              <a:t>The solution program consists of two sections:</a:t>
            </a:r>
            <a:endParaRPr lang="en-IN" sz="2400" b="1" dirty="0">
              <a:solidFill>
                <a:schemeClr val="tx2">
                  <a:lumMod val="60000"/>
                  <a:lumOff val="4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2397760" y="2146610"/>
            <a:ext cx="7924800" cy="3416320"/>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The "wow" factor of this project lies in its real-time image classification capability coupled with an interactive interface. By integrating a feature that allows users to upload and classify their own images, the project transcends mere demonstration to become an engaging and practical tool.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This wow factor not only enhances user experience but also showcases the versatility and applicability of the developed image classifier beyond the provided CIFAR-10 dataset.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 Users can witness firsthand how the deep learning model can analyze and classify images, making the abstract concept of machine learning tangible and exciting.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kern="200" spc="40" normalizeH="0" dirty="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0" y="0"/>
            <a:ext cx="4337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474" y="1584412"/>
            <a:ext cx="4352925" cy="3362577"/>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67400" y="1695450"/>
            <a:ext cx="3069782" cy="31277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TotalTime>
  <Words>702</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Bahnschrift Condensed</vt: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RESULTS</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Suryaa D</dc:creator>
  <cp:lastModifiedBy>Lathanghi Suresh</cp:lastModifiedBy>
  <cp:revision>14</cp:revision>
  <dcterms:created xsi:type="dcterms:W3CDTF">2024-04-03T16:02:42Z</dcterms:created>
  <dcterms:modified xsi:type="dcterms:W3CDTF">2024-04-05T04:29:45Z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