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8" r:id="rId7"/>
    <p:sldId id="300" r:id="rId8"/>
    <p:sldId id="301" r:id="rId9"/>
    <p:sldId id="269" r:id="rId10"/>
    <p:sldId id="270" r:id="rId11"/>
    <p:sldId id="271" r:id="rId12"/>
    <p:sldId id="272" r:id="rId13"/>
    <p:sldId id="274" r:id="rId14"/>
    <p:sldId id="275" r:id="rId15"/>
    <p:sldId id="302" r:id="rId16"/>
    <p:sldId id="266" r:id="rId17"/>
    <p:sldId id="267" r:id="rId18"/>
    <p:sldId id="265" r:id="rId19"/>
    <p:sldId id="276" r:id="rId20"/>
    <p:sldId id="277" r:id="rId21"/>
    <p:sldId id="278" r:id="rId22"/>
    <p:sldId id="279" r:id="rId23"/>
    <p:sldId id="280" r:id="rId24"/>
    <p:sldId id="283" r:id="rId25"/>
    <p:sldId id="282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298" r:id="rId43"/>
    <p:sldId id="264" r:id="rId44"/>
    <p:sldId id="26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0A7DDCB-E593-4D7D-B634-57F9EC8085A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06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12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4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2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13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7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54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A7DDCB-E593-4D7D-B634-57F9EC8085A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8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0A7DDCB-E593-4D7D-B634-57F9EC8085A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0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76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76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1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17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1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34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61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09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A7DDCB-E593-4D7D-B634-57F9EC8085AB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81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resources/blog/programming-languages/?utm_source=ccblog&amp;utm_medium=ccblog&amp;utm_campaign=ccblog&amp;utm_content=cw_what_is_a_framework_blo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6FC7-7F15-86B9-4927-685597BF5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WEB DEVELOPMENT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57A54-9C40-7D1A-EBD4-2C06AEEE4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319296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9439-C1B8-CC18-82B0-16FA2A30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DF7BB-3E8C-07FA-52C2-E5B7F2B2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Building the application from the scratch.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1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DBB5-4EF4-F241-8DBE-8B0CC18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APPLICATIONS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AFD8-8EC3-4C52-947A-2757D12E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program that is stored on a remote server.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3384C-0966-8B8D-E39C-E4059B98F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77" y="3090142"/>
            <a:ext cx="5465309" cy="30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094F-43C9-636D-A175-6DF38CC9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PAGES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C153-545C-F070-FE55-5850F5DBF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created by Tim Berners Lee on August 6,1991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 seen in the web browser.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 an HTML document that contains html tags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can accessed through the browser by entering the URL address.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contains text, images, video etc.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59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5751-6DA3-8B1F-7030-1DB2312E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4F9D-8612-4DDD-8184-9C13332E0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software for accessing website.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retrieves the information and displays the information over the desktop.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is transferred using the Hypertext Transfer Protocol (HTTP)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e.g.: Firefox, Chrome, edge etc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98E55-6C6C-7DE5-6482-5FEEED091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60" y="4669971"/>
            <a:ext cx="3962400" cy="151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4307-3A53-82C9-BD03-60AC6B92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DIFFERENCE BETWEEN THE WEBPAGES AND THE WEBSITES?</a:t>
            </a:r>
            <a:b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A8A1-0322-3E45-02E8-ADB2358A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 is the central location for containing more than one webpages.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78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4757-A530-0E90-CED2-666DB4DB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ABFA7-494E-E358-0B02-2E0AF0520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5" t="16038" r="38709" b="13223"/>
          <a:stretch/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38244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938A-9C2D-E543-2BA9-2BE5B787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Modern Application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626A-84FE-8371-49CC-9A26FFE34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Modern applications are developed to be installed on mobile devices or hosted on the web.</a:t>
            </a:r>
          </a:p>
          <a:p>
            <a:pPr algn="just"/>
            <a:r>
              <a:rPr lang="en-IN" dirty="0"/>
              <a:t>System parts </a:t>
            </a:r>
          </a:p>
          <a:p>
            <a:pPr algn="just"/>
            <a:r>
              <a:rPr lang="en-IN" b="1" dirty="0"/>
              <a:t>Back-End</a:t>
            </a:r>
            <a:r>
              <a:rPr lang="en-IN" dirty="0"/>
              <a:t> – Operating System (OS) – Firewall – Web server – Database (SQL or NoSQL)</a:t>
            </a:r>
            <a:r>
              <a:rPr lang="en-GB" dirty="0"/>
              <a:t> </a:t>
            </a:r>
            <a:r>
              <a:rPr lang="fr-FR" dirty="0"/>
              <a:t>– Caches – Message Queuing software – Application</a:t>
            </a:r>
            <a:endParaRPr lang="en-GB" dirty="0"/>
          </a:p>
          <a:p>
            <a:pPr algn="just"/>
            <a:r>
              <a:rPr lang="en-IN" b="1" dirty="0"/>
              <a:t>Front-End </a:t>
            </a:r>
            <a:r>
              <a:rPr lang="en-IN" dirty="0"/>
              <a:t>– HTML – CSS – JavaScript </a:t>
            </a:r>
            <a:endParaRPr lang="en-GB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57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A9AF-3831-F215-4B6E-E99E5619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Modern Front-End frameworks 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6ACB-B180-F709-7C0B-05FB9B88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seen the big shift in the web from HTML 4 to HTML5 which has built-in APIs to help you accomplish many tasks to built a richer web application. </a:t>
            </a:r>
          </a:p>
          <a:p>
            <a:r>
              <a:rPr lang="en-GB" dirty="0"/>
              <a:t>This has resulted in a variety of front-end MVC frameworks such as:</a:t>
            </a:r>
          </a:p>
          <a:p>
            <a:r>
              <a:rPr lang="en-GB" dirty="0"/>
              <a:t> AngularJS </a:t>
            </a:r>
          </a:p>
          <a:p>
            <a:r>
              <a:rPr lang="en-GB" dirty="0"/>
              <a:t> React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55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35FF-AFA6-6273-A105-B8B68938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Modern Development Frameworks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4FF8-4DA6-36ED-049D-4A78E199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changing computing world has led to and been led by the fast growing world of web development frameworks such as:</a:t>
            </a:r>
          </a:p>
          <a:p>
            <a:r>
              <a:rPr lang="en-GB" dirty="0"/>
              <a:t> NodeJS </a:t>
            </a:r>
          </a:p>
          <a:p>
            <a:r>
              <a:rPr lang="en-GB" dirty="0"/>
              <a:t> Django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44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75F3-4788-B72C-01CE-568626CF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DEVELOPMENT CAN BE CLASSIFIED INTO TWO WAYS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8076-BA7A-449B-57CB-64ED31C6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FRONTEND(CLIENT SIDE)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BACKEND(SERVER SIDE)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87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759A-1A17-53F2-BCF5-A348B598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Full Stack Web Development?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1B61B-03F8-98DC-33FB-2F210CEB7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0" dirty="0">
                <a:solidFill>
                  <a:schemeClr val="tx1"/>
                </a:solidFill>
                <a:effectLst/>
              </a:rPr>
              <a:t>Full Stack Development is a software profession/stream where a developer deals with both the Frontend (client-side) and Backend (server-side) of a tech product. </a:t>
            </a:r>
          </a:p>
          <a:p>
            <a:r>
              <a:rPr lang="en-GB" i="0" dirty="0">
                <a:solidFill>
                  <a:schemeClr val="tx1"/>
                </a:solidFill>
                <a:effectLst/>
              </a:rPr>
              <a:t>A Full Stack Developer is proficient in several technologies that help in developing a robust tech product, and thus play a major role in making decisions for the company. </a:t>
            </a:r>
          </a:p>
          <a:p>
            <a:r>
              <a:rPr lang="en-GB" i="0" dirty="0">
                <a:solidFill>
                  <a:schemeClr val="tx1"/>
                </a:solidFill>
                <a:effectLst/>
              </a:rPr>
              <a:t>It is one of the high-demand jobs in the software industry.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2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5564-8E6A-C11B-E7D3-D82CAB0C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92B5A4-4A78-8060-962A-53E87F99E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9B44-BBD1-DF55-8F8C-FDCAEDF8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1.FRONTEND(CLIENT SIDE)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697A7-459E-FC78-4622-774FFF1A0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 we seen on the screen.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part of the screen that users can interact directly.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the view of web application.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 Technologies - HTML, Angular, React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e.g.: login page of Facebook.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61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F6B0-6E2D-AFEE-804A-B3F753B1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HTML, CSS, JS and bootstrap</a:t>
            </a:r>
            <a:b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8AE2-F23A-1D6E-658C-6860DCED4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6" y="2342147"/>
            <a:ext cx="10635916" cy="41549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HYPERTEXT MARKUP LANGUAGE (Skelton of webpages)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CASCADING STYLE SHEET(Styling the web page)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JS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JAVASCRIPT(Dynamic behaviour)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(Advanced styling)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 about bootstrap follow this link: </a:t>
            </a:r>
            <a:r>
              <a:rPr lang="en-IN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https://getbootstrap.com/docs/5.0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2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616D-186B-8ADB-8621-E50CB923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Duties of frontend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A93E-3B52-1BD8-25C5-16D1FEF1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Providing the view of the frontend.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 send to the server.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25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3A07-B77F-8D55-40F9-2C9FF68F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BACKEND(SERVER SIDE)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7699A-6BBD-D3FB-9645-58A0677B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8825659" cy="34163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the part of the website that users cannot see.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the portion of software that does not come in direct contact with the users.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used to store and arrange data.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 -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java, python,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Nodejs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2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E026-9CF5-8FBF-ABD1-CCCED4F8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Duties of backend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9ECD-407E-6207-7D5F-F91686F4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request handle and process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to Data base.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equest send back to the client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49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1321-2F37-4DE2-7173-B42C9DF0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A63ED9-1978-EE39-2397-4040D91C9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429D-1BED-298D-3C7E-5204B042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54F3-F28F-457F-3E73-2E0B5F6B4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Angular is an open-source, JavaScript framework written in TypeScript.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Google maintains it, and its primary purpose is to develop single-page applications.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Official site : </a:t>
            </a:r>
            <a:r>
              <a:rPr lang="en-IN" b="0" i="0" dirty="0">
                <a:solidFill>
                  <a:srgbClr val="006621"/>
                </a:solidFill>
                <a:effectLst/>
                <a:latin typeface="Roboto" panose="02000000000000000000" pitchFamily="2" charset="0"/>
              </a:rPr>
              <a:t>https://angular.io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AD92C-B7B7-6F93-8660-943C3D77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11" y="3105424"/>
            <a:ext cx="3426004" cy="34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8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EBDD-9AF9-D818-83C0-C80A11F0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React</a:t>
            </a:r>
            <a:endParaRPr lang="en-IN" sz="4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127A43-0CC3-54EF-0101-DAA4CC75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React is a JavaScript library for building user interfaces.</a:t>
            </a:r>
          </a:p>
          <a:p>
            <a:pPr algn="l"/>
            <a:r>
              <a:rPr lang="en-GB" dirty="0">
                <a:solidFill>
                  <a:srgbClr val="000000"/>
                </a:solidFill>
              </a:rPr>
              <a:t>It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is used to build single-page applications.</a:t>
            </a:r>
          </a:p>
          <a:p>
            <a:pPr algn="l"/>
            <a:r>
              <a:rPr lang="en-GB" dirty="0">
                <a:solidFill>
                  <a:srgbClr val="000000"/>
                </a:solidFill>
              </a:rPr>
              <a:t>It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allows us to create reusable UI components</a:t>
            </a:r>
          </a:p>
          <a:p>
            <a:pPr algn="l"/>
            <a:r>
              <a:rPr lang="en-GB" b="0" i="0" dirty="0">
                <a:solidFill>
                  <a:schemeClr val="tx1"/>
                </a:solidFill>
                <a:effectLst/>
              </a:rPr>
              <a:t>React was released by Facebook in 2013, and they still use it today for many of their applications.</a:t>
            </a:r>
          </a:p>
          <a:p>
            <a:pPr algn="l"/>
            <a:r>
              <a:rPr lang="en-IN" b="0" i="0" dirty="0">
                <a:solidFill>
                  <a:srgbClr val="006621"/>
                </a:solidFill>
                <a:effectLst/>
                <a:latin typeface="Roboto" panose="02000000000000000000" pitchFamily="2" charset="0"/>
              </a:rPr>
              <a:t>https://reactjs.org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0C2A72-E801-7797-1EE2-A87E7F05A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131" y="3530073"/>
            <a:ext cx="3055082" cy="305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4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F1D8-4619-B2C3-0FE5-4DF07813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DD1BF-8685-20AE-BEB9-305208C2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Runtime environment.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allows run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the server.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0" i="0" dirty="0">
                <a:solidFill>
                  <a:srgbClr val="006621"/>
                </a:solidFill>
                <a:effectLst/>
                <a:latin typeface="Roboto" panose="02000000000000000000" pitchFamily="2" charset="0"/>
              </a:rPr>
              <a:t>https://nodejs.org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C2DCF-6D86-64AC-B358-1006FE2F5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39" y="2857500"/>
            <a:ext cx="45148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4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50F2-BF9D-87EF-EBFF-7441A2F8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job of a Full Stack Developer?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8C64-E1F0-946C-5A1C-8B02BFAB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0" dirty="0">
                <a:solidFill>
                  <a:schemeClr val="tx1"/>
                </a:solidFill>
                <a:effectLst/>
              </a:rPr>
              <a:t>Full-stack developers develop both the front-end and the server-side of the application, deploy, debug and maintain their databases and servers. </a:t>
            </a:r>
          </a:p>
          <a:p>
            <a:r>
              <a:rPr lang="en-GB" i="0" dirty="0">
                <a:solidFill>
                  <a:schemeClr val="tx1"/>
                </a:solidFill>
                <a:effectLst/>
              </a:rPr>
              <a:t>Being a Full Stack Web Developer, you will be at an edge as you make better technical decisions 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8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F226-EC2C-D716-2F0C-8E262AD8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D94F-5BA4-8596-BC55-D3D9F128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ea typeface="Times New Roman" panose="02020603050405020304" pitchFamily="18" charset="0"/>
              </a:rPr>
              <a:t>It is a NodeJS framework.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</a:rPr>
              <a:t> It provides us the tools that are required to build our app. 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r>
              <a:rPr lang="en-IN" b="0" i="0" dirty="0">
                <a:solidFill>
                  <a:schemeClr val="tx1"/>
                </a:solidFill>
                <a:effectLst/>
              </a:rPr>
              <a:t>expressjs.com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31C02-077A-8275-D36D-7F7E22A13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28" y="3553505"/>
            <a:ext cx="4514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2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D172-5A14-C37A-B234-14990AAC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9392-1B61-E6AF-68AC-9580F7ECD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 is prebuilt functions for the various purpose.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</a:rPr>
              <a:t>Frameworks are typically associated with a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specific programming language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and are suited to different types of tasks.</a:t>
            </a:r>
          </a:p>
          <a:p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4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E22-CD86-DEAF-5213-1063CD08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BASE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1BAA-6C3F-04FF-EBC1-6F1A0F1FC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mainly used in dealing with website information.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function of it deals with storing, updating, creating and deleting data.(CRUD)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e.g.: Validate the email id and password existing or not.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Technologies: MySQL, MONGODB etc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56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08BE-7504-4668-7CD2-A2953CCF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6A28-9AC9-541A-7C96-C226A1352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 is a powerful, highly scalable, free and open-source NoSQL based database.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idely used across various web applications as the primary data store.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70424-88E3-81AC-257A-2C7F0C67B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04" y="4304834"/>
            <a:ext cx="5536454" cy="157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7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743C-6D51-791F-0384-54F490C8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DATA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EC10-3905-8C5C-02BE-591A5AED1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 a small unit of information which helps to manipulate the information in many ways.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can take many forms like: text, audio, video, image, gif etc.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7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596D-6107-88B1-8D0D-D93B130C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METADATA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5320-F377-17C0-2E6A-BCD4CA10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about data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</a:rPr>
              <a:t>It helps people understand the essential attributes of data, like its origin, time period, geographic coverage, etc.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</a:rPr>
              <a:t>Meta data is always valuable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79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8000-B714-B2C0-620D-5C55B79E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connect the client and server systems?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0382-29D6-2C2A-234E-E74555C97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can achieved by using the API.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E1767-3915-40FE-7D5A-7190B899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89" y="3231230"/>
            <a:ext cx="73152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9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A041-9F34-E993-C6A1-151AB8CF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(APPLICATION PROGRAMMING INTERFACE)</a:t>
            </a:r>
            <a:b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9EB-95E8-4BF2-79F7-6C4DEA955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set of functions that allows applications to access data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simplify, an API delivers a user response to a system and sends the system’s response back to a user.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communication is done using a programming language called “JSON.”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e.g.: act like waiter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10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EDAB-020A-A805-1B99-48296EE0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JSON(JavaScript Object Notation)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3A53-639B-76F8-5155-0AF8A26FD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99753"/>
            <a:ext cx="8825659" cy="3416300"/>
          </a:xfrm>
        </p:spPr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sharing on network using very faster methods - XML, JSON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used to represent data on a server.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It’s fairly easy to read by humans, and easy for machines/applications to understand.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easy to understand as it’s outputted in key/value pairs.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1A5F1-D0CD-1000-165E-443393D9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057" y="4342589"/>
            <a:ext cx="4365171" cy="213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8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8FDE-416E-166B-0B82-794F9F9C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3F0A-43C5-A017-380E-A847E89A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 is a set of rules for sending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0" i="0" dirty="0">
                <a:solidFill>
                  <a:schemeClr val="tx1"/>
                </a:solidFill>
                <a:effectLst/>
              </a:rPr>
              <a:t>A protocol is  a standard for enabling the connection, communication, and data transfer between two places on a network. </a:t>
            </a:r>
            <a:endParaRPr lang="en-IN" sz="1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e.g.: FTP,HTTP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95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FE5B-4277-392D-C8A4-B68E79A4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skills are required to become a Full Stack Developer?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2D249-C53D-FACD-0904-9A042703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HTML, CSS, UI &amp; UX, JavaScript, etc.</a:t>
            </a:r>
          </a:p>
          <a:p>
            <a:r>
              <a:rPr lang="en-GB" dirty="0"/>
              <a:t>Server-side languages such as Java, Python, Node.js, Or Golang, etc.</a:t>
            </a:r>
          </a:p>
          <a:p>
            <a:r>
              <a:rPr lang="en-GB" dirty="0"/>
              <a:t>Frameworks Express, Spring Boot, Django, etc.</a:t>
            </a:r>
          </a:p>
          <a:p>
            <a:r>
              <a:rPr lang="en-GB" dirty="0"/>
              <a:t>Along with an understanding of System Design, Data Structures and Algorithms, Databases, and version control systems like Git.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4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0B6E-CDE9-C698-2AA2-CEEFE7DF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- (Hypertext Transfer Protocol)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B14C-A149-F364-3277-AFDD866F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for transmitting hypermedia documents, such as HTML.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follows a client opening a connection to make a request, then waiting until it receives a response.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 - Confidential data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- Data to share with the server.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18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D1D9-415E-75E2-A923-CBF517F4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http methods for CRUD operations</a:t>
            </a:r>
            <a:b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51D3-8B83-5521-E0E7-AF069784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– Gathers information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–  Updates pieces of data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– Creates the new data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–Delete pieces of data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79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0F12-3C05-A0B4-7C6E-A099E53A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WE USE CERTAIN SET OF TECHNOLOGY?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67CB-1777-2CFC-1AA3-BB782E46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the technologies we used in MEAN is based on JavaScript.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MEAN/MERN uses only JavaScript and therefore is the universal language of development.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can significantly reduce the cost and effort spent on coding since two separate teams won’t be required for the front-end and back-end separately.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1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20ED-0594-48D6-2924-B31BCBF1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Things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42C2-C89D-AD01-AD96-3FF76FC7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GB" sz="1900" b="1" dirty="0"/>
              <a:t>Virtual Machines </a:t>
            </a:r>
            <a:r>
              <a:rPr lang="en-GB" sz="1900" dirty="0"/>
              <a:t>will help you set up a fresh development machine on which you can build the environment that you need for your project. </a:t>
            </a:r>
          </a:p>
          <a:p>
            <a:pPr algn="just"/>
            <a:r>
              <a:rPr lang="en-GB" sz="1900" b="1" dirty="0"/>
              <a:t>Command Line Interface </a:t>
            </a:r>
            <a:r>
              <a:rPr lang="en-GB" sz="1900" dirty="0"/>
              <a:t>will give you the tools you need to interact with your development machine and environment directly or remotely, with or without a GUI. Software Package Managers will introduce you to the tools that will help you manage and set up the software in your development environment.</a:t>
            </a:r>
          </a:p>
          <a:p>
            <a:pPr algn="just"/>
            <a:r>
              <a:rPr lang="en-GB" sz="1900" b="1" dirty="0"/>
              <a:t> Editors and IDEs </a:t>
            </a:r>
            <a:r>
              <a:rPr lang="en-GB" sz="1900" dirty="0"/>
              <a:t>will give you the ability to create and edit files in your development environment.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 TOOL -</a:t>
            </a:r>
            <a:r>
              <a:rPr lang="en-IN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built directly into the browser. These are the tools that are browser dependent. Most of these tools are common among various browsers and do a range of things, from inspecting elements of a currently-loaded HTML, CSS, and -JavaScript. With developer tools, we can directly interact with the source code that is fetched into the client side of our system.</a:t>
            </a:r>
            <a:endParaRPr lang="en-IN" sz="1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11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0FA0-06AB-B69A-6CCE-0BAC9090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8" y="2245895"/>
            <a:ext cx="10140957" cy="3304673"/>
          </a:xfrm>
        </p:spPr>
        <p:txBody>
          <a:bodyPr/>
          <a:lstStyle/>
          <a:p>
            <a:pPr algn="ctr"/>
            <a:r>
              <a:rPr lang="en-GB" sz="6000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IN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88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EAC3-E4F5-BE4C-4FD8-6D4F200A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full stack Developer?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E2FF-95EA-C1FB-2A28-37C32E969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Full Stack Developer is an engineer who can work on different levels of an application stack. </a:t>
            </a:r>
          </a:p>
          <a:p>
            <a:r>
              <a:rPr lang="en-GB" dirty="0"/>
              <a:t>The term stack refers to the combination of components and tools that make up the application.</a:t>
            </a:r>
          </a:p>
          <a:p>
            <a:r>
              <a:rPr lang="en-GB" dirty="0"/>
              <a:t>The components could be in the front-end or the back-end of the system.</a:t>
            </a:r>
          </a:p>
          <a:p>
            <a:r>
              <a:rPr lang="en-GB" dirty="0"/>
              <a:t>The main objective of full stack engineer is to keep every part of the system running smoothly.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70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8AC8-9C35-E84B-B7B9-52681CB1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BCB7-35FF-3642-9103-A2AEF9F0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refer to the development of the Websites, building, creating and maintaining the websites.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BA6D66-10EE-DEE8-5F29-E65B5E96C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67" y="3215749"/>
            <a:ext cx="85437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704B-31E7-01AC-BD8E-D894A8DF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b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The web development process</a:t>
            </a:r>
            <a:b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90A0B"/>
                </a:solidFill>
                <a:effectLst/>
                <a:uLnTx/>
                <a:uFillTx/>
                <a:latin typeface="Regular Bold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4DD4-10EB-D62B-3BCE-841BF4F8B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IN" i="0" dirty="0">
                <a:solidFill>
                  <a:srgbClr val="090A0B"/>
                </a:solidFill>
                <a:effectLst/>
              </a:rPr>
              <a:t>Information gathering</a:t>
            </a:r>
          </a:p>
          <a:p>
            <a:r>
              <a:rPr lang="en-IN" i="0" dirty="0">
                <a:solidFill>
                  <a:srgbClr val="090A0B"/>
                </a:solidFill>
                <a:effectLst/>
              </a:rPr>
              <a:t>Planning</a:t>
            </a:r>
          </a:p>
          <a:p>
            <a:r>
              <a:rPr lang="en-IN" i="0" dirty="0">
                <a:solidFill>
                  <a:srgbClr val="090A0B"/>
                </a:solidFill>
                <a:effectLst/>
              </a:rPr>
              <a:t>Design</a:t>
            </a:r>
          </a:p>
          <a:p>
            <a:r>
              <a:rPr lang="en-IN" i="0" dirty="0">
                <a:solidFill>
                  <a:srgbClr val="090A0B"/>
                </a:solidFill>
                <a:effectLst/>
              </a:rPr>
              <a:t>Content creation</a:t>
            </a:r>
          </a:p>
          <a:p>
            <a:r>
              <a:rPr lang="en-IN" i="0" dirty="0">
                <a:solidFill>
                  <a:srgbClr val="090A0B"/>
                </a:solidFill>
                <a:effectLst/>
              </a:rPr>
              <a:t>Coding</a:t>
            </a:r>
          </a:p>
          <a:p>
            <a:r>
              <a:rPr lang="en-IN" i="0" dirty="0">
                <a:solidFill>
                  <a:srgbClr val="090A0B"/>
                </a:solidFill>
                <a:effectLst/>
              </a:rPr>
              <a:t>Testing and launch</a:t>
            </a:r>
          </a:p>
          <a:p>
            <a:r>
              <a:rPr lang="en-IN" i="0" dirty="0">
                <a:solidFill>
                  <a:srgbClr val="090A0B"/>
                </a:solidFill>
                <a:effectLst/>
              </a:rPr>
              <a:t>Maintenance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62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1ABD-4339-D65B-DA0B-70CA4563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development teams and roles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8CFA-F723-0290-8C64-903B5D994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90A0B"/>
                </a:solidFill>
                <a:effectLst/>
                <a:latin typeface="Regular Bold"/>
              </a:rPr>
              <a:t>Web Designer</a:t>
            </a:r>
          </a:p>
          <a:p>
            <a:r>
              <a:rPr lang="en-IN" b="1" i="0" dirty="0">
                <a:solidFill>
                  <a:srgbClr val="090A0B"/>
                </a:solidFill>
                <a:effectLst/>
                <a:latin typeface="Regular Bold"/>
              </a:rPr>
              <a:t>Front-End Developer</a:t>
            </a:r>
          </a:p>
          <a:p>
            <a:r>
              <a:rPr lang="en-IN" b="1" i="0" dirty="0">
                <a:solidFill>
                  <a:srgbClr val="090A0B"/>
                </a:solidFill>
                <a:effectLst/>
                <a:latin typeface="Regular Bold"/>
              </a:rPr>
              <a:t>Back-End Developer</a:t>
            </a:r>
          </a:p>
          <a:p>
            <a:r>
              <a:rPr lang="en-IN" b="1" i="0" dirty="0">
                <a:solidFill>
                  <a:srgbClr val="090A0B"/>
                </a:solidFill>
                <a:effectLst/>
                <a:latin typeface="Regular Bold"/>
              </a:rPr>
              <a:t>Full-Stack Developer</a:t>
            </a:r>
          </a:p>
          <a:p>
            <a:r>
              <a:rPr lang="en-IN" b="1" i="0" dirty="0">
                <a:solidFill>
                  <a:srgbClr val="090A0B"/>
                </a:solidFill>
                <a:effectLst/>
                <a:latin typeface="Regular Bold"/>
              </a:rPr>
              <a:t>Content Developer</a:t>
            </a:r>
          </a:p>
          <a:p>
            <a:r>
              <a:rPr lang="en-IN" b="1" i="0" dirty="0">
                <a:solidFill>
                  <a:srgbClr val="090A0B"/>
                </a:solidFill>
                <a:effectLst/>
                <a:latin typeface="Regular Bold"/>
              </a:rPr>
              <a:t>Webmaster</a:t>
            </a:r>
          </a:p>
          <a:p>
            <a:r>
              <a:rPr lang="en-IN" b="1" i="0" dirty="0">
                <a:solidFill>
                  <a:srgbClr val="090A0B"/>
                </a:solidFill>
                <a:effectLst/>
                <a:latin typeface="Regular Bold"/>
              </a:rPr>
              <a:t>Other stars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24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3C40-E6FC-3CAD-29C8-CE3A9BF7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WEB?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309E-9F49-4E7D-E8C0-1BE3C9B9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refers to the websites or webpages or anything that work on the internet.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BCB02-64EF-0922-CD50-98150FC1B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98" y="2965526"/>
            <a:ext cx="4395059" cy="372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3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1052</TotalTime>
  <Words>1672</Words>
  <Application>Microsoft Office PowerPoint</Application>
  <PresentationFormat>Widescreen</PresentationFormat>
  <Paragraphs>177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Regular Bold</vt:lpstr>
      <vt:lpstr>Roboto</vt:lpstr>
      <vt:lpstr>Times New Roman</vt:lpstr>
      <vt:lpstr>Wingdings 3</vt:lpstr>
      <vt:lpstr>Ion Boardroom</vt:lpstr>
      <vt:lpstr>INTRODUCTION TO WEB DEVELOPMENT </vt:lpstr>
      <vt:lpstr>Why Full Stack Web Development?</vt:lpstr>
      <vt:lpstr>What is the job of a Full Stack Developer?</vt:lpstr>
      <vt:lpstr>What skills are required to become a Full Stack Developer?</vt:lpstr>
      <vt:lpstr>Who Is full stack Developer?</vt:lpstr>
      <vt:lpstr> WEB DEVELOPMENT </vt:lpstr>
      <vt:lpstr> The web development process </vt:lpstr>
      <vt:lpstr>Web development teams and roles</vt:lpstr>
      <vt:lpstr>What is WEB? </vt:lpstr>
      <vt:lpstr> DEVELOPMENT </vt:lpstr>
      <vt:lpstr>  WEB APPLICATIONS </vt:lpstr>
      <vt:lpstr> WEB PAGES </vt:lpstr>
      <vt:lpstr> WEB BROWSERS </vt:lpstr>
      <vt:lpstr>WHAT IS THE DIFFERENCE BETWEEN THE WEBPAGES AND THE WEBSITES? </vt:lpstr>
      <vt:lpstr>PowerPoint Presentation</vt:lpstr>
      <vt:lpstr>Modern Application Architecture </vt:lpstr>
      <vt:lpstr>Modern Front-End frameworks  </vt:lpstr>
      <vt:lpstr>Modern Development Frameworks</vt:lpstr>
      <vt:lpstr> WEB DEVELOPMENT CAN BE CLASSIFIED INTO TWO WAYS </vt:lpstr>
      <vt:lpstr>PowerPoint Presentation</vt:lpstr>
      <vt:lpstr>1.FRONTEND(CLIENT SIDE) </vt:lpstr>
      <vt:lpstr> HTML, CSS, JS and bootstrap </vt:lpstr>
      <vt:lpstr> Duties of frontend </vt:lpstr>
      <vt:lpstr>BACKEND(SERVER SIDE)</vt:lpstr>
      <vt:lpstr> Duties of backend </vt:lpstr>
      <vt:lpstr>PowerPoint Presentation</vt:lpstr>
      <vt:lpstr>Angular</vt:lpstr>
      <vt:lpstr>React</vt:lpstr>
      <vt:lpstr> Nodejs  </vt:lpstr>
      <vt:lpstr> EXPRESS </vt:lpstr>
      <vt:lpstr>FRAMEWORK</vt:lpstr>
      <vt:lpstr>DATA BASE </vt:lpstr>
      <vt:lpstr> MONGODB   </vt:lpstr>
      <vt:lpstr>WHAT IS DATA </vt:lpstr>
      <vt:lpstr>WHAT IS METADATA</vt:lpstr>
      <vt:lpstr>How to connect the client and server systems?  </vt:lpstr>
      <vt:lpstr>API (APPLICATION PROGRAMMING INTERFACE) </vt:lpstr>
      <vt:lpstr>JSON(JavaScript Object Notation)</vt:lpstr>
      <vt:lpstr>PROTOCOLS </vt:lpstr>
      <vt:lpstr>HTTP - (Hypertext Transfer Protocol) </vt:lpstr>
      <vt:lpstr>The http methods for CRUD operations </vt:lpstr>
      <vt:lpstr>WHY WE USE CERTAIN SET OF TECHNOLOGY? </vt:lpstr>
      <vt:lpstr>Other Things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 </dc:title>
  <dc:creator>Luminar Technolab</dc:creator>
  <cp:lastModifiedBy>Luminar Technolab</cp:lastModifiedBy>
  <cp:revision>6</cp:revision>
  <dcterms:created xsi:type="dcterms:W3CDTF">2022-12-12T13:09:50Z</dcterms:created>
  <dcterms:modified xsi:type="dcterms:W3CDTF">2023-08-04T18:13:45Z</dcterms:modified>
</cp:coreProperties>
</file>