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2" r:id="rId1"/>
  </p:sldMasterIdLst>
  <p:notesMasterIdLst>
    <p:notesMasterId r:id="rId26"/>
  </p:notesMasterIdLst>
  <p:sldIdLst>
    <p:sldId id="285" r:id="rId2"/>
    <p:sldId id="258" r:id="rId3"/>
    <p:sldId id="259" r:id="rId4"/>
    <p:sldId id="260" r:id="rId5"/>
    <p:sldId id="261" r:id="rId6"/>
    <p:sldId id="262" r:id="rId7"/>
    <p:sldId id="287" r:id="rId8"/>
    <p:sldId id="264" r:id="rId9"/>
    <p:sldId id="265" r:id="rId10"/>
    <p:sldId id="266" r:id="rId11"/>
    <p:sldId id="267" r:id="rId12"/>
    <p:sldId id="268" r:id="rId13"/>
    <p:sldId id="269" r:id="rId14"/>
    <p:sldId id="270" r:id="rId15"/>
    <p:sldId id="272" r:id="rId16"/>
    <p:sldId id="273" r:id="rId17"/>
    <p:sldId id="274" r:id="rId18"/>
    <p:sldId id="275" r:id="rId19"/>
    <p:sldId id="277" r:id="rId20"/>
    <p:sldId id="278" r:id="rId21"/>
    <p:sldId id="280" r:id="rId22"/>
    <p:sldId id="281" r:id="rId23"/>
    <p:sldId id="282" r:id="rId24"/>
    <p:sldId id="286"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AEE"/>
    <a:srgbClr val="E2F4F2"/>
    <a:srgbClr val="D0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657EF5-E8C0-4D16-806B-ABF8B1EEEE95}">
  <a:tblStyle styleId="{2E657EF5-E8C0-4D16-806B-ABF8B1EEEE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60"/>
  </p:normalViewPr>
  <p:slideViewPr>
    <p:cSldViewPr snapToGrid="0">
      <p:cViewPr>
        <p:scale>
          <a:sx n="100" d="100"/>
          <a:sy n="100" d="100"/>
        </p:scale>
        <p:origin x="941"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0dc3c80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0dc3c80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17994772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17994772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18eac12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18eac12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18eac12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18eac12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18eac12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18eac12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18eac12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18eac12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18eac12a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18eac12a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18eac12a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18eac12a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18eac12a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18eac12a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18eac12a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18eac12a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18eac12a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18eac12a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0dc3c80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0dc3c80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fe64bd13a4c7eb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fe64bd13a4c7eb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fe64bd13a4c7e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8fe64bd13a4c7e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17994772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17994772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17994772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17994772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17994772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17994772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17994772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17994772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17994772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17994772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17994772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1799477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1799477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179947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E7C1-BB13-9FA3-B9ED-41126E9A8CE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6FA6423-8B83-9CDA-A666-5456F11D80C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E5814D-08B2-01E9-C40D-D12FB130B7A0}"/>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7E35B861-DF1C-6240-4C5D-4563122B5F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96848-7F05-76B1-21BE-521209C1E4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40777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3F3E-DC52-86DC-72AD-D3D5D839F8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A8E632-7F9B-8470-60EF-AA3406A74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7975D-8E37-578A-BA14-03306FB0329F}"/>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84A641BE-DC01-61FD-50F1-33F4EC4D7D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286368-78C8-C8E1-F107-6335EBD440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61723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63EC7-A133-BBE8-35D4-822E2F3DDCA7}"/>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92641-B092-D07B-050B-E0C31A9846B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59CB6-FF02-170E-8348-B3B88E0B9E0B}"/>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85C8D509-071F-D4A5-0B74-2D682E3ED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474C78-B182-C72A-C5EE-61676CABEB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39161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0912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7202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194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DD9C-6AA8-FAF6-7B5E-AC6CD8B0F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C081E-EBE5-81A9-0D57-CB6E10EF1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FAD1A-1477-6954-DB5B-A13358B72E3A}"/>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7114FD12-9B9A-1C5B-082C-11194ACA0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62BCD-F148-8798-C6F8-A3198EA8AA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68671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40F4-5F1F-C40C-8BCA-71DB3EF2D53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EC8D6-E981-BF39-1AD9-837F5418498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08F51-8100-58A5-9534-78CAE8981932}"/>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D89C0792-AE12-67DA-C51E-4049DDA711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C46DC3-6AF8-CBEF-83B7-9C4986114D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34502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B54-7EBE-9538-6D11-BE80C0B10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E0B12-FCE3-45B6-5775-C014636F4B1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63937C-E039-771F-149D-0C0A91046A8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8E7DF8-CB2C-E84B-708C-BC55894FFC90}"/>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6" name="Footer Placeholder 5">
            <a:extLst>
              <a:ext uri="{FF2B5EF4-FFF2-40B4-BE49-F238E27FC236}">
                <a16:creationId xmlns:a16="http://schemas.microsoft.com/office/drawing/2014/main" id="{75169680-C95A-55C1-E9A3-FF7E05616E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0A25AC-FD08-41C3-A7DC-A2676C6894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03107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9021-9D3A-3419-59DD-E0C24D6050B5}"/>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21E66-0AB8-B647-2567-55B94CAC27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4824B-860D-80F8-85DE-9C3D6C0B0BA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EB6B50-A02D-58D2-2AC0-0B65F370B12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31E07-9747-9BB9-A33A-05B6569FF76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4F395A-F54F-41D4-BBCC-F23D4F36AF4D}"/>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8" name="Footer Placeholder 7">
            <a:extLst>
              <a:ext uri="{FF2B5EF4-FFF2-40B4-BE49-F238E27FC236}">
                <a16:creationId xmlns:a16="http://schemas.microsoft.com/office/drawing/2014/main" id="{E48FF0D7-188C-98A2-BF5F-010C2A456E9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7DD5AED-7222-1C71-C35A-92AFADFF76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153589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FA7A-3DE6-6AE3-3DD6-1412A611C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51A7B3-3CBB-89E3-4B47-1527D93FF002}"/>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4" name="Footer Placeholder 3">
            <a:extLst>
              <a:ext uri="{FF2B5EF4-FFF2-40B4-BE49-F238E27FC236}">
                <a16:creationId xmlns:a16="http://schemas.microsoft.com/office/drawing/2014/main" id="{76DEB2EE-6BFD-6EEC-F879-C7F2DBD448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B14443-8E75-5141-A5D8-4F30CF748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95879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A3F38-FD0C-E548-DD52-32C52B0E2846}"/>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3" name="Footer Placeholder 2">
            <a:extLst>
              <a:ext uri="{FF2B5EF4-FFF2-40B4-BE49-F238E27FC236}">
                <a16:creationId xmlns:a16="http://schemas.microsoft.com/office/drawing/2014/main" id="{019DFCCA-6634-806E-1F2E-3F68E983BD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1F56DC-6E6D-A21A-AABD-DCF5B600E9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8827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AAAB-0319-6D16-7A2B-CFAC0C5E287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7226D-61A6-392C-49FB-E3596AB37E9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987EEE-D5C5-E3EE-B099-A68B8E4800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1750D0-610C-967F-33F4-5FD8F24464C4}"/>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6" name="Footer Placeholder 5">
            <a:extLst>
              <a:ext uri="{FF2B5EF4-FFF2-40B4-BE49-F238E27FC236}">
                <a16:creationId xmlns:a16="http://schemas.microsoft.com/office/drawing/2014/main" id="{20907A47-F151-FDCA-705D-BA0AF97C8A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F63B44-4FD1-8A0E-FE9B-B73AFAA0D0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801988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B816-A1F1-8D12-F89D-9C857C6B940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A9C1A7-31AE-FA41-8DE2-5124B8B7E4F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18027A8-D0D4-4CD6-BACB-BCDB6A43E52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9F5023-1498-1D7D-8012-8EF91BF63699}"/>
              </a:ext>
            </a:extLst>
          </p:cNvPr>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6" name="Footer Placeholder 5">
            <a:extLst>
              <a:ext uri="{FF2B5EF4-FFF2-40B4-BE49-F238E27FC236}">
                <a16:creationId xmlns:a16="http://schemas.microsoft.com/office/drawing/2014/main" id="{0E4BB99A-AA29-E786-8FFB-8AC2C6E45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529190-4A5E-15A2-E153-D6E4E3C270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23785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6CB31-FD96-9C23-C3F6-CE95C9B9297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D4FE7-19C9-2701-F402-484D9CE2320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D30E7-0513-E799-A78C-2EB762BFDBF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3/1/2023</a:t>
            </a:fld>
            <a:endParaRPr lang="en-US" dirty="0"/>
          </a:p>
        </p:txBody>
      </p:sp>
      <p:sp>
        <p:nvSpPr>
          <p:cNvPr id="5" name="Footer Placeholder 4">
            <a:extLst>
              <a:ext uri="{FF2B5EF4-FFF2-40B4-BE49-F238E27FC236}">
                <a16:creationId xmlns:a16="http://schemas.microsoft.com/office/drawing/2014/main" id="{240ADA14-2F22-5CC0-9664-0DDC963BCE2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E29472-9CD6-7C56-F6AD-455FA26D77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071174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3381-F02B-BF56-2132-1AD696839BB5}"/>
              </a:ext>
            </a:extLst>
          </p:cNvPr>
          <p:cNvSpPr>
            <a:spLocks noGrp="1"/>
          </p:cNvSpPr>
          <p:nvPr>
            <p:ph type="title"/>
          </p:nvPr>
        </p:nvSpPr>
        <p:spPr>
          <a:xfrm>
            <a:off x="321053" y="3413954"/>
            <a:ext cx="8520600" cy="841800"/>
          </a:xfrm>
        </p:spPr>
        <p:txBody>
          <a:bodyPr/>
          <a:lstStyle/>
          <a:p>
            <a:r>
              <a:rPr lang="en-IN" b="1" dirty="0">
                <a:latin typeface="Times New Roman" panose="02020603050405020304" pitchFamily="18" charset="0"/>
                <a:cs typeface="Times New Roman" panose="02020603050405020304" pitchFamily="18" charset="0"/>
              </a:rPr>
              <a:t>STOCK MANAGEMENT SYSTEM</a:t>
            </a:r>
          </a:p>
        </p:txBody>
      </p:sp>
      <p:pic>
        <p:nvPicPr>
          <p:cNvPr id="4" name="Picture 3">
            <a:extLst>
              <a:ext uri="{FF2B5EF4-FFF2-40B4-BE49-F238E27FC236}">
                <a16:creationId xmlns:a16="http://schemas.microsoft.com/office/drawing/2014/main" id="{EC2A66EB-8B60-4BB7-6ADB-128535C2B5C2}"/>
              </a:ext>
            </a:extLst>
          </p:cNvPr>
          <p:cNvPicPr>
            <a:picLocks noChangeAspect="1"/>
          </p:cNvPicPr>
          <p:nvPr/>
        </p:nvPicPr>
        <p:blipFill>
          <a:blip r:embed="rId2"/>
          <a:stretch>
            <a:fillRect/>
          </a:stretch>
        </p:blipFill>
        <p:spPr>
          <a:xfrm>
            <a:off x="276447" y="70885"/>
            <a:ext cx="8609813" cy="3232386"/>
          </a:xfrm>
          <a:prstGeom prst="rect">
            <a:avLst/>
          </a:prstGeom>
        </p:spPr>
      </p:pic>
      <p:sp>
        <p:nvSpPr>
          <p:cNvPr id="5" name="TextBox 4">
            <a:extLst>
              <a:ext uri="{FF2B5EF4-FFF2-40B4-BE49-F238E27FC236}">
                <a16:creationId xmlns:a16="http://schemas.microsoft.com/office/drawing/2014/main" id="{F2CCADFE-2FA5-35CB-B195-02DD1D81475C}"/>
              </a:ext>
            </a:extLst>
          </p:cNvPr>
          <p:cNvSpPr txBox="1"/>
          <p:nvPr/>
        </p:nvSpPr>
        <p:spPr>
          <a:xfrm flipH="1">
            <a:off x="6751317" y="4465675"/>
            <a:ext cx="2279268"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SOORYA SURESH K</a:t>
            </a:r>
          </a:p>
          <a:p>
            <a:r>
              <a:rPr lang="en-IN" dirty="0">
                <a:latin typeface="Times New Roman" panose="02020603050405020304" pitchFamily="18" charset="0"/>
                <a:cs typeface="Times New Roman" panose="02020603050405020304" pitchFamily="18" charset="0"/>
              </a:rPr>
              <a:t>MES21MCA-2052</a:t>
            </a:r>
          </a:p>
        </p:txBody>
      </p:sp>
    </p:spTree>
    <p:extLst>
      <p:ext uri="{BB962C8B-B14F-4D97-AF65-F5344CB8AC3E}">
        <p14:creationId xmlns:p14="http://schemas.microsoft.com/office/powerpoint/2010/main" val="52153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11700" y="1978950"/>
            <a:ext cx="8520600" cy="2590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4200" b="1" dirty="0">
                <a:solidFill>
                  <a:schemeClr val="accent5">
                    <a:lumMod val="75000"/>
                  </a:schemeClr>
                </a:solidFill>
                <a:latin typeface="Times New Roman"/>
                <a:ea typeface="Times New Roman"/>
                <a:cs typeface="Times New Roman"/>
                <a:sym typeface="Times New Roman"/>
              </a:rPr>
              <a:t>DATA FLOW DIAGRAM</a:t>
            </a:r>
            <a:endParaRPr sz="4200" b="1" dirty="0">
              <a:solidFill>
                <a:schemeClr val="accent5">
                  <a:lumMod val="75000"/>
                </a:schemeClr>
              </a:solidFill>
              <a:latin typeface="Times New Roman"/>
              <a:ea typeface="Times New Roman"/>
              <a:cs typeface="Times New Roman"/>
              <a:sym typeface="Times New Roman"/>
            </a:endParaRPr>
          </a:p>
        </p:txBody>
      </p:sp>
      <p:sp>
        <p:nvSpPr>
          <p:cNvPr id="149" name="Google Shape;149;p23"/>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146" name="Google Shape;146;p23"/>
          <p:cNvSpPr txBox="1"/>
          <p:nvPr/>
        </p:nvSpPr>
        <p:spPr>
          <a:xfrm>
            <a:off x="5602046" y="0"/>
            <a:ext cx="52953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47" name="Google Shape;147;p23"/>
          <p:cNvSpPr txBox="1"/>
          <p:nvPr/>
        </p:nvSpPr>
        <p:spPr>
          <a:xfrm>
            <a:off x="0" y="4874531"/>
            <a:ext cx="4598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976BB7A5-1D5D-EE83-5A7C-20844FCB5E72}"/>
              </a:ext>
            </a:extLst>
          </p:cNvPr>
          <p:cNvPicPr preferRelativeResize="0"/>
          <p:nvPr/>
        </p:nvPicPr>
        <p:blipFill>
          <a:blip r:embed="rId3">
            <a:alphaModFix/>
          </a:blip>
          <a:stretch>
            <a:fillRect/>
          </a:stretch>
        </p:blipFill>
        <p:spPr>
          <a:xfrm>
            <a:off x="2948578" y="4965352"/>
            <a:ext cx="178405" cy="147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53"/>
        <p:cNvGrpSpPr/>
        <p:nvPr/>
      </p:nvGrpSpPr>
      <p:grpSpPr>
        <a:xfrm>
          <a:off x="0" y="0"/>
          <a:ext cx="0" cy="0"/>
          <a:chOff x="0" y="0"/>
          <a:chExt cx="0" cy="0"/>
        </a:xfrm>
      </p:grpSpPr>
      <p:sp>
        <p:nvSpPr>
          <p:cNvPr id="155" name="Google Shape;155;p24"/>
          <p:cNvSpPr txBox="1"/>
          <p:nvPr/>
        </p:nvSpPr>
        <p:spPr>
          <a:xfrm>
            <a:off x="2606625" y="562300"/>
            <a:ext cx="384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LEVEL-0</a:t>
            </a:r>
            <a:endParaRPr b="1">
              <a:latin typeface="Times New Roman"/>
              <a:ea typeface="Times New Roman"/>
              <a:cs typeface="Times New Roman"/>
              <a:sym typeface="Times New Roman"/>
            </a:endParaRPr>
          </a:p>
        </p:txBody>
      </p:sp>
      <p:sp>
        <p:nvSpPr>
          <p:cNvPr id="156" name="Google Shape;156;p24"/>
          <p:cNvSpPr txBox="1"/>
          <p:nvPr/>
        </p:nvSpPr>
        <p:spPr>
          <a:xfrm>
            <a:off x="6092393" y="0"/>
            <a:ext cx="43143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57" name="Google Shape;157;p24"/>
          <p:cNvSpPr txBox="1"/>
          <p:nvPr/>
        </p:nvSpPr>
        <p:spPr>
          <a:xfrm>
            <a:off x="0" y="4888888"/>
            <a:ext cx="4175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159" name="Google Shape;159;p2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pic>
        <p:nvPicPr>
          <p:cNvPr id="3" name="Picture 2">
            <a:extLst>
              <a:ext uri="{FF2B5EF4-FFF2-40B4-BE49-F238E27FC236}">
                <a16:creationId xmlns:a16="http://schemas.microsoft.com/office/drawing/2014/main" id="{67BA71CE-62D9-68CE-C345-47E570DB9E51}"/>
              </a:ext>
            </a:extLst>
          </p:cNvPr>
          <p:cNvPicPr>
            <a:picLocks noChangeAspect="1"/>
          </p:cNvPicPr>
          <p:nvPr/>
        </p:nvPicPr>
        <p:blipFill>
          <a:blip r:embed="rId3"/>
          <a:stretch>
            <a:fillRect/>
          </a:stretch>
        </p:blipFill>
        <p:spPr>
          <a:xfrm>
            <a:off x="1470791" y="1073220"/>
            <a:ext cx="6857373" cy="3711262"/>
          </a:xfrm>
          <a:prstGeom prst="rect">
            <a:avLst/>
          </a:prstGeom>
        </p:spPr>
      </p:pic>
      <p:pic>
        <p:nvPicPr>
          <p:cNvPr id="5" name="Picture 4">
            <a:extLst>
              <a:ext uri="{FF2B5EF4-FFF2-40B4-BE49-F238E27FC236}">
                <a16:creationId xmlns:a16="http://schemas.microsoft.com/office/drawing/2014/main" id="{F3DB6D05-3543-C3A7-4E72-2E31607FC7E0}"/>
              </a:ext>
            </a:extLst>
          </p:cNvPr>
          <p:cNvPicPr>
            <a:picLocks noChangeAspect="1"/>
          </p:cNvPicPr>
          <p:nvPr/>
        </p:nvPicPr>
        <p:blipFill>
          <a:blip r:embed="rId4"/>
          <a:stretch>
            <a:fillRect/>
          </a:stretch>
        </p:blipFill>
        <p:spPr>
          <a:xfrm>
            <a:off x="1607736" y="2631645"/>
            <a:ext cx="1394581" cy="594412"/>
          </a:xfrm>
          <a:prstGeom prst="rect">
            <a:avLst/>
          </a:prstGeom>
        </p:spPr>
      </p:pic>
      <p:pic>
        <p:nvPicPr>
          <p:cNvPr id="6" name="Google Shape;78;p16">
            <a:extLst>
              <a:ext uri="{FF2B5EF4-FFF2-40B4-BE49-F238E27FC236}">
                <a16:creationId xmlns:a16="http://schemas.microsoft.com/office/drawing/2014/main" id="{2A16737B-63DB-E732-D3B7-5B55442524CE}"/>
              </a:ext>
            </a:extLst>
          </p:cNvPr>
          <p:cNvPicPr preferRelativeResize="0"/>
          <p:nvPr/>
        </p:nvPicPr>
        <p:blipFill>
          <a:blip r:embed="rId5">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63"/>
        <p:cNvGrpSpPr/>
        <p:nvPr/>
      </p:nvGrpSpPr>
      <p:grpSpPr>
        <a:xfrm>
          <a:off x="0" y="0"/>
          <a:ext cx="0" cy="0"/>
          <a:chOff x="0" y="0"/>
          <a:chExt cx="0" cy="0"/>
        </a:xfrm>
      </p:grpSpPr>
      <p:sp>
        <p:nvSpPr>
          <p:cNvPr id="165" name="Google Shape;165;p25"/>
          <p:cNvSpPr txBox="1"/>
          <p:nvPr/>
        </p:nvSpPr>
        <p:spPr>
          <a:xfrm>
            <a:off x="2650200" y="266572"/>
            <a:ext cx="4424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latin typeface="Times New Roman"/>
                <a:ea typeface="Times New Roman"/>
                <a:cs typeface="Times New Roman"/>
                <a:sym typeface="Times New Roman"/>
              </a:rPr>
              <a:t>                   Level-1 Admin</a:t>
            </a:r>
            <a:endParaRPr sz="1900" dirty="0">
              <a:latin typeface="Times New Roman"/>
              <a:ea typeface="Times New Roman"/>
              <a:cs typeface="Times New Roman"/>
              <a:sym typeface="Times New Roman"/>
            </a:endParaRPr>
          </a:p>
        </p:txBody>
      </p:sp>
      <p:sp>
        <p:nvSpPr>
          <p:cNvPr id="166" name="Google Shape;166;p25"/>
          <p:cNvSpPr txBox="1"/>
          <p:nvPr/>
        </p:nvSpPr>
        <p:spPr>
          <a:xfrm>
            <a:off x="6146925" y="-7257"/>
            <a:ext cx="421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67" name="Google Shape;167;p25"/>
          <p:cNvSpPr txBox="1"/>
          <p:nvPr/>
        </p:nvSpPr>
        <p:spPr>
          <a:xfrm>
            <a:off x="-42716" y="4887912"/>
            <a:ext cx="5187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69" name="Google Shape;169;p2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pic>
        <p:nvPicPr>
          <p:cNvPr id="3" name="Picture 2">
            <a:extLst>
              <a:ext uri="{FF2B5EF4-FFF2-40B4-BE49-F238E27FC236}">
                <a16:creationId xmlns:a16="http://schemas.microsoft.com/office/drawing/2014/main" id="{49B41A21-1948-3FCA-962B-B277CA86B7BA}"/>
              </a:ext>
            </a:extLst>
          </p:cNvPr>
          <p:cNvPicPr>
            <a:picLocks noChangeAspect="1"/>
          </p:cNvPicPr>
          <p:nvPr/>
        </p:nvPicPr>
        <p:blipFill>
          <a:blip r:embed="rId3"/>
          <a:stretch>
            <a:fillRect/>
          </a:stretch>
        </p:blipFill>
        <p:spPr>
          <a:xfrm>
            <a:off x="1728026" y="603400"/>
            <a:ext cx="5848431" cy="4358399"/>
          </a:xfrm>
          <a:prstGeom prst="rect">
            <a:avLst/>
          </a:prstGeom>
        </p:spPr>
      </p:pic>
      <p:pic>
        <p:nvPicPr>
          <p:cNvPr id="4" name="Google Shape;78;p16">
            <a:extLst>
              <a:ext uri="{FF2B5EF4-FFF2-40B4-BE49-F238E27FC236}">
                <a16:creationId xmlns:a16="http://schemas.microsoft.com/office/drawing/2014/main" id="{E92D0864-C2CC-DBF1-E118-7E9746B84D5C}"/>
              </a:ext>
            </a:extLst>
          </p:cNvPr>
          <p:cNvPicPr preferRelativeResize="0"/>
          <p:nvPr/>
        </p:nvPicPr>
        <p:blipFill>
          <a:blip r:embed="rId4">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73"/>
        <p:cNvGrpSpPr/>
        <p:nvPr/>
      </p:nvGrpSpPr>
      <p:grpSpPr>
        <a:xfrm>
          <a:off x="0" y="0"/>
          <a:ext cx="0" cy="0"/>
          <a:chOff x="0" y="0"/>
          <a:chExt cx="0" cy="0"/>
        </a:xfrm>
      </p:grpSpPr>
      <p:sp>
        <p:nvSpPr>
          <p:cNvPr id="174" name="Google Shape;174;p26"/>
          <p:cNvSpPr txBox="1"/>
          <p:nvPr/>
        </p:nvSpPr>
        <p:spPr>
          <a:xfrm>
            <a:off x="2617525" y="300775"/>
            <a:ext cx="4032000" cy="7540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1900" dirty="0">
                <a:solidFill>
                  <a:schemeClr val="dk1"/>
                </a:solidFill>
                <a:latin typeface="Times New Roman"/>
                <a:ea typeface="Times New Roman"/>
                <a:cs typeface="Times New Roman"/>
                <a:sym typeface="Times New Roman"/>
              </a:rPr>
              <a:t>  Level 1 -  </a:t>
            </a:r>
            <a:r>
              <a:rPr lang="en-IN" sz="1900" dirty="0">
                <a:solidFill>
                  <a:schemeClr val="dk1"/>
                </a:solidFill>
                <a:latin typeface="Times New Roman"/>
                <a:ea typeface="Times New Roman"/>
                <a:cs typeface="Times New Roman"/>
                <a:sym typeface="Times New Roman"/>
              </a:rPr>
              <a:t>Distributor</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5" name="Google Shape;175;p26"/>
          <p:cNvSpPr txBox="1"/>
          <p:nvPr/>
        </p:nvSpPr>
        <p:spPr>
          <a:xfrm>
            <a:off x="5961379" y="0"/>
            <a:ext cx="4620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79" name="Google Shape;17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3" name="Picture 2">
            <a:extLst>
              <a:ext uri="{FF2B5EF4-FFF2-40B4-BE49-F238E27FC236}">
                <a16:creationId xmlns:a16="http://schemas.microsoft.com/office/drawing/2014/main" id="{11FD24D7-4A5A-B7F7-0D92-D83B07FCCF6A}"/>
              </a:ext>
            </a:extLst>
          </p:cNvPr>
          <p:cNvPicPr>
            <a:picLocks noChangeAspect="1"/>
          </p:cNvPicPr>
          <p:nvPr/>
        </p:nvPicPr>
        <p:blipFill>
          <a:blip r:embed="rId3"/>
          <a:stretch>
            <a:fillRect/>
          </a:stretch>
        </p:blipFill>
        <p:spPr>
          <a:xfrm>
            <a:off x="2329804" y="744868"/>
            <a:ext cx="5297076" cy="4398632"/>
          </a:xfrm>
          <a:prstGeom prst="rect">
            <a:avLst/>
          </a:prstGeom>
        </p:spPr>
      </p:pic>
      <p:sp>
        <p:nvSpPr>
          <p:cNvPr id="4" name="Google Shape;176;p26">
            <a:extLst>
              <a:ext uri="{FF2B5EF4-FFF2-40B4-BE49-F238E27FC236}">
                <a16:creationId xmlns:a16="http://schemas.microsoft.com/office/drawing/2014/main" id="{79A90BAF-4F09-F9A3-F373-E4B97301FB0E}"/>
              </a:ext>
            </a:extLst>
          </p:cNvPr>
          <p:cNvSpPr txBox="1"/>
          <p:nvPr/>
        </p:nvSpPr>
        <p:spPr>
          <a:xfrm>
            <a:off x="0" y="4912065"/>
            <a:ext cx="409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dirty="0">
              <a:solidFill>
                <a:schemeClr val="dk1"/>
              </a:solidFill>
            </a:endParaRPr>
          </a:p>
          <a:p>
            <a:pPr marL="0" lvl="0" indent="0" algn="l" rtl="0">
              <a:spcBef>
                <a:spcPts val="0"/>
              </a:spcBef>
              <a:spcAft>
                <a:spcPts val="0"/>
              </a:spcAft>
              <a:buNone/>
            </a:pPr>
            <a:endParaRPr dirty="0"/>
          </a:p>
        </p:txBody>
      </p:sp>
      <p:pic>
        <p:nvPicPr>
          <p:cNvPr id="6" name="Google Shape;78;p16">
            <a:extLst>
              <a:ext uri="{FF2B5EF4-FFF2-40B4-BE49-F238E27FC236}">
                <a16:creationId xmlns:a16="http://schemas.microsoft.com/office/drawing/2014/main" id="{EC6E883E-CF2B-68FE-805A-518582CDCD74}"/>
              </a:ext>
            </a:extLst>
          </p:cNvPr>
          <p:cNvPicPr preferRelativeResize="0"/>
          <p:nvPr/>
        </p:nvPicPr>
        <p:blipFill>
          <a:blip r:embed="rId4">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83"/>
        <p:cNvGrpSpPr/>
        <p:nvPr/>
      </p:nvGrpSpPr>
      <p:grpSpPr>
        <a:xfrm>
          <a:off x="0" y="0"/>
          <a:ext cx="0" cy="0"/>
          <a:chOff x="0" y="0"/>
          <a:chExt cx="0" cy="0"/>
        </a:xfrm>
      </p:grpSpPr>
      <p:sp>
        <p:nvSpPr>
          <p:cNvPr id="185" name="Google Shape;185;p27"/>
          <p:cNvSpPr txBox="1"/>
          <p:nvPr/>
        </p:nvSpPr>
        <p:spPr>
          <a:xfrm>
            <a:off x="3554775" y="153900"/>
            <a:ext cx="25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Level - 1 </a:t>
            </a:r>
            <a:r>
              <a:rPr lang="en-GB" dirty="0">
                <a:latin typeface="Times New Roman"/>
                <a:ea typeface="Times New Roman"/>
                <a:cs typeface="Times New Roman"/>
                <a:sym typeface="Times New Roman"/>
              </a:rPr>
              <a:t>Shop owner</a:t>
            </a:r>
            <a:endParaRPr sz="1800" dirty="0">
              <a:latin typeface="Times New Roman"/>
              <a:ea typeface="Times New Roman"/>
              <a:cs typeface="Times New Roman"/>
              <a:sym typeface="Times New Roman"/>
            </a:endParaRPr>
          </a:p>
        </p:txBody>
      </p:sp>
      <p:sp>
        <p:nvSpPr>
          <p:cNvPr id="186" name="Google Shape;186;p27"/>
          <p:cNvSpPr txBox="1"/>
          <p:nvPr/>
        </p:nvSpPr>
        <p:spPr>
          <a:xfrm>
            <a:off x="6072075" y="-27839"/>
            <a:ext cx="43593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87" name="Google Shape;187;p27"/>
          <p:cNvSpPr txBox="1"/>
          <p:nvPr/>
        </p:nvSpPr>
        <p:spPr>
          <a:xfrm>
            <a:off x="34875" y="4888471"/>
            <a:ext cx="603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188" name="Google Shape;188;p27"/>
          <p:cNvPicPr preferRelativeResize="0"/>
          <p:nvPr/>
        </p:nvPicPr>
        <p:blipFill>
          <a:blip r:embed="rId3">
            <a:alphaModFix/>
          </a:blip>
          <a:stretch>
            <a:fillRect/>
          </a:stretch>
        </p:blipFill>
        <p:spPr>
          <a:xfrm>
            <a:off x="2976964" y="4920343"/>
            <a:ext cx="230694" cy="223145"/>
          </a:xfrm>
          <a:prstGeom prst="rect">
            <a:avLst/>
          </a:prstGeom>
          <a:noFill/>
          <a:ln>
            <a:noFill/>
          </a:ln>
        </p:spPr>
      </p:pic>
      <p:sp>
        <p:nvSpPr>
          <p:cNvPr id="189" name="Google Shape;189;p2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3" name="Picture 2">
            <a:extLst>
              <a:ext uri="{FF2B5EF4-FFF2-40B4-BE49-F238E27FC236}">
                <a16:creationId xmlns:a16="http://schemas.microsoft.com/office/drawing/2014/main" id="{A0E1462A-D838-F4C8-A015-E2A2D663F929}"/>
              </a:ext>
            </a:extLst>
          </p:cNvPr>
          <p:cNvPicPr>
            <a:picLocks noChangeAspect="1"/>
          </p:cNvPicPr>
          <p:nvPr/>
        </p:nvPicPr>
        <p:blipFill>
          <a:blip r:embed="rId4"/>
          <a:stretch>
            <a:fillRect/>
          </a:stretch>
        </p:blipFill>
        <p:spPr>
          <a:xfrm>
            <a:off x="1959038" y="582475"/>
            <a:ext cx="5530724" cy="4317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USER STORIES</a:t>
            </a:r>
            <a:endParaRPr b="1" dirty="0">
              <a:solidFill>
                <a:schemeClr val="accent5">
                  <a:lumMod val="75000"/>
                </a:schemeClr>
              </a:solidFill>
              <a:latin typeface="Times New Roman"/>
              <a:ea typeface="Times New Roman"/>
              <a:cs typeface="Times New Roman"/>
              <a:sym typeface="Times New Roman"/>
            </a:endParaRPr>
          </a:p>
          <a:p>
            <a:pPr marL="0" lvl="0" indent="0" algn="ctr" rtl="0">
              <a:spcBef>
                <a:spcPts val="0"/>
              </a:spcBef>
              <a:spcAft>
                <a:spcPts val="0"/>
              </a:spcAft>
              <a:buNone/>
            </a:pPr>
            <a:endParaRPr b="1" dirty="0">
              <a:latin typeface="Times New Roman"/>
              <a:ea typeface="Times New Roman"/>
              <a:cs typeface="Times New Roman"/>
              <a:sym typeface="Times New Roman"/>
            </a:endParaRPr>
          </a:p>
        </p:txBody>
      </p:sp>
      <p:sp>
        <p:nvSpPr>
          <p:cNvPr id="209" name="Google Shape;209;p2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graphicFrame>
        <p:nvGraphicFramePr>
          <p:cNvPr id="205" name="Google Shape;205;p29"/>
          <p:cNvGraphicFramePr/>
          <p:nvPr>
            <p:extLst>
              <p:ext uri="{D42A27DB-BD31-4B8C-83A1-F6EECF244321}">
                <p14:modId xmlns:p14="http://schemas.microsoft.com/office/powerpoint/2010/main" val="2252391665"/>
              </p:ext>
            </p:extLst>
          </p:nvPr>
        </p:nvGraphicFramePr>
        <p:xfrm>
          <a:off x="821737" y="1175227"/>
          <a:ext cx="7753303" cy="3760496"/>
        </p:xfrm>
        <a:graphic>
          <a:graphicData uri="http://schemas.openxmlformats.org/drawingml/2006/table">
            <a:tbl>
              <a:tblPr>
                <a:noFill/>
                <a:tableStyleId>{2E657EF5-E8C0-4D16-806B-ABF8B1EEEE95}</a:tableStyleId>
              </a:tblPr>
              <a:tblGrid>
                <a:gridCol w="1629137">
                  <a:extLst>
                    <a:ext uri="{9D8B030D-6E8A-4147-A177-3AD203B41FA5}">
                      <a16:colId xmlns:a16="http://schemas.microsoft.com/office/drawing/2014/main" val="20000"/>
                    </a:ext>
                  </a:extLst>
                </a:gridCol>
                <a:gridCol w="1837921">
                  <a:extLst>
                    <a:ext uri="{9D8B030D-6E8A-4147-A177-3AD203B41FA5}">
                      <a16:colId xmlns:a16="http://schemas.microsoft.com/office/drawing/2014/main" val="20001"/>
                    </a:ext>
                  </a:extLst>
                </a:gridCol>
                <a:gridCol w="2068974">
                  <a:extLst>
                    <a:ext uri="{9D8B030D-6E8A-4147-A177-3AD203B41FA5}">
                      <a16:colId xmlns:a16="http://schemas.microsoft.com/office/drawing/2014/main" val="20002"/>
                    </a:ext>
                  </a:extLst>
                </a:gridCol>
                <a:gridCol w="2217271">
                  <a:extLst>
                    <a:ext uri="{9D8B030D-6E8A-4147-A177-3AD203B41FA5}">
                      <a16:colId xmlns:a16="http://schemas.microsoft.com/office/drawing/2014/main" val="20003"/>
                    </a:ext>
                  </a:extLst>
                </a:gridCol>
              </a:tblGrid>
              <a:tr h="383139">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solidFill>
                      <a:srgbClr val="F1FAEE"/>
                    </a:solidFill>
                  </a:tcPr>
                </a:tc>
                <a:extLst>
                  <a:ext uri="{0D108BD9-81ED-4DB2-BD59-A6C34878D82A}">
                    <a16:rowId xmlns:a16="http://schemas.microsoft.com/office/drawing/2014/main" val="10000"/>
                  </a:ext>
                </a:extLst>
              </a:tr>
              <a:tr h="788846">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Login successful with correct username and password</a:t>
                      </a: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1"/>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Manage Distributors</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US" dirty="0">
                          <a:latin typeface="Times New Roman"/>
                          <a:ea typeface="Times New Roman"/>
                          <a:cs typeface="Times New Roman"/>
                          <a:sym typeface="Times New Roman"/>
                        </a:rPr>
                        <a:t>Manage Distributors by view/delete/block</a:t>
                      </a:r>
                    </a:p>
                  </a:txBody>
                  <a:tcPr marL="91425" marR="91425" marT="91425" marB="91425">
                    <a:solidFill>
                      <a:schemeClr val="bg1"/>
                    </a:solidFill>
                  </a:tcPr>
                </a:tc>
                <a:extLst>
                  <a:ext uri="{0D108BD9-81ED-4DB2-BD59-A6C34878D82A}">
                    <a16:rowId xmlns:a16="http://schemas.microsoft.com/office/drawing/2014/main" val="10002"/>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IN" dirty="0">
                          <a:latin typeface="Times New Roman"/>
                          <a:ea typeface="Times New Roman"/>
                          <a:cs typeface="Times New Roman"/>
                          <a:sym typeface="Times New Roman"/>
                        </a:rPr>
                        <a:t>Manage Shop Owners</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Manage Shop owners by view/delete/block</a:t>
                      </a:r>
                    </a:p>
                  </a:txBody>
                  <a:tcPr marL="91425" marR="91425" marT="91425" marB="91425">
                    <a:solidFill>
                      <a:schemeClr val="bg1"/>
                    </a:solidFill>
                  </a:tcPr>
                </a:tc>
                <a:extLst>
                  <a:ext uri="{0D108BD9-81ED-4DB2-BD59-A6C34878D82A}">
                    <a16:rowId xmlns:a16="http://schemas.microsoft.com/office/drawing/2014/main" val="10003"/>
                  </a:ext>
                </a:extLst>
              </a:tr>
              <a:tr h="788846">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and send reply</a:t>
                      </a: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of users and post reply</a:t>
                      </a:r>
                    </a:p>
                    <a:p>
                      <a:pPr marL="0" lvl="0" indent="0" algn="just"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4"/>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View feedbacks</a:t>
                      </a:r>
                    </a:p>
                    <a:p>
                      <a:pPr marL="0" lvl="0" indent="0" algn="just"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feedback given by the users</a:t>
                      </a: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5"/>
                  </a:ext>
                </a:extLst>
              </a:tr>
            </a:tbl>
          </a:graphicData>
        </a:graphic>
      </p:graphicFrame>
      <p:sp>
        <p:nvSpPr>
          <p:cNvPr id="206" name="Google Shape;206;p29"/>
          <p:cNvSpPr txBox="1"/>
          <p:nvPr/>
        </p:nvSpPr>
        <p:spPr>
          <a:xfrm>
            <a:off x="6132321" y="-16680"/>
            <a:ext cx="4227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07" name="Google Shape;207;p29"/>
          <p:cNvSpPr txBox="1"/>
          <p:nvPr/>
        </p:nvSpPr>
        <p:spPr>
          <a:xfrm>
            <a:off x="0" y="4894034"/>
            <a:ext cx="5492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pic>
        <p:nvPicPr>
          <p:cNvPr id="2" name="Google Shape;78;p16">
            <a:extLst>
              <a:ext uri="{FF2B5EF4-FFF2-40B4-BE49-F238E27FC236}">
                <a16:creationId xmlns:a16="http://schemas.microsoft.com/office/drawing/2014/main" id="{8A955234-A2D9-04FB-C0D7-8A23831D6D15}"/>
              </a:ext>
            </a:extLst>
          </p:cNvPr>
          <p:cNvPicPr preferRelativeResize="0"/>
          <p:nvPr/>
        </p:nvPicPr>
        <p:blipFill>
          <a:blip r:embed="rId3">
            <a:alphaModFix/>
          </a:blip>
          <a:stretch>
            <a:fillRect/>
          </a:stretch>
        </p:blipFill>
        <p:spPr>
          <a:xfrm>
            <a:off x="2934063" y="4982963"/>
            <a:ext cx="178405" cy="1477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14" name="Google Shape;214;p30"/>
          <p:cNvGraphicFramePr/>
          <p:nvPr>
            <p:extLst>
              <p:ext uri="{D42A27DB-BD31-4B8C-83A1-F6EECF244321}">
                <p14:modId xmlns:p14="http://schemas.microsoft.com/office/powerpoint/2010/main" val="329114294"/>
              </p:ext>
            </p:extLst>
          </p:nvPr>
        </p:nvGraphicFramePr>
        <p:xfrm>
          <a:off x="810875" y="600550"/>
          <a:ext cx="7560965" cy="3337350"/>
        </p:xfrm>
        <a:graphic>
          <a:graphicData uri="http://schemas.openxmlformats.org/drawingml/2006/table">
            <a:tbl>
              <a:tblPr>
                <a:noFill/>
                <a:tableStyleId>{2E657EF5-E8C0-4D16-806B-ABF8B1EEEE95}</a:tableStyleId>
              </a:tblPr>
              <a:tblGrid>
                <a:gridCol w="1566565">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352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6</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Registration</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Create profile</a:t>
                      </a:r>
                      <a:endParaRPr dirty="0">
                        <a:latin typeface="Times New Roman" panose="02020603050405020304" pitchFamily="18" charset="0"/>
                        <a:cs typeface="Times New Roman" panose="02020603050405020304" pitchFamily="18" charset="0"/>
                      </a:endParaRPr>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Login successful with correct username and password</a:t>
                      </a:r>
                      <a:endParaRPr lang="en-US"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 and manage product details</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Add/delete/edit product details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Take order automatically</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Accept orders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order status</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Order status update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11</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Distributor</a:t>
                      </a:r>
                    </a:p>
                    <a:p>
                      <a:pPr marL="0" lvl="0" indent="0" algn="l" rtl="0">
                        <a:spcBef>
                          <a:spcPts val="0"/>
                        </a:spcBef>
                        <a:spcAft>
                          <a:spcPts val="0"/>
                        </a:spcAft>
                        <a:buNone/>
                      </a:pPr>
                      <a:endParaRPr lang="en-GB"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View product demand</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Create sales report</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999777142"/>
                  </a:ext>
                </a:extLst>
              </a:tr>
            </a:tbl>
          </a:graphicData>
        </a:graphic>
      </p:graphicFrame>
      <p:sp>
        <p:nvSpPr>
          <p:cNvPr id="215" name="Google Shape;215;p30"/>
          <p:cNvSpPr txBox="1"/>
          <p:nvPr/>
        </p:nvSpPr>
        <p:spPr>
          <a:xfrm>
            <a:off x="6005128" y="0"/>
            <a:ext cx="448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16" name="Google Shape;216;p30"/>
          <p:cNvSpPr txBox="1"/>
          <p:nvPr/>
        </p:nvSpPr>
        <p:spPr>
          <a:xfrm>
            <a:off x="0" y="4898922"/>
            <a:ext cx="5001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218" name="Google Shape;218;p3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pic>
        <p:nvPicPr>
          <p:cNvPr id="2" name="Google Shape;78;p16">
            <a:extLst>
              <a:ext uri="{FF2B5EF4-FFF2-40B4-BE49-F238E27FC236}">
                <a16:creationId xmlns:a16="http://schemas.microsoft.com/office/drawing/2014/main" id="{C32C381E-2F17-8472-5193-08B11D186135}"/>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31"/>
          <p:cNvGraphicFramePr/>
          <p:nvPr>
            <p:extLst>
              <p:ext uri="{D42A27DB-BD31-4B8C-83A1-F6EECF244321}">
                <p14:modId xmlns:p14="http://schemas.microsoft.com/office/powerpoint/2010/main" val="1804080544"/>
              </p:ext>
            </p:extLst>
          </p:nvPr>
        </p:nvGraphicFramePr>
        <p:xfrm>
          <a:off x="832625" y="485925"/>
          <a:ext cx="7518895" cy="3576422"/>
        </p:xfrm>
        <a:graphic>
          <a:graphicData uri="http://schemas.openxmlformats.org/drawingml/2006/table">
            <a:tbl>
              <a:tblPr>
                <a:noFill/>
                <a:tableStyleId>{2E657EF5-E8C0-4D16-806B-ABF8B1EEEE95}</a:tableStyleId>
              </a:tblPr>
              <a:tblGrid>
                <a:gridCol w="1808975">
                  <a:extLst>
                    <a:ext uri="{9D8B030D-6E8A-4147-A177-3AD203B41FA5}">
                      <a16:colId xmlns:a16="http://schemas.microsoft.com/office/drawing/2014/main" val="20000"/>
                    </a:ext>
                  </a:extLst>
                </a:gridCol>
                <a:gridCol w="1686560">
                  <a:extLst>
                    <a:ext uri="{9D8B030D-6E8A-4147-A177-3AD203B41FA5}">
                      <a16:colId xmlns:a16="http://schemas.microsoft.com/office/drawing/2014/main" val="20001"/>
                    </a:ext>
                  </a:extLst>
                </a:gridCol>
                <a:gridCol w="1635760">
                  <a:extLst>
                    <a:ext uri="{9D8B030D-6E8A-4147-A177-3AD203B41FA5}">
                      <a16:colId xmlns:a16="http://schemas.microsoft.com/office/drawing/2014/main" val="20002"/>
                    </a:ext>
                  </a:extLst>
                </a:gridCol>
                <a:gridCol w="2387600">
                  <a:extLst>
                    <a:ext uri="{9D8B030D-6E8A-4147-A177-3AD203B41FA5}">
                      <a16:colId xmlns:a16="http://schemas.microsoft.com/office/drawing/2014/main" val="20003"/>
                    </a:ext>
                  </a:extLst>
                </a:gridCol>
              </a:tblGrid>
              <a:tr h="537332">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384825">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11</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Registration</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None/>
                      </a:pPr>
                      <a:r>
                        <a:rPr lang="en-GB">
                          <a:latin typeface="Times New Roman"/>
                          <a:ea typeface="Times New Roman"/>
                          <a:cs typeface="Times New Roman"/>
                          <a:sym typeface="Times New Roman"/>
                        </a:rPr>
                        <a:t>Create a profile</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6469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Login successful with correct username and password</a:t>
                      </a:r>
                      <a:endParaRPr>
                        <a:solidFill>
                          <a:schemeClr val="dk1"/>
                        </a:solidFill>
                      </a:endParaRPr>
                    </a:p>
                    <a:p>
                      <a:pPr marL="0" lvl="0" indent="0" algn="just"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5224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Product view</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Distributors product view</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81125">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Purchase product automatically</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Less quantity items purchased</a:t>
                      </a:r>
                    </a:p>
                    <a:p>
                      <a:pPr marL="0" lvl="0" indent="0" algn="just" rtl="0">
                        <a:spcBef>
                          <a:spcPts val="0"/>
                        </a:spcBef>
                        <a:spcAft>
                          <a:spcPts val="0"/>
                        </a:spcAft>
                        <a:buNone/>
                      </a:pPr>
                      <a:r>
                        <a:rPr lang="en-GB" dirty="0">
                          <a:latin typeface="Times New Roman"/>
                          <a:ea typeface="Times New Roman"/>
                          <a:cs typeface="Times New Roman"/>
                          <a:sym typeface="Times New Roman"/>
                        </a:rPr>
                        <a:t>automatically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7337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order status</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GB" dirty="0">
                          <a:solidFill>
                            <a:schemeClr val="dk1"/>
                          </a:solidFill>
                          <a:latin typeface="Times New Roman"/>
                          <a:ea typeface="Times New Roman"/>
                          <a:cs typeface="Times New Roman"/>
                          <a:sym typeface="Times New Roman"/>
                        </a:rPr>
                        <a:t>View status of orders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
        <p:nvSpPr>
          <p:cNvPr id="224" name="Google Shape;224;p31"/>
          <p:cNvSpPr txBox="1"/>
          <p:nvPr/>
        </p:nvSpPr>
        <p:spPr>
          <a:xfrm>
            <a:off x="0" y="4891665"/>
            <a:ext cx="435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dk1"/>
              </a:solidFill>
              <a:latin typeface="Times New Roman"/>
              <a:ea typeface="Times New Roman"/>
              <a:cs typeface="Times New Roman"/>
              <a:sym typeface="Times New Roman"/>
            </a:endParaRPr>
          </a:p>
        </p:txBody>
      </p:sp>
      <p:sp>
        <p:nvSpPr>
          <p:cNvPr id="226" name="Google Shape;226;p31"/>
          <p:cNvSpPr txBox="1"/>
          <p:nvPr/>
        </p:nvSpPr>
        <p:spPr>
          <a:xfrm>
            <a:off x="6092422" y="0"/>
            <a:ext cx="42924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27" name="Google Shape;227;p3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2" name="Google Shape;78;p16">
            <a:extLst>
              <a:ext uri="{FF2B5EF4-FFF2-40B4-BE49-F238E27FC236}">
                <a16:creationId xmlns:a16="http://schemas.microsoft.com/office/drawing/2014/main" id="{C31921A5-9AB4-0719-6D4F-811E74184386}"/>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32" name="Google Shape;232;p32"/>
          <p:cNvGraphicFramePr/>
          <p:nvPr>
            <p:extLst>
              <p:ext uri="{D42A27DB-BD31-4B8C-83A1-F6EECF244321}">
                <p14:modId xmlns:p14="http://schemas.microsoft.com/office/powerpoint/2010/main" val="1817505109"/>
              </p:ext>
            </p:extLst>
          </p:nvPr>
        </p:nvGraphicFramePr>
        <p:xfrm>
          <a:off x="1008768" y="599391"/>
          <a:ext cx="6674137" cy="3022630"/>
        </p:xfrm>
        <a:graphic>
          <a:graphicData uri="http://schemas.openxmlformats.org/drawingml/2006/table">
            <a:tbl>
              <a:tblPr>
                <a:noFill/>
                <a:tableStyleId>{2E657EF5-E8C0-4D16-806B-ABF8B1EEEE95}</a:tableStyleId>
              </a:tblPr>
              <a:tblGrid>
                <a:gridCol w="1244887">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381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16</a:t>
                      </a:r>
                    </a:p>
                    <a:p>
                      <a:pPr marL="0" lvl="0" indent="0" algn="ctr"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IN" b="0" dirty="0">
                          <a:latin typeface="Times New Roman"/>
                          <a:ea typeface="Times New Roman"/>
                          <a:cs typeface="Times New Roman"/>
                          <a:sym typeface="Times New Roman"/>
                        </a:rPr>
                        <a:t>Update stock</a:t>
                      </a:r>
                      <a:endParaRPr b="0"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IN" b="0" u="none" dirty="0">
                          <a:latin typeface="Times New Roman"/>
                          <a:ea typeface="Times New Roman"/>
                          <a:cs typeface="Times New Roman"/>
                          <a:sym typeface="Times New Roman"/>
                        </a:rPr>
                        <a:t>Update the product </a:t>
                      </a:r>
                      <a:endParaRPr b="0" u="none"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bg1"/>
                    </a:solidFill>
                  </a:tcPr>
                </a:tc>
                <a:extLst>
                  <a:ext uri="{0D108BD9-81ED-4DB2-BD59-A6C34878D82A}">
                    <a16:rowId xmlns:a16="http://schemas.microsoft.com/office/drawing/2014/main" val="36738030"/>
                  </a:ext>
                </a:extLst>
              </a:tr>
              <a:tr h="8510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17</a:t>
                      </a:r>
                    </a:p>
                    <a:p>
                      <a:pPr marL="0" lvl="0" indent="0" algn="l"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Sales report</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View sales report by day/month/year wise</a:t>
                      </a:r>
                      <a:endParaRPr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18</a:t>
                      </a:r>
                    </a:p>
                    <a:p>
                      <a:pPr marL="0" lvl="0" indent="0" algn="l"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Sales bill</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Create sales bill</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Notification on product re-order level</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Product re-order notification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3" name="Google Shape;233;p32"/>
          <p:cNvSpPr txBox="1"/>
          <p:nvPr/>
        </p:nvSpPr>
        <p:spPr>
          <a:xfrm>
            <a:off x="6139668" y="0"/>
            <a:ext cx="421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34" name="Google Shape;234;p32"/>
          <p:cNvSpPr txBox="1"/>
          <p:nvPr/>
        </p:nvSpPr>
        <p:spPr>
          <a:xfrm>
            <a:off x="0" y="4898922"/>
            <a:ext cx="487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236" name="Google Shape;236;p3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pic>
        <p:nvPicPr>
          <p:cNvPr id="2" name="Google Shape;78;p16">
            <a:extLst>
              <a:ext uri="{FF2B5EF4-FFF2-40B4-BE49-F238E27FC236}">
                <a16:creationId xmlns:a16="http://schemas.microsoft.com/office/drawing/2014/main" id="{16152F42-793E-5D25-B2C2-A4E6523A3A9D}"/>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311700" y="357925"/>
            <a:ext cx="8520600" cy="424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PRODUCT BACKLOG</a:t>
            </a:r>
            <a:endParaRPr b="1" dirty="0">
              <a:solidFill>
                <a:schemeClr val="accent5">
                  <a:lumMod val="75000"/>
                </a:schemeClr>
              </a:solidFill>
              <a:latin typeface="Times New Roman"/>
              <a:ea typeface="Times New Roman"/>
              <a:cs typeface="Times New Roman"/>
              <a:sym typeface="Times New Roman"/>
            </a:endParaRPr>
          </a:p>
        </p:txBody>
      </p:sp>
      <p:sp>
        <p:nvSpPr>
          <p:cNvPr id="255" name="Google Shape;255;p3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251" name="Google Shape;251;p34"/>
          <p:cNvSpPr txBox="1"/>
          <p:nvPr/>
        </p:nvSpPr>
        <p:spPr>
          <a:xfrm>
            <a:off x="6198525" y="-28112"/>
            <a:ext cx="4203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52" name="Google Shape;252;p34"/>
          <p:cNvSpPr txBox="1"/>
          <p:nvPr/>
        </p:nvSpPr>
        <p:spPr>
          <a:xfrm>
            <a:off x="34875" y="4892114"/>
            <a:ext cx="505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54" name="Google Shape;254;p34"/>
          <p:cNvGraphicFramePr/>
          <p:nvPr>
            <p:extLst>
              <p:ext uri="{D42A27DB-BD31-4B8C-83A1-F6EECF244321}">
                <p14:modId xmlns:p14="http://schemas.microsoft.com/office/powerpoint/2010/main" val="2543516063"/>
              </p:ext>
            </p:extLst>
          </p:nvPr>
        </p:nvGraphicFramePr>
        <p:xfrm>
          <a:off x="1061475" y="1005654"/>
          <a:ext cx="7239000" cy="3885900"/>
        </p:xfrm>
        <a:graphic>
          <a:graphicData uri="http://schemas.openxmlformats.org/drawingml/2006/table">
            <a:tbl>
              <a:tblPr>
                <a:noFill/>
                <a:tableStyleId>{2E657EF5-E8C0-4D16-806B-ABF8B1EEEE95}</a:tableStyleId>
              </a:tblPr>
              <a:tblGrid>
                <a:gridCol w="1773165">
                  <a:extLst>
                    <a:ext uri="{9D8B030D-6E8A-4147-A177-3AD203B41FA5}">
                      <a16:colId xmlns:a16="http://schemas.microsoft.com/office/drawing/2014/main" val="20000"/>
                    </a:ext>
                  </a:extLst>
                </a:gridCol>
                <a:gridCol w="3220720">
                  <a:extLst>
                    <a:ext uri="{9D8B030D-6E8A-4147-A177-3AD203B41FA5}">
                      <a16:colId xmlns:a16="http://schemas.microsoft.com/office/drawing/2014/main" val="20001"/>
                    </a:ext>
                  </a:extLst>
                </a:gridCol>
                <a:gridCol w="224511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solidFill>
                            <a:schemeClr val="dk1"/>
                          </a:solidFill>
                          <a:latin typeface="Times New Roman"/>
                          <a:ea typeface="Times New Roman"/>
                          <a:cs typeface="Times New Roman"/>
                          <a:sym typeface="Times New Roman"/>
                        </a:rPr>
                        <a:t>UserStory_ID</a:t>
                      </a:r>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Priority</a:t>
                      </a:r>
                      <a:endParaRPr b="1" dirty="0">
                        <a:latin typeface="Times New Roman"/>
                        <a:ea typeface="Times New Roman"/>
                        <a:cs typeface="Times New Roman"/>
                        <a:sym typeface="Times New Roman"/>
                      </a:endParaRPr>
                    </a:p>
                  </a:txBody>
                  <a:tcPr marL="91425" marR="91425" marT="91425" marB="91425">
                    <a:solidFill>
                      <a:srgbClr val="F1FAE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a:latin typeface="Times New Roman"/>
                          <a:ea typeface="Times New Roman"/>
                          <a:cs typeface="Times New Roman"/>
                          <a:sym typeface="Times New Roman"/>
                        </a:rPr>
                        <a:t>Login for admin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,block/unblock  distributors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,block/unblock  shop owners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Medium</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55731354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and send reply</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High</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246389373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View feedbacks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18469251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Registration for Distributors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8</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 and manage product details</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98320907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Take order automatically</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710128985"/>
                  </a:ext>
                </a:extLst>
              </a:tr>
            </a:tbl>
          </a:graphicData>
        </a:graphic>
      </p:graphicFrame>
      <p:pic>
        <p:nvPicPr>
          <p:cNvPr id="2" name="Google Shape;78;p16">
            <a:extLst>
              <a:ext uri="{FF2B5EF4-FFF2-40B4-BE49-F238E27FC236}">
                <a16:creationId xmlns:a16="http://schemas.microsoft.com/office/drawing/2014/main" id="{5CEB032F-2662-8673-D855-55636EDAE6B3}"/>
              </a:ext>
            </a:extLst>
          </p:cNvPr>
          <p:cNvPicPr preferRelativeResize="0"/>
          <p:nvPr/>
        </p:nvPicPr>
        <p:blipFill>
          <a:blip r:embed="rId3">
            <a:alphaModFix/>
          </a:blip>
          <a:stretch>
            <a:fillRect/>
          </a:stretch>
        </p:blipFill>
        <p:spPr>
          <a:xfrm>
            <a:off x="2963093" y="4982963"/>
            <a:ext cx="178405" cy="1477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CONTENTS</a:t>
            </a:r>
            <a:endParaRPr b="1" dirty="0">
              <a:solidFill>
                <a:schemeClr val="accent5">
                  <a:lumMod val="75000"/>
                </a:schemeClr>
              </a:solidFill>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887096"/>
            <a:ext cx="8520600" cy="3551100"/>
          </a:xfrm>
          <a:prstGeom prst="rect">
            <a:avLst/>
          </a:prstGeom>
        </p:spPr>
        <p:txBody>
          <a:bodyPr spcFirstLastPara="1" wrap="square" lIns="91425" tIns="91425" rIns="91425" bIns="91425" anchor="t" anchorCtr="0">
            <a:noAutofit/>
          </a:bodyPr>
          <a:lstStyle/>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INTRODUCTION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EXISTING SYSTEM</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PROPOSED SYSTEM</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MODULE DESCRIPTION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SYSTEM REQUIREMENTS      </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DATA FLOW DIAGRAM                                               </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USER STORIES</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PRODUCT BACKLOG</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PROJECT PLAN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SPRINT PLAN</a:t>
            </a:r>
            <a:endParaRPr sz="820" dirty="0">
              <a:latin typeface="Times New Roman"/>
              <a:ea typeface="Times New Roman"/>
              <a:cs typeface="Times New Roman"/>
              <a:sym typeface="Times New Roman"/>
            </a:endParaRPr>
          </a:p>
        </p:txBody>
      </p:sp>
      <p:sp>
        <p:nvSpPr>
          <p:cNvPr id="70" name="Google Shape;70;p1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
        <p:nvSpPr>
          <p:cNvPr id="67" name="Google Shape;67;p15"/>
          <p:cNvSpPr txBox="1"/>
          <p:nvPr/>
        </p:nvSpPr>
        <p:spPr>
          <a:xfrm>
            <a:off x="0" y="4877552"/>
            <a:ext cx="324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800" dirty="0">
                <a:latin typeface="Times New Roman"/>
                <a:ea typeface="Times New Roman"/>
                <a:cs typeface="Times New Roman"/>
                <a:sym typeface="Times New Roman"/>
              </a:rPr>
              <a:t> </a:t>
            </a:r>
            <a:endParaRPr sz="800" dirty="0">
              <a:latin typeface="Times New Roman"/>
              <a:ea typeface="Times New Roman"/>
              <a:cs typeface="Times New Roman"/>
              <a:sym typeface="Times New Roman"/>
            </a:endParaRPr>
          </a:p>
        </p:txBody>
      </p:sp>
      <p:sp>
        <p:nvSpPr>
          <p:cNvPr id="69" name="Google Shape;69;p15"/>
          <p:cNvSpPr txBox="1"/>
          <p:nvPr/>
        </p:nvSpPr>
        <p:spPr>
          <a:xfrm>
            <a:off x="7392716" y="0"/>
            <a:ext cx="181712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sz="800" dirty="0"/>
          </a:p>
        </p:txBody>
      </p:sp>
      <p:pic>
        <p:nvPicPr>
          <p:cNvPr id="2" name="Google Shape;78;p16">
            <a:extLst>
              <a:ext uri="{FF2B5EF4-FFF2-40B4-BE49-F238E27FC236}">
                <a16:creationId xmlns:a16="http://schemas.microsoft.com/office/drawing/2014/main" id="{E52E8F27-8DB1-C59F-649F-122F7B945FC7}"/>
              </a:ext>
            </a:extLst>
          </p:cNvPr>
          <p:cNvPicPr preferRelativeResize="0"/>
          <p:nvPr/>
        </p:nvPicPr>
        <p:blipFill>
          <a:blip r:embed="rId3">
            <a:alphaModFix/>
          </a:blip>
          <a:stretch>
            <a:fillRect/>
          </a:stretch>
        </p:blipFill>
        <p:spPr>
          <a:xfrm>
            <a:off x="2934064" y="4959508"/>
            <a:ext cx="178405" cy="1477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6150539" y="-8114"/>
            <a:ext cx="42273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61" name="Google Shape;261;p35"/>
          <p:cNvSpPr txBox="1"/>
          <p:nvPr/>
        </p:nvSpPr>
        <p:spPr>
          <a:xfrm>
            <a:off x="2175" y="4888471"/>
            <a:ext cx="556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63" name="Google Shape;263;p35"/>
          <p:cNvGraphicFramePr/>
          <p:nvPr>
            <p:extLst>
              <p:ext uri="{D42A27DB-BD31-4B8C-83A1-F6EECF244321}">
                <p14:modId xmlns:p14="http://schemas.microsoft.com/office/powerpoint/2010/main" val="2979516916"/>
              </p:ext>
            </p:extLst>
          </p:nvPr>
        </p:nvGraphicFramePr>
        <p:xfrm>
          <a:off x="958850" y="462648"/>
          <a:ext cx="7226300" cy="4274490"/>
        </p:xfrm>
        <a:graphic>
          <a:graphicData uri="http://schemas.openxmlformats.org/drawingml/2006/table">
            <a:tbl>
              <a:tblPr>
                <a:noFill/>
                <a:tableStyleId>{2E657EF5-E8C0-4D16-806B-ABF8B1EEEE95}</a:tableStyleId>
              </a:tblPr>
              <a:tblGrid>
                <a:gridCol w="1960880">
                  <a:extLst>
                    <a:ext uri="{9D8B030D-6E8A-4147-A177-3AD203B41FA5}">
                      <a16:colId xmlns:a16="http://schemas.microsoft.com/office/drawing/2014/main" val="20000"/>
                    </a:ext>
                  </a:extLst>
                </a:gridCol>
                <a:gridCol w="285242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order status</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11</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product demand</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Registration for shop owners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Product view</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Purchase product automatically</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16</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order status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17</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stock details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Sales report</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High</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885950639"/>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Sales bill</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877157020"/>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Notification on product re-order level</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826556473"/>
                  </a:ext>
                </a:extLst>
              </a:tr>
            </a:tbl>
          </a:graphicData>
        </a:graphic>
      </p:graphicFrame>
      <p:sp>
        <p:nvSpPr>
          <p:cNvPr id="264" name="Google Shape;264;p3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pic>
        <p:nvPicPr>
          <p:cNvPr id="2" name="Google Shape;78;p16">
            <a:extLst>
              <a:ext uri="{FF2B5EF4-FFF2-40B4-BE49-F238E27FC236}">
                <a16:creationId xmlns:a16="http://schemas.microsoft.com/office/drawing/2014/main" id="{838D79EA-D157-4765-6267-76B5B3847996}"/>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PROJECT PLAN</a:t>
            </a:r>
            <a:endParaRPr b="1" dirty="0">
              <a:solidFill>
                <a:schemeClr val="accent5">
                  <a:lumMod val="75000"/>
                </a:schemeClr>
              </a:solidFill>
              <a:latin typeface="Times New Roman"/>
              <a:ea typeface="Times New Roman"/>
              <a:cs typeface="Times New Roman"/>
              <a:sym typeface="Times New Roman"/>
            </a:endParaRPr>
          </a:p>
        </p:txBody>
      </p:sp>
      <p:sp>
        <p:nvSpPr>
          <p:cNvPr id="283" name="Google Shape;283;p3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279" name="Google Shape;279;p37"/>
          <p:cNvSpPr txBox="1"/>
          <p:nvPr/>
        </p:nvSpPr>
        <p:spPr>
          <a:xfrm>
            <a:off x="6115025" y="28235"/>
            <a:ext cx="4237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280" name="Google Shape;280;p37"/>
          <p:cNvSpPr txBox="1"/>
          <p:nvPr/>
        </p:nvSpPr>
        <p:spPr>
          <a:xfrm>
            <a:off x="2175" y="4877567"/>
            <a:ext cx="415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82" name="Google Shape;282;p37"/>
          <p:cNvGraphicFramePr/>
          <p:nvPr>
            <p:extLst>
              <p:ext uri="{D42A27DB-BD31-4B8C-83A1-F6EECF244321}">
                <p14:modId xmlns:p14="http://schemas.microsoft.com/office/powerpoint/2010/main" val="1017433537"/>
              </p:ext>
            </p:extLst>
          </p:nvPr>
        </p:nvGraphicFramePr>
        <p:xfrm>
          <a:off x="994925" y="1379063"/>
          <a:ext cx="7239000" cy="3215550"/>
        </p:xfrm>
        <a:graphic>
          <a:graphicData uri="http://schemas.openxmlformats.org/drawingml/2006/table">
            <a:tbl>
              <a:tblPr>
                <a:noFill/>
                <a:tableStyleId>{2E657EF5-E8C0-4D16-806B-ABF8B1EEEE95}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28900">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StartDate</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EndDate</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Status</a:t>
                      </a:r>
                      <a:endParaRPr sz="13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629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4</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5</a:t>
                      </a:r>
                      <a:endParaRPr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600" dirty="0">
                        <a:latin typeface="Times New Roman"/>
                        <a:ea typeface="Times New Roman"/>
                        <a:cs typeface="Times New Roman"/>
                        <a:sym typeface="Times New Roman"/>
                      </a:endParaRPr>
                    </a:p>
                    <a:p>
                      <a:pPr marL="0" lvl="0" indent="0" algn="ctr" rtl="0">
                        <a:spcBef>
                          <a:spcPts val="0"/>
                        </a:spcBef>
                        <a:spcAft>
                          <a:spcPts val="0"/>
                        </a:spcAft>
                        <a:buNone/>
                      </a:pPr>
                      <a:endParaRPr lang="en-GB" sz="1600" dirty="0">
                        <a:latin typeface="Times New Roman"/>
                        <a:ea typeface="Times New Roman"/>
                        <a:cs typeface="Times New Roman"/>
                        <a:sym typeface="Times New Roman"/>
                      </a:endParaRPr>
                    </a:p>
                    <a:p>
                      <a:pPr marL="0" lvl="0" indent="0" algn="ctr" rtl="0">
                        <a:spcBef>
                          <a:spcPts val="0"/>
                        </a:spcBef>
                        <a:spcAft>
                          <a:spcPts val="0"/>
                        </a:spcAft>
                        <a:buNone/>
                      </a:pPr>
                      <a:r>
                        <a:rPr lang="en-GB" sz="1600" dirty="0">
                          <a:latin typeface="Times New Roman"/>
                          <a:ea typeface="Times New Roman"/>
                          <a:cs typeface="Times New Roman"/>
                          <a:sym typeface="Times New Roman"/>
                        </a:rPr>
                        <a:t>SPRINT 1</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07/02/2023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28/02/2023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21</a:t>
                      </a:r>
                      <a:endParaRPr dirty="0"/>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  </a:t>
                      </a:r>
                    </a:p>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Planned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078725">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6</a:t>
                      </a:r>
                    </a:p>
                    <a:p>
                      <a:pPr marL="0" lvl="0" indent="0" algn="ctr" rtl="0">
                        <a:spcBef>
                          <a:spcPts val="0"/>
                        </a:spcBef>
                        <a:spcAft>
                          <a:spcPts val="0"/>
                        </a:spcAft>
                        <a:buNone/>
                      </a:pPr>
                      <a:r>
                        <a:rPr lang="en-GB" dirty="0">
                          <a:latin typeface="Times New Roman"/>
                          <a:ea typeface="Times New Roman"/>
                          <a:cs typeface="Times New Roman"/>
                          <a:sym typeface="Times New Roman"/>
                        </a:rPr>
                        <a:t>7</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8</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9</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10</a:t>
                      </a:r>
                      <a:endParaRPr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2</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01/03/2023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15/03/2023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15</a:t>
                      </a:r>
                      <a:endParaRPr dirty="0"/>
                    </a:p>
                  </a:txBody>
                  <a:tcPr marL="91425" marR="91425" marT="91425" marB="91425"/>
                </a:tc>
                <a:tc>
                  <a:txBody>
                    <a:bodyPr/>
                    <a:lstStyle/>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Planned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2" name="Google Shape;78;p16">
            <a:extLst>
              <a:ext uri="{FF2B5EF4-FFF2-40B4-BE49-F238E27FC236}">
                <a16:creationId xmlns:a16="http://schemas.microsoft.com/office/drawing/2014/main" id="{1E5B29FB-ED1A-AB0A-9AC4-614CCEC4790C}"/>
              </a:ext>
            </a:extLst>
          </p:cNvPr>
          <p:cNvPicPr preferRelativeResize="0"/>
          <p:nvPr/>
        </p:nvPicPr>
        <p:blipFill>
          <a:blip r:embed="rId3">
            <a:alphaModFix/>
          </a:blip>
          <a:stretch>
            <a:fillRect/>
          </a:stretch>
        </p:blipFill>
        <p:spPr>
          <a:xfrm>
            <a:off x="2926807" y="4932730"/>
            <a:ext cx="178405" cy="1477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p:nvPr/>
        </p:nvSpPr>
        <p:spPr>
          <a:xfrm>
            <a:off x="6001543" y="0"/>
            <a:ext cx="445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89" name="Google Shape;289;p38"/>
          <p:cNvSpPr txBox="1"/>
          <p:nvPr/>
        </p:nvSpPr>
        <p:spPr>
          <a:xfrm>
            <a:off x="-50900" y="4892759"/>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91" name="Google Shape;291;p38"/>
          <p:cNvGraphicFramePr/>
          <p:nvPr>
            <p:extLst>
              <p:ext uri="{D42A27DB-BD31-4B8C-83A1-F6EECF244321}">
                <p14:modId xmlns:p14="http://schemas.microsoft.com/office/powerpoint/2010/main" val="1551976790"/>
              </p:ext>
            </p:extLst>
          </p:nvPr>
        </p:nvGraphicFramePr>
        <p:xfrm>
          <a:off x="825225" y="547350"/>
          <a:ext cx="7239000" cy="2804100"/>
        </p:xfrm>
        <a:graphic>
          <a:graphicData uri="http://schemas.openxmlformats.org/drawingml/2006/table">
            <a:tbl>
              <a:tblPr>
                <a:noFill/>
                <a:tableStyleId>{2E657EF5-E8C0-4D16-806B-ABF8B1EEEE95}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StartDate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EndDate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Status</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11</a:t>
                      </a:r>
                    </a:p>
                    <a:p>
                      <a:pPr marL="0" lvl="0" indent="0" algn="ctr" rtl="0">
                        <a:spcBef>
                          <a:spcPts val="0"/>
                        </a:spcBef>
                        <a:spcAft>
                          <a:spcPts val="0"/>
                        </a:spcAft>
                        <a:buNone/>
                      </a:pPr>
                      <a:r>
                        <a:rPr lang="en-GB" dirty="0">
                          <a:latin typeface="Times New Roman"/>
                          <a:ea typeface="Times New Roman"/>
                          <a:cs typeface="Times New Roman"/>
                          <a:sym typeface="Times New Roman"/>
                        </a:rPr>
                        <a:t>12</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13</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14</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15</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3</a:t>
                      </a: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16/03/2023</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16/03/2023</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28</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Planned</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16</a:t>
                      </a:r>
                    </a:p>
                    <a:p>
                      <a:pPr marL="0" lvl="0" indent="0" algn="ctr" rtl="0">
                        <a:spcBef>
                          <a:spcPts val="0"/>
                        </a:spcBef>
                        <a:spcAft>
                          <a:spcPts val="0"/>
                        </a:spcAft>
                        <a:buNone/>
                      </a:pPr>
                      <a:r>
                        <a:rPr lang="en-GB" dirty="0">
                          <a:latin typeface="Times New Roman"/>
                          <a:ea typeface="Times New Roman"/>
                          <a:cs typeface="Times New Roman"/>
                          <a:sym typeface="Times New Roman"/>
                        </a:rPr>
                        <a:t>17</a:t>
                      </a:r>
                    </a:p>
                    <a:p>
                      <a:pPr marL="0" lvl="0" indent="0" algn="ctr" rtl="0">
                        <a:spcBef>
                          <a:spcPts val="0"/>
                        </a:spcBef>
                        <a:spcAft>
                          <a:spcPts val="0"/>
                        </a:spcAft>
                        <a:buNone/>
                      </a:pPr>
                      <a:r>
                        <a:rPr lang="en-GB" dirty="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4</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17/04/2023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15/05/2023</a:t>
                      </a:r>
                      <a:endParaRPr dirty="0"/>
                    </a:p>
                  </a:txBody>
                  <a:tcPr marL="91425" marR="91425" marT="91425" marB="91425"/>
                </a:tc>
                <a:tc>
                  <a:txBody>
                    <a:bodyPr/>
                    <a:lstStyle/>
                    <a:p>
                      <a:pPr marL="0" lvl="0" indent="0" algn="l" rtl="0">
                        <a:spcBef>
                          <a:spcPts val="0"/>
                        </a:spcBef>
                        <a:spcAft>
                          <a:spcPts val="0"/>
                        </a:spcAft>
                        <a:buNone/>
                      </a:pPr>
                      <a:r>
                        <a:rPr lang="en-IN" dirty="0"/>
                        <a:t>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27</a:t>
                      </a:r>
                      <a:endParaRPr dirty="0"/>
                    </a:p>
                  </a:txBody>
                  <a:tcPr marL="91425" marR="91425" marT="91425" marB="91425"/>
                </a:tc>
                <a:tc>
                  <a:txBody>
                    <a:bodyPr/>
                    <a:lstStyle/>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Planned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92" name="Google Shape;292;p3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pic>
        <p:nvPicPr>
          <p:cNvPr id="2" name="Google Shape;78;p16">
            <a:extLst>
              <a:ext uri="{FF2B5EF4-FFF2-40B4-BE49-F238E27FC236}">
                <a16:creationId xmlns:a16="http://schemas.microsoft.com/office/drawing/2014/main" id="{A9C3BAA8-EF51-8615-CABA-FF1DCC49A5C4}"/>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SPRINT PLAN :1</a:t>
            </a:r>
            <a:endParaRPr b="1" dirty="0">
              <a:solidFill>
                <a:schemeClr val="accent5">
                  <a:lumMod val="75000"/>
                </a:schemeClr>
              </a:solidFill>
              <a:latin typeface="Times New Roman"/>
              <a:ea typeface="Times New Roman"/>
              <a:cs typeface="Times New Roman"/>
              <a:sym typeface="Times New Roman"/>
            </a:endParaRPr>
          </a:p>
        </p:txBody>
      </p:sp>
      <p:sp>
        <p:nvSpPr>
          <p:cNvPr id="301" name="Google Shape;301;p3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
        <p:nvSpPr>
          <p:cNvPr id="298" name="Google Shape;298;p39"/>
          <p:cNvSpPr txBox="1"/>
          <p:nvPr/>
        </p:nvSpPr>
        <p:spPr>
          <a:xfrm>
            <a:off x="6088779" y="0"/>
            <a:ext cx="43035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99" name="Google Shape;299;p39"/>
          <p:cNvSpPr txBox="1"/>
          <p:nvPr/>
        </p:nvSpPr>
        <p:spPr>
          <a:xfrm>
            <a:off x="0" y="4894243"/>
            <a:ext cx="4072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pic>
        <p:nvPicPr>
          <p:cNvPr id="2" name="Google Shape;78;p16">
            <a:extLst>
              <a:ext uri="{FF2B5EF4-FFF2-40B4-BE49-F238E27FC236}">
                <a16:creationId xmlns:a16="http://schemas.microsoft.com/office/drawing/2014/main" id="{D668BDBB-B2AE-9A84-C3D2-9DD95846CBC9}"/>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graphicFrame>
        <p:nvGraphicFramePr>
          <p:cNvPr id="3" name="Table 2">
            <a:extLst>
              <a:ext uri="{FF2B5EF4-FFF2-40B4-BE49-F238E27FC236}">
                <a16:creationId xmlns:a16="http://schemas.microsoft.com/office/drawing/2014/main" id="{15633F87-C0C6-6CE1-9418-27DBF4A2142E}"/>
              </a:ext>
            </a:extLst>
          </p:cNvPr>
          <p:cNvGraphicFramePr>
            <a:graphicFrameLocks noGrp="1"/>
          </p:cNvGraphicFramePr>
          <p:nvPr>
            <p:extLst>
              <p:ext uri="{D42A27DB-BD31-4B8C-83A1-F6EECF244321}">
                <p14:modId xmlns:p14="http://schemas.microsoft.com/office/powerpoint/2010/main" val="1916333171"/>
              </p:ext>
            </p:extLst>
          </p:nvPr>
        </p:nvGraphicFramePr>
        <p:xfrm>
          <a:off x="19720" y="1357500"/>
          <a:ext cx="9103960" cy="2628840"/>
        </p:xfrm>
        <a:graphic>
          <a:graphicData uri="http://schemas.openxmlformats.org/drawingml/2006/table">
            <a:tbl>
              <a:tblPr>
                <a:noFill/>
              </a:tblPr>
              <a:tblGrid>
                <a:gridCol w="1006440">
                  <a:extLst>
                    <a:ext uri="{9D8B030D-6E8A-4147-A177-3AD203B41FA5}">
                      <a16:colId xmlns:a16="http://schemas.microsoft.com/office/drawing/2014/main" val="387888773"/>
                    </a:ext>
                  </a:extLst>
                </a:gridCol>
                <a:gridCol w="975360">
                  <a:extLst>
                    <a:ext uri="{9D8B030D-6E8A-4147-A177-3AD203B41FA5}">
                      <a16:colId xmlns:a16="http://schemas.microsoft.com/office/drawing/2014/main" val="1270429014"/>
                    </a:ext>
                  </a:extLst>
                </a:gridCol>
                <a:gridCol w="741680">
                  <a:extLst>
                    <a:ext uri="{9D8B030D-6E8A-4147-A177-3AD203B41FA5}">
                      <a16:colId xmlns:a16="http://schemas.microsoft.com/office/drawing/2014/main" val="26847997"/>
                    </a:ext>
                  </a:extLst>
                </a:gridCol>
                <a:gridCol w="406400">
                  <a:extLst>
                    <a:ext uri="{9D8B030D-6E8A-4147-A177-3AD203B41FA5}">
                      <a16:colId xmlns:a16="http://schemas.microsoft.com/office/drawing/2014/main" val="49363278"/>
                    </a:ext>
                  </a:extLst>
                </a:gridCol>
                <a:gridCol w="416560">
                  <a:extLst>
                    <a:ext uri="{9D8B030D-6E8A-4147-A177-3AD203B41FA5}">
                      <a16:colId xmlns:a16="http://schemas.microsoft.com/office/drawing/2014/main" val="1584710310"/>
                    </a:ext>
                  </a:extLst>
                </a:gridCol>
                <a:gridCol w="416560">
                  <a:extLst>
                    <a:ext uri="{9D8B030D-6E8A-4147-A177-3AD203B41FA5}">
                      <a16:colId xmlns:a16="http://schemas.microsoft.com/office/drawing/2014/main" val="2176414534"/>
                    </a:ext>
                  </a:extLst>
                </a:gridCol>
                <a:gridCol w="416560">
                  <a:extLst>
                    <a:ext uri="{9D8B030D-6E8A-4147-A177-3AD203B41FA5}">
                      <a16:colId xmlns:a16="http://schemas.microsoft.com/office/drawing/2014/main" val="3055605582"/>
                    </a:ext>
                  </a:extLst>
                </a:gridCol>
                <a:gridCol w="406400">
                  <a:extLst>
                    <a:ext uri="{9D8B030D-6E8A-4147-A177-3AD203B41FA5}">
                      <a16:colId xmlns:a16="http://schemas.microsoft.com/office/drawing/2014/main" val="4293299732"/>
                    </a:ext>
                  </a:extLst>
                </a:gridCol>
                <a:gridCol w="396240">
                  <a:extLst>
                    <a:ext uri="{9D8B030D-6E8A-4147-A177-3AD203B41FA5}">
                      <a16:colId xmlns:a16="http://schemas.microsoft.com/office/drawing/2014/main" val="1533689405"/>
                    </a:ext>
                  </a:extLst>
                </a:gridCol>
                <a:gridCol w="416560">
                  <a:extLst>
                    <a:ext uri="{9D8B030D-6E8A-4147-A177-3AD203B41FA5}">
                      <a16:colId xmlns:a16="http://schemas.microsoft.com/office/drawing/2014/main" val="1435778739"/>
                    </a:ext>
                  </a:extLst>
                </a:gridCol>
                <a:gridCol w="345440">
                  <a:extLst>
                    <a:ext uri="{9D8B030D-6E8A-4147-A177-3AD203B41FA5}">
                      <a16:colId xmlns:a16="http://schemas.microsoft.com/office/drawing/2014/main" val="3536798762"/>
                    </a:ext>
                  </a:extLst>
                </a:gridCol>
                <a:gridCol w="383798">
                  <a:extLst>
                    <a:ext uri="{9D8B030D-6E8A-4147-A177-3AD203B41FA5}">
                      <a16:colId xmlns:a16="http://schemas.microsoft.com/office/drawing/2014/main" val="464527126"/>
                    </a:ext>
                  </a:extLst>
                </a:gridCol>
                <a:gridCol w="406400">
                  <a:extLst>
                    <a:ext uri="{9D8B030D-6E8A-4147-A177-3AD203B41FA5}">
                      <a16:colId xmlns:a16="http://schemas.microsoft.com/office/drawing/2014/main" val="38037862"/>
                    </a:ext>
                  </a:extLst>
                </a:gridCol>
                <a:gridCol w="396240">
                  <a:extLst>
                    <a:ext uri="{9D8B030D-6E8A-4147-A177-3AD203B41FA5}">
                      <a16:colId xmlns:a16="http://schemas.microsoft.com/office/drawing/2014/main" val="2656772424"/>
                    </a:ext>
                  </a:extLst>
                </a:gridCol>
                <a:gridCol w="406400">
                  <a:extLst>
                    <a:ext uri="{9D8B030D-6E8A-4147-A177-3AD203B41FA5}">
                      <a16:colId xmlns:a16="http://schemas.microsoft.com/office/drawing/2014/main" val="4092282128"/>
                    </a:ext>
                  </a:extLst>
                </a:gridCol>
                <a:gridCol w="447040">
                  <a:extLst>
                    <a:ext uri="{9D8B030D-6E8A-4147-A177-3AD203B41FA5}">
                      <a16:colId xmlns:a16="http://schemas.microsoft.com/office/drawing/2014/main" val="829618804"/>
                    </a:ext>
                  </a:extLst>
                </a:gridCol>
                <a:gridCol w="388362">
                  <a:extLst>
                    <a:ext uri="{9D8B030D-6E8A-4147-A177-3AD203B41FA5}">
                      <a16:colId xmlns:a16="http://schemas.microsoft.com/office/drawing/2014/main" val="289293834"/>
                    </a:ext>
                  </a:extLst>
                </a:gridCol>
                <a:gridCol w="396240">
                  <a:extLst>
                    <a:ext uri="{9D8B030D-6E8A-4147-A177-3AD203B41FA5}">
                      <a16:colId xmlns:a16="http://schemas.microsoft.com/office/drawing/2014/main" val="3996042421"/>
                    </a:ext>
                  </a:extLst>
                </a:gridCol>
                <a:gridCol w="335280">
                  <a:extLst>
                    <a:ext uri="{9D8B030D-6E8A-4147-A177-3AD203B41FA5}">
                      <a16:colId xmlns:a16="http://schemas.microsoft.com/office/drawing/2014/main" val="1061247512"/>
                    </a:ext>
                  </a:extLst>
                </a:gridCol>
              </a:tblGrid>
              <a:tr h="1009000">
                <a:tc>
                  <a:txBody>
                    <a:bodyPr/>
                    <a:lstStyle/>
                    <a:p>
                      <a:pPr marL="0" lvl="0" indent="0" algn="l" rtl="0">
                        <a:spcBef>
                          <a:spcPts val="0"/>
                        </a:spcBef>
                        <a:spcAft>
                          <a:spcPts val="0"/>
                        </a:spcAft>
                        <a:buNone/>
                      </a:pPr>
                      <a:r>
                        <a:rPr lang="en" sz="1200" dirty="0"/>
                        <a:t>Backlog item</a:t>
                      </a:r>
                      <a:endParaRPr sz="1200" dirty="0"/>
                    </a:p>
                  </a:txBody>
                  <a:tcPr marL="91425" marR="91425" marT="91425" marB="91425">
                    <a:solidFill>
                      <a:srgbClr val="F1FAEE"/>
                    </a:solidFill>
                  </a:tcPr>
                </a:tc>
                <a:tc>
                  <a:txBody>
                    <a:bodyPr/>
                    <a:lstStyle/>
                    <a:p>
                      <a:pPr marL="0" lvl="0" indent="0" algn="l" rtl="0">
                        <a:spcBef>
                          <a:spcPts val="0"/>
                        </a:spcBef>
                        <a:spcAft>
                          <a:spcPts val="0"/>
                        </a:spcAft>
                        <a:buNone/>
                      </a:pPr>
                      <a:r>
                        <a:rPr lang="en" sz="1200" dirty="0"/>
                        <a:t>Status and completion date</a:t>
                      </a:r>
                      <a:endParaRPr sz="1200" dirty="0"/>
                    </a:p>
                  </a:txBody>
                  <a:tcPr marL="91425" marR="91425" marT="91425" marB="91425">
                    <a:solidFill>
                      <a:srgbClr val="F1FAEE"/>
                    </a:solidFill>
                  </a:tcPr>
                </a:tc>
                <a:tc>
                  <a:txBody>
                    <a:bodyPr/>
                    <a:lstStyle/>
                    <a:p>
                      <a:pPr marL="0" lvl="0" indent="0" algn="l" rtl="0">
                        <a:spcBef>
                          <a:spcPts val="0"/>
                        </a:spcBef>
                        <a:spcAft>
                          <a:spcPts val="0"/>
                        </a:spcAft>
                        <a:buNone/>
                      </a:pPr>
                      <a:r>
                        <a:rPr lang="en" sz="1200" dirty="0"/>
                        <a:t>Original estimate (hours)</a:t>
                      </a:r>
                      <a:endParaRPr sz="12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1</a:t>
                      </a:r>
                      <a:endParaRPr sz="1000" dirty="0"/>
                    </a:p>
                    <a:p>
                      <a:pPr marL="0" lvl="0" indent="0" algn="l" rtl="0">
                        <a:spcBef>
                          <a:spcPts val="0"/>
                        </a:spcBef>
                        <a:spcAft>
                          <a:spcPts val="0"/>
                        </a:spcAft>
                        <a:buNone/>
                      </a:pPr>
                      <a:r>
                        <a:rPr lang="en" sz="1000" dirty="0"/>
                        <a:t>07/02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2</a:t>
                      </a:r>
                      <a:endParaRPr sz="1000" dirty="0"/>
                    </a:p>
                    <a:p>
                      <a:pPr marL="0" lvl="0" indent="0" algn="l" rtl="0">
                        <a:spcBef>
                          <a:spcPts val="0"/>
                        </a:spcBef>
                        <a:spcAft>
                          <a:spcPts val="0"/>
                        </a:spcAft>
                        <a:buNone/>
                      </a:pPr>
                      <a:r>
                        <a:rPr lang="en" sz="1000" dirty="0"/>
                        <a:t>08/02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3</a:t>
                      </a:r>
                      <a:endParaRPr sz="1000" dirty="0"/>
                    </a:p>
                    <a:p>
                      <a:pPr marL="0" lvl="0" indent="0" algn="l" rtl="0">
                        <a:spcBef>
                          <a:spcPts val="0"/>
                        </a:spcBef>
                        <a:spcAft>
                          <a:spcPts val="0"/>
                        </a:spcAft>
                        <a:buNone/>
                      </a:pPr>
                      <a:r>
                        <a:rPr lang="en" sz="1000" dirty="0"/>
                        <a:t>09/02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4</a:t>
                      </a:r>
                      <a:endParaRPr sz="1000" dirty="0"/>
                    </a:p>
                    <a:p>
                      <a:pPr marL="0" lvl="0" indent="0" algn="l" rtl="0">
                        <a:spcBef>
                          <a:spcPts val="0"/>
                        </a:spcBef>
                        <a:spcAft>
                          <a:spcPts val="0"/>
                        </a:spcAft>
                        <a:buNone/>
                      </a:pPr>
                      <a:r>
                        <a:rPr lang="en" sz="1000" dirty="0"/>
                        <a:t>10/02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5</a:t>
                      </a:r>
                      <a:endParaRPr sz="1000" dirty="0"/>
                    </a:p>
                    <a:p>
                      <a:pPr marL="0" lvl="0" indent="0" algn="l" rtl="0">
                        <a:spcBef>
                          <a:spcPts val="0"/>
                        </a:spcBef>
                        <a:spcAft>
                          <a:spcPts val="0"/>
                        </a:spcAft>
                        <a:buNone/>
                      </a:pPr>
                      <a:r>
                        <a:rPr lang="en" sz="1000" dirty="0"/>
                        <a:t>13/02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6</a:t>
                      </a:r>
                      <a:endParaRPr sz="1000" dirty="0"/>
                    </a:p>
                    <a:p>
                      <a:pPr marL="0" lvl="0" indent="0" algn="l" rtl="0">
                        <a:spcBef>
                          <a:spcPts val="0"/>
                        </a:spcBef>
                        <a:spcAft>
                          <a:spcPts val="0"/>
                        </a:spcAft>
                        <a:buNone/>
                      </a:pPr>
                      <a:r>
                        <a:rPr lang="en" sz="1000" dirty="0"/>
                        <a:t>14/02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a:t>
                      </a:r>
                    </a:p>
                    <a:p>
                      <a:pPr marL="0" lvl="0" indent="0" algn="l" rtl="0">
                        <a:spcBef>
                          <a:spcPts val="0"/>
                        </a:spcBef>
                        <a:spcAft>
                          <a:spcPts val="0"/>
                        </a:spcAft>
                        <a:buNone/>
                      </a:pPr>
                      <a:r>
                        <a:rPr lang="en" sz="1000" dirty="0"/>
                        <a:t> 7</a:t>
                      </a:r>
                      <a:endParaRPr sz="1000" dirty="0"/>
                    </a:p>
                    <a:p>
                      <a:pPr marL="0" lvl="0" indent="0" algn="l" rtl="0">
                        <a:spcBef>
                          <a:spcPts val="0"/>
                        </a:spcBef>
                        <a:spcAft>
                          <a:spcPts val="0"/>
                        </a:spcAft>
                        <a:buNone/>
                      </a:pPr>
                      <a:r>
                        <a:rPr lang="en" sz="1000" dirty="0"/>
                        <a:t>15/02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8</a:t>
                      </a:r>
                      <a:endParaRPr sz="1000" dirty="0"/>
                    </a:p>
                    <a:p>
                      <a:pPr marL="0" lvl="0" indent="0" algn="l" rtl="0">
                        <a:spcBef>
                          <a:spcPts val="0"/>
                        </a:spcBef>
                        <a:spcAft>
                          <a:spcPts val="0"/>
                        </a:spcAft>
                        <a:buNone/>
                      </a:pPr>
                      <a:r>
                        <a:rPr lang="en" sz="1000" dirty="0"/>
                        <a:t>16/02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9</a:t>
                      </a:r>
                      <a:endParaRPr sz="1000" dirty="0"/>
                    </a:p>
                    <a:p>
                      <a:pPr marL="0" lvl="0" indent="0" algn="l" rtl="0">
                        <a:spcBef>
                          <a:spcPts val="0"/>
                        </a:spcBef>
                        <a:spcAft>
                          <a:spcPts val="0"/>
                        </a:spcAft>
                        <a:buNone/>
                      </a:pPr>
                      <a:r>
                        <a:rPr lang="en" sz="1000" dirty="0"/>
                        <a:t>17/02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10</a:t>
                      </a:r>
                      <a:endParaRPr sz="1000" dirty="0"/>
                    </a:p>
                    <a:p>
                      <a:pPr marL="0" lvl="0" indent="0" algn="l" rtl="0">
                        <a:spcBef>
                          <a:spcPts val="0"/>
                        </a:spcBef>
                        <a:spcAft>
                          <a:spcPts val="0"/>
                        </a:spcAft>
                        <a:buNone/>
                      </a:pPr>
                      <a:r>
                        <a:rPr lang="en" sz="1000" dirty="0"/>
                        <a:t>20/02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11</a:t>
                      </a:r>
                      <a:endParaRPr sz="1000" dirty="0"/>
                    </a:p>
                    <a:p>
                      <a:pPr marL="0" lvl="0" indent="0" algn="l" rtl="0">
                        <a:spcBef>
                          <a:spcPts val="0"/>
                        </a:spcBef>
                        <a:spcAft>
                          <a:spcPts val="0"/>
                        </a:spcAft>
                        <a:buNone/>
                      </a:pPr>
                      <a:r>
                        <a:rPr lang="en" sz="1000" dirty="0"/>
                        <a:t>21/02</a:t>
                      </a:r>
                      <a:endParaRPr sz="1000" dirty="0"/>
                    </a:p>
                  </a:txBody>
                  <a:tcPr marL="91425" marR="91425" marT="91425" marB="91425">
                    <a:solidFill>
                      <a:srgbClr val="F1FAEE"/>
                    </a:solidFill>
                  </a:tcPr>
                </a:tc>
                <a:tc>
                  <a:txBody>
                    <a:bodyPr/>
                    <a:lstStyle/>
                    <a:p>
                      <a:pPr marL="0" lvl="0" indent="0" algn="l" rtl="0">
                        <a:spcBef>
                          <a:spcPts val="0"/>
                        </a:spcBef>
                        <a:spcAft>
                          <a:spcPts val="0"/>
                        </a:spcAft>
                        <a:buNone/>
                      </a:pPr>
                      <a:r>
                        <a:rPr lang="en" sz="1000"/>
                        <a:t>DAY 12</a:t>
                      </a:r>
                      <a:endParaRPr sz="1000"/>
                    </a:p>
                    <a:p>
                      <a:pPr marL="0" lvl="0" indent="0" algn="l" rtl="0">
                        <a:spcBef>
                          <a:spcPts val="0"/>
                        </a:spcBef>
                        <a:spcAft>
                          <a:spcPts val="0"/>
                        </a:spcAft>
                        <a:buNone/>
                      </a:pPr>
                      <a:r>
                        <a:rPr lang="en" sz="1000"/>
                        <a:t>22/02</a:t>
                      </a:r>
                      <a:endParaRPr sz="1000"/>
                    </a:p>
                  </a:txBody>
                  <a:tcPr marL="91425" marR="91425" marT="91425" marB="91425">
                    <a:solidFill>
                      <a:srgbClr val="F1FAEE"/>
                    </a:solidFill>
                  </a:tcPr>
                </a:tc>
                <a:tc>
                  <a:txBody>
                    <a:bodyPr/>
                    <a:lstStyle/>
                    <a:p>
                      <a:pPr marL="0" lvl="0" indent="0" algn="l" rtl="0">
                        <a:spcBef>
                          <a:spcPts val="0"/>
                        </a:spcBef>
                        <a:spcAft>
                          <a:spcPts val="0"/>
                        </a:spcAft>
                        <a:buNone/>
                      </a:pPr>
                      <a:r>
                        <a:rPr lang="en" sz="1100"/>
                        <a:t>DAY 13</a:t>
                      </a:r>
                      <a:endParaRPr sz="1100"/>
                    </a:p>
                    <a:p>
                      <a:pPr marL="0" lvl="0" indent="0" algn="l" rtl="0">
                        <a:spcBef>
                          <a:spcPts val="0"/>
                        </a:spcBef>
                        <a:spcAft>
                          <a:spcPts val="0"/>
                        </a:spcAft>
                        <a:buNone/>
                      </a:pPr>
                      <a:r>
                        <a:rPr lang="en" sz="1100"/>
                        <a:t>23/02</a:t>
                      </a:r>
                      <a:endParaRPr sz="1100"/>
                    </a:p>
                  </a:txBody>
                  <a:tcPr marL="91425" marR="91425" marT="91425" marB="91425">
                    <a:solidFill>
                      <a:srgbClr val="F1FAEE"/>
                    </a:solidFill>
                  </a:tcPr>
                </a:tc>
                <a:tc>
                  <a:txBody>
                    <a:bodyPr/>
                    <a:lstStyle/>
                    <a:p>
                      <a:pPr marL="0" lvl="0" indent="0" algn="l" rtl="0">
                        <a:spcBef>
                          <a:spcPts val="0"/>
                        </a:spcBef>
                        <a:spcAft>
                          <a:spcPts val="0"/>
                        </a:spcAft>
                        <a:buNone/>
                      </a:pPr>
                      <a:r>
                        <a:rPr lang="en" sz="1000"/>
                        <a:t>DAY 14</a:t>
                      </a:r>
                      <a:endParaRPr sz="1000"/>
                    </a:p>
                    <a:p>
                      <a:pPr marL="0" lvl="0" indent="0" algn="l" rtl="0">
                        <a:spcBef>
                          <a:spcPts val="0"/>
                        </a:spcBef>
                        <a:spcAft>
                          <a:spcPts val="0"/>
                        </a:spcAft>
                        <a:buNone/>
                      </a:pPr>
                      <a:r>
                        <a:rPr lang="en" sz="1000"/>
                        <a:t>24/02</a:t>
                      </a:r>
                      <a:endParaRPr sz="1000"/>
                    </a:p>
                  </a:txBody>
                  <a:tcPr marL="91425" marR="91425" marT="91425" marB="91425">
                    <a:solidFill>
                      <a:srgbClr val="F1FAEE"/>
                    </a:solidFill>
                  </a:tcPr>
                </a:tc>
                <a:tc>
                  <a:txBody>
                    <a:bodyPr/>
                    <a:lstStyle/>
                    <a:p>
                      <a:pPr marL="0" lvl="0" indent="0" algn="l" rtl="0">
                        <a:spcBef>
                          <a:spcPts val="0"/>
                        </a:spcBef>
                        <a:spcAft>
                          <a:spcPts val="0"/>
                        </a:spcAft>
                        <a:buNone/>
                      </a:pPr>
                      <a:r>
                        <a:rPr lang="en" sz="1000"/>
                        <a:t>DAY 15</a:t>
                      </a:r>
                      <a:endParaRPr sz="1000"/>
                    </a:p>
                    <a:p>
                      <a:pPr marL="0" lvl="0" indent="0" algn="l" rtl="0">
                        <a:spcBef>
                          <a:spcPts val="0"/>
                        </a:spcBef>
                        <a:spcAft>
                          <a:spcPts val="0"/>
                        </a:spcAft>
                        <a:buNone/>
                      </a:pPr>
                      <a:r>
                        <a:rPr lang="en" sz="1000"/>
                        <a:t>27/02</a:t>
                      </a:r>
                      <a:endParaRPr sz="1000"/>
                    </a:p>
                  </a:txBody>
                  <a:tcPr marL="91425" marR="91425" marT="91425" marB="91425">
                    <a:solidFill>
                      <a:srgbClr val="F1FAEE"/>
                    </a:solidFill>
                  </a:tcPr>
                </a:tc>
                <a:tc>
                  <a:txBody>
                    <a:bodyPr/>
                    <a:lstStyle/>
                    <a:p>
                      <a:pPr marL="0" lvl="0" indent="0" algn="l" rtl="0">
                        <a:spcBef>
                          <a:spcPts val="0"/>
                        </a:spcBef>
                        <a:spcAft>
                          <a:spcPts val="0"/>
                        </a:spcAft>
                        <a:buNone/>
                      </a:pPr>
                      <a:r>
                        <a:rPr lang="en" sz="1000" dirty="0"/>
                        <a:t>DAY 16</a:t>
                      </a:r>
                      <a:endParaRPr sz="1000" dirty="0"/>
                    </a:p>
                    <a:p>
                      <a:pPr marL="0" lvl="0" indent="0" algn="l" rtl="0">
                        <a:spcBef>
                          <a:spcPts val="0"/>
                        </a:spcBef>
                        <a:spcAft>
                          <a:spcPts val="0"/>
                        </a:spcAft>
                        <a:buNone/>
                      </a:pPr>
                      <a:r>
                        <a:rPr lang="en" sz="1000" dirty="0"/>
                        <a:t>28/02</a:t>
                      </a:r>
                      <a:endParaRPr sz="1000" dirty="0"/>
                    </a:p>
                  </a:txBody>
                  <a:tcPr marL="91425" marR="91425" marT="91425" marB="91425">
                    <a:solidFill>
                      <a:srgbClr val="F1FAEE"/>
                    </a:solidFill>
                  </a:tcPr>
                </a:tc>
                <a:extLst>
                  <a:ext uri="{0D108BD9-81ED-4DB2-BD59-A6C34878D82A}">
                    <a16:rowId xmlns:a16="http://schemas.microsoft.com/office/drawing/2014/main" val="3207127193"/>
                  </a:ext>
                </a:extLst>
              </a:tr>
              <a:tr h="381000">
                <a:tc>
                  <a:txBody>
                    <a:bodyPr/>
                    <a:lstStyle/>
                    <a:p>
                      <a:pPr marL="0" lvl="0" indent="0" algn="l" rtl="0">
                        <a:spcBef>
                          <a:spcPts val="0"/>
                        </a:spcBef>
                        <a:spcAft>
                          <a:spcPts val="0"/>
                        </a:spcAft>
                        <a:buNone/>
                      </a:pPr>
                      <a:r>
                        <a:rPr lang="en" sz="1200" dirty="0"/>
                        <a:t>UI designing</a:t>
                      </a:r>
                      <a:endParaRPr sz="12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10/02/2023</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2</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extLst>
                  <a:ext uri="{0D108BD9-81ED-4DB2-BD59-A6C34878D82A}">
                    <a16:rowId xmlns:a16="http://schemas.microsoft.com/office/drawing/2014/main" val="549205133"/>
                  </a:ext>
                </a:extLst>
              </a:tr>
              <a:tr h="381000">
                <a:tc>
                  <a:txBody>
                    <a:bodyPr/>
                    <a:lstStyle/>
                    <a:p>
                      <a:pPr marL="0" lvl="0" indent="0" algn="l" rtl="0">
                        <a:spcBef>
                          <a:spcPts val="0"/>
                        </a:spcBef>
                        <a:spcAft>
                          <a:spcPts val="0"/>
                        </a:spcAft>
                        <a:buNone/>
                      </a:pPr>
                      <a:r>
                        <a:rPr lang="en" sz="1200"/>
                        <a:t>Coding</a:t>
                      </a:r>
                      <a:endParaRPr sz="1200"/>
                    </a:p>
                  </a:txBody>
                  <a:tcPr marL="91425" marR="91425" marT="91425" marB="91425">
                    <a:solidFill>
                      <a:schemeClr val="bg1"/>
                    </a:solidFill>
                  </a:tcPr>
                </a:tc>
                <a:tc>
                  <a:txBody>
                    <a:bodyPr/>
                    <a:lstStyle/>
                    <a:p>
                      <a:pPr marL="0" lvl="0" indent="0" algn="l" rtl="0">
                        <a:spcBef>
                          <a:spcPts val="0"/>
                        </a:spcBef>
                        <a:spcAft>
                          <a:spcPts val="0"/>
                        </a:spcAft>
                        <a:buNone/>
                      </a:pPr>
                      <a:r>
                        <a:rPr lang="en" sz="1100"/>
                        <a:t>17/02/2023</a:t>
                      </a:r>
                      <a:endParaRPr sz="1100"/>
                    </a:p>
                  </a:txBody>
                  <a:tcPr marL="91425" marR="91425" marT="91425" marB="91425">
                    <a:solidFill>
                      <a:schemeClr val="bg1"/>
                    </a:solidFill>
                  </a:tcPr>
                </a:tc>
                <a:tc>
                  <a:txBody>
                    <a:bodyPr/>
                    <a:lstStyle/>
                    <a:p>
                      <a:pPr marL="0" lvl="0" indent="0" algn="l" rtl="0">
                        <a:spcBef>
                          <a:spcPts val="0"/>
                        </a:spcBef>
                        <a:spcAft>
                          <a:spcPts val="0"/>
                        </a:spcAft>
                        <a:buNone/>
                      </a:pPr>
                      <a:r>
                        <a:rPr lang="en" sz="1000"/>
                        <a:t>6</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2</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2</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extLst>
                  <a:ext uri="{0D108BD9-81ED-4DB2-BD59-A6C34878D82A}">
                    <a16:rowId xmlns:a16="http://schemas.microsoft.com/office/drawing/2014/main" val="3543951439"/>
                  </a:ext>
                </a:extLst>
              </a:tr>
              <a:tr h="381000">
                <a:tc>
                  <a:txBody>
                    <a:bodyPr/>
                    <a:lstStyle/>
                    <a:p>
                      <a:pPr marL="0" lvl="0" indent="0" algn="l" rtl="0">
                        <a:spcBef>
                          <a:spcPts val="0"/>
                        </a:spcBef>
                        <a:spcAft>
                          <a:spcPts val="0"/>
                        </a:spcAft>
                        <a:buNone/>
                      </a:pPr>
                      <a:r>
                        <a:rPr lang="en" sz="1200"/>
                        <a:t>Testing</a:t>
                      </a:r>
                      <a:endParaRPr sz="1200"/>
                    </a:p>
                  </a:txBody>
                  <a:tcPr marL="91425" marR="91425" marT="91425" marB="91425">
                    <a:solidFill>
                      <a:schemeClr val="bg1"/>
                    </a:solidFill>
                  </a:tcPr>
                </a:tc>
                <a:tc>
                  <a:txBody>
                    <a:bodyPr/>
                    <a:lstStyle/>
                    <a:p>
                      <a:pPr marL="0" lvl="0" indent="0" algn="l" rtl="0">
                        <a:spcBef>
                          <a:spcPts val="0"/>
                        </a:spcBef>
                        <a:spcAft>
                          <a:spcPts val="0"/>
                        </a:spcAft>
                        <a:buNone/>
                      </a:pPr>
                      <a:r>
                        <a:rPr lang="en" sz="1000"/>
                        <a:t>28/02/2023</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2</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1</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1</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extLst>
                  <a:ext uri="{0D108BD9-81ED-4DB2-BD59-A6C34878D82A}">
                    <a16:rowId xmlns:a16="http://schemas.microsoft.com/office/drawing/2014/main" val="1674180027"/>
                  </a:ext>
                </a:extLst>
              </a:tr>
              <a:tr h="381000">
                <a:tc>
                  <a:txBody>
                    <a:bodyPr/>
                    <a:lstStyle/>
                    <a:p>
                      <a:pPr marL="0" lvl="0" indent="0" algn="l" rtl="0">
                        <a:spcBef>
                          <a:spcPts val="0"/>
                        </a:spcBef>
                        <a:spcAft>
                          <a:spcPts val="0"/>
                        </a:spcAft>
                        <a:buNone/>
                      </a:pPr>
                      <a:r>
                        <a:rPr lang="en" sz="1200"/>
                        <a:t>Total</a:t>
                      </a:r>
                      <a:endParaRPr sz="1200"/>
                    </a:p>
                  </a:txBody>
                  <a:tcPr marL="91425" marR="91425" marT="91425" marB="91425">
                    <a:solidFill>
                      <a:schemeClr val="bg1"/>
                    </a:solidFill>
                  </a:tcPr>
                </a:tc>
                <a:tc>
                  <a:txBody>
                    <a:bodyPr/>
                    <a:lstStyle/>
                    <a:p>
                      <a:pPr marL="0" lvl="0" indent="0" algn="l" rtl="0">
                        <a:spcBef>
                          <a:spcPts val="0"/>
                        </a:spcBef>
                        <a:spcAft>
                          <a:spcPts val="0"/>
                        </a:spcAft>
                        <a:buNone/>
                      </a:pPr>
                      <a:endParaRPr/>
                    </a:p>
                  </a:txBody>
                  <a:tcPr marL="91425" marR="91425" marT="91425" marB="91425">
                    <a:solidFill>
                      <a:schemeClr val="bg1"/>
                    </a:solidFill>
                  </a:tcPr>
                </a:tc>
                <a:tc>
                  <a:txBody>
                    <a:bodyPr/>
                    <a:lstStyle/>
                    <a:p>
                      <a:pPr marL="0" lvl="0" indent="0" algn="l" rtl="0">
                        <a:spcBef>
                          <a:spcPts val="0"/>
                        </a:spcBef>
                        <a:spcAft>
                          <a:spcPts val="0"/>
                        </a:spcAft>
                        <a:buNone/>
                      </a:pPr>
                      <a:r>
                        <a:rPr lang="en" sz="1000"/>
                        <a:t>10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2</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2</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a:t>0</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a:t>1</a:t>
                      </a:r>
                      <a:endParaRPr sz="100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1</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tc>
                  <a:txBody>
                    <a:bodyPr/>
                    <a:lstStyle/>
                    <a:p>
                      <a:pPr marL="0" lvl="0" indent="0" algn="l" rtl="0">
                        <a:spcBef>
                          <a:spcPts val="0"/>
                        </a:spcBef>
                        <a:spcAft>
                          <a:spcPts val="0"/>
                        </a:spcAft>
                        <a:buNone/>
                      </a:pPr>
                      <a:r>
                        <a:rPr lang="en" sz="1000" dirty="0"/>
                        <a:t>0</a:t>
                      </a:r>
                      <a:endParaRPr sz="1000" dirty="0"/>
                    </a:p>
                  </a:txBody>
                  <a:tcPr marL="91425" marR="91425" marT="91425" marB="91425">
                    <a:solidFill>
                      <a:schemeClr val="bg1"/>
                    </a:solidFill>
                  </a:tcPr>
                </a:tc>
                <a:extLst>
                  <a:ext uri="{0D108BD9-81ED-4DB2-BD59-A6C34878D82A}">
                    <a16:rowId xmlns:a16="http://schemas.microsoft.com/office/drawing/2014/main" val="29190207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F9D8-A545-36F9-C560-18164A4ECE78}"/>
              </a:ext>
            </a:extLst>
          </p:cNvPr>
          <p:cNvSpPr>
            <a:spLocks noGrp="1"/>
          </p:cNvSpPr>
          <p:nvPr>
            <p:ph type="title"/>
          </p:nvPr>
        </p:nvSpPr>
        <p:spPr>
          <a:xfrm>
            <a:off x="2332560" y="2285400"/>
            <a:ext cx="4031953" cy="572700"/>
          </a:xfrm>
        </p:spPr>
        <p:txBody>
          <a:bodyPr anchor="ctr">
            <a:normAutofit fontScale="90000"/>
          </a:bodyPr>
          <a:lstStyle/>
          <a:p>
            <a:pPr algn="r"/>
            <a:r>
              <a:rPr lang="en-IN" sz="49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63862F29-E31E-3F8E-6596-79AC05C6BA37}"/>
              </a:ext>
            </a:extLst>
          </p:cNvPr>
          <p:cNvSpPr>
            <a:spLocks noGrp="1"/>
          </p:cNvSpPr>
          <p:nvPr>
            <p:ph type="sldNum" idx="12"/>
          </p:nvPr>
        </p:nvSpPr>
        <p:spPr/>
        <p:txBody>
          <a:bodyPr>
            <a:normAutofit/>
          </a:bodyPr>
          <a:lstStyle/>
          <a:p>
            <a:pPr marL="0" lvl="0" indent="0" algn="r" rtl="0">
              <a:spcBef>
                <a:spcPts val="0"/>
              </a:spcBef>
              <a:spcAft>
                <a:spcPts val="0"/>
              </a:spcAft>
              <a:buNone/>
            </a:pPr>
            <a:endParaRPr lang="en-GB" dirty="0"/>
          </a:p>
        </p:txBody>
      </p:sp>
      <p:pic>
        <p:nvPicPr>
          <p:cNvPr id="3" name="Google Shape;172;p13">
            <a:extLst>
              <a:ext uri="{FF2B5EF4-FFF2-40B4-BE49-F238E27FC236}">
                <a16:creationId xmlns:a16="http://schemas.microsoft.com/office/drawing/2014/main" id="{88813726-6C66-0E0F-931A-DF8133C794F1}"/>
              </a:ext>
            </a:extLst>
          </p:cNvPr>
          <p:cNvPicPr preferRelativeResize="0"/>
          <p:nvPr/>
        </p:nvPicPr>
        <p:blipFill rotWithShape="1">
          <a:blip r:embed="rId2">
            <a:alphaModFix/>
          </a:blip>
          <a:srcRect/>
          <a:stretch/>
        </p:blipFill>
        <p:spPr>
          <a:xfrm>
            <a:off x="0" y="0"/>
            <a:ext cx="9266842" cy="5143499"/>
          </a:xfrm>
          <a:prstGeom prst="rect">
            <a:avLst/>
          </a:prstGeom>
          <a:noFill/>
          <a:ln>
            <a:noFill/>
          </a:ln>
        </p:spPr>
      </p:pic>
      <p:sp>
        <p:nvSpPr>
          <p:cNvPr id="5" name="TextBox 4">
            <a:extLst>
              <a:ext uri="{FF2B5EF4-FFF2-40B4-BE49-F238E27FC236}">
                <a16:creationId xmlns:a16="http://schemas.microsoft.com/office/drawing/2014/main" id="{5E77A7D5-E7CD-9B33-0A00-7FD0665DD276}"/>
              </a:ext>
            </a:extLst>
          </p:cNvPr>
          <p:cNvSpPr txBox="1"/>
          <p:nvPr/>
        </p:nvSpPr>
        <p:spPr>
          <a:xfrm flipH="1">
            <a:off x="5388927" y="3616079"/>
            <a:ext cx="3357881" cy="769441"/>
          </a:xfrm>
          <a:prstGeom prst="rect">
            <a:avLst/>
          </a:prstGeom>
          <a:noFill/>
        </p:spPr>
        <p:txBody>
          <a:bodyPr wrap="square" rtlCol="0">
            <a:spAutoFit/>
          </a:bodyPr>
          <a:lstStyle/>
          <a:p>
            <a:r>
              <a:rPr lang="en-IN" sz="4400" dirty="0"/>
              <a:t>THANK YOU</a:t>
            </a:r>
          </a:p>
        </p:txBody>
      </p:sp>
    </p:spTree>
    <p:extLst>
      <p:ext uri="{BB962C8B-B14F-4D97-AF65-F5344CB8AC3E}">
        <p14:creationId xmlns:p14="http://schemas.microsoft.com/office/powerpoint/2010/main" val="36232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41579" y="420054"/>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INTRODUCTION</a:t>
            </a:r>
            <a:endParaRPr b="1" dirty="0">
              <a:solidFill>
                <a:schemeClr val="accent5">
                  <a:lumMod val="75000"/>
                </a:schemeClr>
              </a:solidFill>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060597"/>
            <a:ext cx="8520600" cy="3416400"/>
          </a:xfrm>
          <a:prstGeom prst="rect">
            <a:avLst/>
          </a:prstGeom>
        </p:spPr>
        <p:txBody>
          <a:bodyPr spcFirstLastPara="1" wrap="square" lIns="91425" tIns="91425" rIns="91425" bIns="91425" anchor="t" anchorCtr="0">
            <a:noAutofit/>
          </a:bodyPr>
          <a:lstStyle/>
          <a:p>
            <a:pPr marL="0" indent="0" algn="just">
              <a:lnSpc>
                <a:spcPct val="150000"/>
              </a:lnSpc>
              <a:buNone/>
            </a:pPr>
            <a:r>
              <a:rPr lang="en-US" sz="1600" dirty="0">
                <a:solidFill>
                  <a:schemeClr val="tx1"/>
                </a:solidFill>
                <a:effectLst/>
                <a:latin typeface="Times New Roman" panose="02020603050405020304" pitchFamily="18" charset="0"/>
                <a:ea typeface="Times New Roman" panose="02020603050405020304" pitchFamily="18" charset="0"/>
              </a:rPr>
              <a:t>In today's business environment, even many small businesses have come to rely on a computerized management system. The project entitled stock management system is a web application that facilitates the dealer and the owner to know about current stock availability in the shop. By using this application users can track stock in their shop and they will be notified to order new stock before a fixed period. Dealers can take orders online and deliver the products on time. Order is placed automatically whenever needed. Order is saved as a draft, which will generate a cart. The draft is created on behalf of the owner depending upon the price, quantity, and demand of the product, And also there will be a database that collects data on current stock including date of purchase, price, and quantity</a:t>
            </a:r>
            <a:r>
              <a:rPr lang="en-US" sz="1600" dirty="0">
                <a:solidFill>
                  <a:schemeClr val="tx1"/>
                </a:solidFill>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This data generates a graphical representation of the products which have demand in the market, a minimum – maximum quantity list, and a sales report. </a:t>
            </a:r>
            <a:endParaRPr lang="en-IN" sz="1600" dirty="0">
              <a:solidFill>
                <a:schemeClr val="tx1"/>
              </a:solidFill>
              <a:effectLst/>
              <a:latin typeface="Times New Roman" panose="02020603050405020304" pitchFamily="18" charset="0"/>
              <a:ea typeface="Times New Roman" panose="02020603050405020304" pitchFamily="18" charset="0"/>
            </a:endParaRPr>
          </a:p>
        </p:txBody>
      </p:sp>
      <p:sp>
        <p:nvSpPr>
          <p:cNvPr id="80" name="Google Shape;80;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77" name="Google Shape;77;p16"/>
          <p:cNvSpPr txBox="1"/>
          <p:nvPr/>
        </p:nvSpPr>
        <p:spPr>
          <a:xfrm>
            <a:off x="0" y="4898922"/>
            <a:ext cx="419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dk1"/>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2926807" y="4974022"/>
            <a:ext cx="178405" cy="147707"/>
          </a:xfrm>
          <a:prstGeom prst="rect">
            <a:avLst/>
          </a:prstGeom>
          <a:noFill/>
          <a:ln>
            <a:noFill/>
          </a:ln>
        </p:spPr>
      </p:pic>
      <p:sp>
        <p:nvSpPr>
          <p:cNvPr id="79" name="Google Shape;79;p16"/>
          <p:cNvSpPr txBox="1"/>
          <p:nvPr/>
        </p:nvSpPr>
        <p:spPr>
          <a:xfrm>
            <a:off x="6092361" y="19144"/>
            <a:ext cx="4358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dirty="0">
                <a:solidFill>
                  <a:schemeClr val="accent5">
                    <a:lumMod val="75000"/>
                  </a:schemeClr>
                </a:solidFill>
                <a:latin typeface="Times New Roman"/>
                <a:ea typeface="Times New Roman"/>
                <a:cs typeface="Times New Roman"/>
                <a:sym typeface="Times New Roman"/>
              </a:rPr>
              <a:t>EXISTING SYSTEM</a:t>
            </a:r>
            <a:endParaRPr sz="3000" b="1" dirty="0">
              <a:solidFill>
                <a:schemeClr val="accent5">
                  <a:lumMod val="75000"/>
                </a:schemeClr>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rmAutofit/>
          </a:bodyPr>
          <a:lstStyle/>
          <a:p>
            <a:pPr marL="127000" lvl="0" indent="0" algn="just" rtl="0">
              <a:lnSpc>
                <a:spcPct val="150000"/>
              </a:lnSpc>
              <a:spcBef>
                <a:spcPts val="0"/>
              </a:spcBef>
              <a:spcAft>
                <a:spcPts val="0"/>
              </a:spcAft>
              <a:buSzPts val="1600"/>
              <a:buNone/>
            </a:pPr>
            <a:r>
              <a:rPr lang="en-US" sz="1800" b="0" i="0" u="none" strike="noStrike" baseline="0" dirty="0">
                <a:solidFill>
                  <a:srgbClr val="000000"/>
                </a:solidFill>
                <a:latin typeface="Times New Roman" panose="02020603050405020304" pitchFamily="18" charset="0"/>
              </a:rPr>
              <a:t>There are several existing software, which provides a stock management system that functions for stock data collection and those applications allow only the owner to access it, And the order is taken manually. In existing system such as stock controller(2018),stock count (2018),smart inventory system etc. there is no tracking incoming stocks and  these are less efficient and time consuming compared to the proposed system.</a:t>
            </a:r>
            <a:endParaRPr sz="1600" dirty="0">
              <a:latin typeface="Times New Roman"/>
              <a:ea typeface="Times New Roman"/>
              <a:cs typeface="Times New Roman"/>
              <a:sym typeface="Times New Roman"/>
            </a:endParaRPr>
          </a:p>
        </p:txBody>
      </p:sp>
      <p:sp>
        <p:nvSpPr>
          <p:cNvPr id="90" name="Google Shape;90;p1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87" name="Google Shape;87;p17"/>
          <p:cNvSpPr txBox="1"/>
          <p:nvPr/>
        </p:nvSpPr>
        <p:spPr>
          <a:xfrm>
            <a:off x="6172250" y="0"/>
            <a:ext cx="4292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r>
              <a:rPr lang="en-GB" dirty="0"/>
              <a:t> </a:t>
            </a:r>
            <a:endParaRPr dirty="0"/>
          </a:p>
        </p:txBody>
      </p:sp>
      <p:sp>
        <p:nvSpPr>
          <p:cNvPr id="88" name="Google Shape;88;p17"/>
          <p:cNvSpPr txBox="1"/>
          <p:nvPr/>
        </p:nvSpPr>
        <p:spPr>
          <a:xfrm>
            <a:off x="0" y="4901553"/>
            <a:ext cx="5459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7A65607E-B638-438A-3165-5376D2AB22FD}"/>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dirty="0">
                <a:solidFill>
                  <a:schemeClr val="accent5">
                    <a:lumMod val="75000"/>
                  </a:schemeClr>
                </a:solidFill>
                <a:latin typeface="Times New Roman"/>
                <a:ea typeface="Times New Roman"/>
                <a:cs typeface="Times New Roman"/>
                <a:sym typeface="Times New Roman"/>
              </a:rPr>
              <a:t>PROPOSED SYSTEM</a:t>
            </a:r>
            <a:endParaRPr dirty="0">
              <a:solidFill>
                <a:schemeClr val="accent5">
                  <a:lumMod val="75000"/>
                </a:schemeClr>
              </a:solidFill>
            </a:endParaRPr>
          </a:p>
        </p:txBody>
      </p:sp>
      <p:sp>
        <p:nvSpPr>
          <p:cNvPr id="96" name="Google Shape;96;p18"/>
          <p:cNvSpPr txBox="1">
            <a:spLocks noGrp="1"/>
          </p:cNvSpPr>
          <p:nvPr>
            <p:ph type="body" idx="1"/>
          </p:nvPr>
        </p:nvSpPr>
        <p:spPr>
          <a:prstGeom prst="rect">
            <a:avLst/>
          </a:prstGeom>
        </p:spPr>
        <p:txBody>
          <a:bodyPr spcFirstLastPara="1" wrap="square" lIns="91425" tIns="91425" rIns="91425" bIns="91425" anchor="t" anchorCtr="0">
            <a:noAutofit/>
          </a:bodyPr>
          <a:lstStyle/>
          <a:p>
            <a:pPr marL="131445" lvl="0" indent="0" algn="just" rtl="0">
              <a:lnSpc>
                <a:spcPct val="140000"/>
              </a:lnSpc>
              <a:spcBef>
                <a:spcPts val="0"/>
              </a:spcBef>
              <a:spcAft>
                <a:spcPts val="0"/>
              </a:spcAft>
              <a:buSzPts val="1530"/>
              <a:buNone/>
            </a:pPr>
            <a:r>
              <a:rPr lang="en-US" sz="1600" b="0" i="0" u="none" strike="noStrike" baseline="0" dirty="0">
                <a:solidFill>
                  <a:srgbClr val="000000"/>
                </a:solidFill>
                <a:latin typeface="Times New Roman" panose="02020603050405020304" pitchFamily="18" charset="0"/>
              </a:rPr>
              <a:t> </a:t>
            </a:r>
            <a:r>
              <a:rPr lang="en-US" sz="1600" b="0" i="0" u="none" strike="noStrike" baseline="0" dirty="0">
                <a:solidFill>
                  <a:schemeClr val="tx1"/>
                </a:solidFill>
                <a:latin typeface="Times New Roman" panose="02020603050405020304" pitchFamily="18" charset="0"/>
              </a:rPr>
              <a:t>In this project, we assure both the dealer and the owner to use this application equally and the order was placed automatically.</a:t>
            </a:r>
            <a:r>
              <a:rPr lang="en-US" sz="1600" dirty="0">
                <a:solidFill>
                  <a:schemeClr val="tx1"/>
                </a:solidFill>
                <a:effectLst/>
                <a:latin typeface="Times New Roman" panose="02020603050405020304" pitchFamily="18" charset="0"/>
                <a:ea typeface="Times New Roman" panose="02020603050405020304" pitchFamily="18" charset="0"/>
              </a:rPr>
              <a:t> By using this application users can track stock in their shop and they will be notified to order new stock before a fixed period. Dealers can take orders online and deliver the products on time. Order is placed automatically whenever needed. Order is saved as a draft, which will generate a cart. The draft is created on behalf of the owner depending upon the price, quantity, and demand of the product, And also there will be a database that collects data on current stock including date of purchase, price, and quantity</a:t>
            </a:r>
            <a:r>
              <a:rPr lang="en-US" sz="1600" dirty="0">
                <a:solidFill>
                  <a:schemeClr val="tx1"/>
                </a:solidFill>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This data generates a graphical representation of the products which have demand in the market, a minimum – maximum quantity list, and a sales report. </a:t>
            </a:r>
            <a:endParaRPr sz="1600" dirty="0">
              <a:solidFill>
                <a:schemeClr val="tx1"/>
              </a:solidFill>
              <a:latin typeface="Times New Roman"/>
              <a:ea typeface="Times New Roman"/>
              <a:cs typeface="Times New Roman"/>
              <a:sym typeface="Times New Roman"/>
            </a:endParaRPr>
          </a:p>
        </p:txBody>
      </p:sp>
      <p:sp>
        <p:nvSpPr>
          <p:cNvPr id="100" name="Google Shape;100;p1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97" name="Google Shape;97;p18"/>
          <p:cNvSpPr txBox="1"/>
          <p:nvPr/>
        </p:nvSpPr>
        <p:spPr>
          <a:xfrm>
            <a:off x="5989095" y="31105"/>
            <a:ext cx="4445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98" name="Google Shape;98;p18"/>
          <p:cNvSpPr txBox="1"/>
          <p:nvPr/>
        </p:nvSpPr>
        <p:spPr>
          <a:xfrm>
            <a:off x="0" y="4860017"/>
            <a:ext cx="468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0C852D2F-BDD0-2AE1-1463-D0FAF04C4683}"/>
              </a:ext>
            </a:extLst>
          </p:cNvPr>
          <p:cNvPicPr preferRelativeResize="0"/>
          <p:nvPr/>
        </p:nvPicPr>
        <p:blipFill>
          <a:blip r:embed="rId3">
            <a:alphaModFix/>
          </a:blip>
          <a:stretch>
            <a:fillRect/>
          </a:stretch>
        </p:blipFill>
        <p:spPr>
          <a:xfrm>
            <a:off x="2926807" y="4943542"/>
            <a:ext cx="178405" cy="147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MODULES</a:t>
            </a:r>
            <a:endParaRPr b="1" dirty="0">
              <a:solidFill>
                <a:schemeClr val="accent5">
                  <a:lumMod val="75000"/>
                </a:schemeClr>
              </a:solidFill>
              <a:latin typeface="Times New Roman"/>
              <a:ea typeface="Times New Roman"/>
              <a:cs typeface="Times New Roman"/>
              <a:sym typeface="Times New Roman"/>
            </a:endParaRPr>
          </a:p>
        </p:txBody>
      </p:sp>
      <p:sp>
        <p:nvSpPr>
          <p:cNvPr id="106" name="Google Shape;106;p19"/>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lnSpc>
                <a:spcPct val="160000"/>
              </a:lnSpc>
              <a:spcBef>
                <a:spcPts val="0"/>
              </a:spcBef>
              <a:spcAft>
                <a:spcPts val="1200"/>
              </a:spcAft>
              <a:buNone/>
            </a:pPr>
            <a:r>
              <a:rPr lang="en-IN" sz="1900" b="1" dirty="0">
                <a:solidFill>
                  <a:schemeClr val="tx1"/>
                </a:solidFill>
                <a:latin typeface="Times New Roman"/>
                <a:ea typeface="Times New Roman"/>
                <a:cs typeface="Times New Roman"/>
                <a:sym typeface="Times New Roman"/>
              </a:rPr>
              <a:t>ADMIN</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Login</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Manage Distributors</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Manage Shop Owners</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View complaints and Send reply</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View feedback</a:t>
            </a:r>
            <a:endParaRPr sz="1900" dirty="0">
              <a:solidFill>
                <a:schemeClr val="tx1"/>
              </a:solidFill>
              <a:latin typeface="Times New Roman"/>
              <a:ea typeface="Times New Roman"/>
              <a:cs typeface="Times New Roman"/>
              <a:sym typeface="Times New Roman"/>
            </a:endParaRPr>
          </a:p>
        </p:txBody>
      </p:sp>
      <p:sp>
        <p:nvSpPr>
          <p:cNvPr id="110" name="Google Shape;110;p19"/>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IN" sz="1800" b="1" dirty="0">
                <a:solidFill>
                  <a:schemeClr val="tx1"/>
                </a:solidFill>
                <a:latin typeface="Times New Roman"/>
                <a:ea typeface="Times New Roman"/>
                <a:cs typeface="Times New Roman"/>
                <a:sym typeface="Times New Roman"/>
              </a:rPr>
              <a:t>DISTRIBUTOR</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Registration</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Login</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Product management</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Take Order automatically</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Update Orders</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View product demand</a:t>
            </a:r>
          </a:p>
          <a:p>
            <a:pPr marL="285750" indent="-285750">
              <a:buClr>
                <a:schemeClr val="dk1"/>
              </a:buClr>
              <a:buSzPts val="1100"/>
            </a:pPr>
            <a:endParaRPr sz="1800" dirty="0">
              <a:solidFill>
                <a:schemeClr val="tx1"/>
              </a:solidFill>
              <a:latin typeface="Times New Roman"/>
              <a:ea typeface="Times New Roman"/>
              <a:cs typeface="Times New Roman"/>
              <a:sym typeface="Times New Roman"/>
            </a:endParaRPr>
          </a:p>
        </p:txBody>
      </p:sp>
      <p:sp>
        <p:nvSpPr>
          <p:cNvPr id="111" name="Google Shape;111;p1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107" name="Google Shape;107;p19"/>
          <p:cNvSpPr txBox="1"/>
          <p:nvPr/>
        </p:nvSpPr>
        <p:spPr>
          <a:xfrm>
            <a:off x="6116914" y="0"/>
            <a:ext cx="431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08" name="Google Shape;108;p19"/>
          <p:cNvSpPr txBox="1"/>
          <p:nvPr/>
        </p:nvSpPr>
        <p:spPr>
          <a:xfrm>
            <a:off x="13075" y="4878977"/>
            <a:ext cx="455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2E55DBB4-B417-5899-7D3B-2DA92E6A0B4E}"/>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
        <p:nvSpPr>
          <p:cNvPr id="3" name="Google Shape;91;p5">
            <a:extLst>
              <a:ext uri="{FF2B5EF4-FFF2-40B4-BE49-F238E27FC236}">
                <a16:creationId xmlns:a16="http://schemas.microsoft.com/office/drawing/2014/main" id="{A9B573A6-6286-BD46-6724-40129D9DD606}"/>
              </a:ext>
            </a:extLst>
          </p:cNvPr>
          <p:cNvSpPr/>
          <p:nvPr/>
        </p:nvSpPr>
        <p:spPr>
          <a:xfrm flipH="1">
            <a:off x="4069629" y="1173798"/>
            <a:ext cx="46028" cy="3489419"/>
          </a:xfrm>
          <a:custGeom>
            <a:avLst/>
            <a:gdLst/>
            <a:ahLst/>
            <a:cxnLst/>
            <a:rect l="l" t="t" r="r" b="b"/>
            <a:pathLst>
              <a:path w="120000" h="7696834" extrusionOk="0">
                <a:moveTo>
                  <a:pt x="0" y="7696208"/>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5B2FB2-B4DD-DC91-D557-EFF86F8CC58E}"/>
              </a:ext>
            </a:extLst>
          </p:cNvPr>
          <p:cNvSpPr>
            <a:spLocks noGrp="1"/>
          </p:cNvSpPr>
          <p:nvPr>
            <p:ph type="body" idx="1"/>
          </p:nvPr>
        </p:nvSpPr>
        <p:spPr>
          <a:xfrm>
            <a:off x="361319" y="698819"/>
            <a:ext cx="3999900" cy="3416400"/>
          </a:xfrm>
        </p:spPr>
        <p:txBody>
          <a:bodyPr>
            <a:normAutofit fontScale="85000" lnSpcReduction="20000"/>
          </a:bodyPr>
          <a:lstStyle/>
          <a:p>
            <a:pPr marL="139700" indent="0">
              <a:buNone/>
            </a:pPr>
            <a:r>
              <a:rPr lang="en-IN" sz="2100" b="1" dirty="0">
                <a:solidFill>
                  <a:schemeClr val="tx1"/>
                </a:solidFill>
                <a:latin typeface="Times New Roman" panose="02020603050405020304" pitchFamily="18" charset="0"/>
                <a:cs typeface="Times New Roman" panose="02020603050405020304" pitchFamily="18" charset="0"/>
              </a:rPr>
              <a:t>SHOP</a:t>
            </a:r>
            <a:r>
              <a:rPr lang="en-IN" sz="2100" b="1" dirty="0">
                <a:latin typeface="Times New Roman" panose="02020603050405020304" pitchFamily="18" charset="0"/>
                <a:cs typeface="Times New Roman" panose="02020603050405020304" pitchFamily="18" charset="0"/>
              </a:rPr>
              <a:t> </a:t>
            </a:r>
            <a:r>
              <a:rPr lang="en-IN" sz="2100" b="1" dirty="0">
                <a:solidFill>
                  <a:schemeClr val="tx1"/>
                </a:solidFill>
                <a:latin typeface="Times New Roman" panose="02020603050405020304" pitchFamily="18" charset="0"/>
                <a:cs typeface="Times New Roman" panose="02020603050405020304" pitchFamily="18" charset="0"/>
              </a:rPr>
              <a:t>OWNER</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Registration</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Login</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Product View</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Purchase Product automatically</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View Order Status</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Sales report</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Sales bill</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Notification on Product re-order level</a:t>
            </a:r>
          </a:p>
          <a:p>
            <a:pPr>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1D78B00-391E-76D0-273E-A2D01FDA63D2}"/>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GB" smtClean="0"/>
              <a:t>7</a:t>
            </a:fld>
            <a:endParaRPr lang="en-GB"/>
          </a:p>
        </p:txBody>
      </p:sp>
      <p:sp>
        <p:nvSpPr>
          <p:cNvPr id="7" name="TextBox 6">
            <a:extLst>
              <a:ext uri="{FF2B5EF4-FFF2-40B4-BE49-F238E27FC236}">
                <a16:creationId xmlns:a16="http://schemas.microsoft.com/office/drawing/2014/main" id="{185852D5-655C-93B6-2397-389AA333AEB0}"/>
              </a:ext>
            </a:extLst>
          </p:cNvPr>
          <p:cNvSpPr txBox="1"/>
          <p:nvPr/>
        </p:nvSpPr>
        <p:spPr>
          <a:xfrm>
            <a:off x="6001657" y="58045"/>
            <a:ext cx="4572000" cy="215444"/>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9" name="TextBox 8">
            <a:extLst>
              <a:ext uri="{FF2B5EF4-FFF2-40B4-BE49-F238E27FC236}">
                <a16:creationId xmlns:a16="http://schemas.microsoft.com/office/drawing/2014/main" id="{24FA11D1-AFDD-F8EA-7707-D54D5463E246}"/>
              </a:ext>
            </a:extLst>
          </p:cNvPr>
          <p:cNvSpPr txBox="1"/>
          <p:nvPr/>
        </p:nvSpPr>
        <p:spPr>
          <a:xfrm>
            <a:off x="0" y="4934581"/>
            <a:ext cx="5286828" cy="21544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800" dirty="0">
                <a:solidFill>
                  <a:schemeClr val="dk1"/>
                </a:solidFill>
                <a:latin typeface="Times New Roman"/>
                <a:ea typeface="Times New Roman"/>
                <a:cs typeface="Times New Roman"/>
                <a:sym typeface="Times New Roman"/>
              </a:rPr>
              <a:t>Department of Computer Applications, MES College Of Engineering </a:t>
            </a:r>
          </a:p>
        </p:txBody>
      </p:sp>
      <p:pic>
        <p:nvPicPr>
          <p:cNvPr id="10" name="Google Shape;78;p16">
            <a:extLst>
              <a:ext uri="{FF2B5EF4-FFF2-40B4-BE49-F238E27FC236}">
                <a16:creationId xmlns:a16="http://schemas.microsoft.com/office/drawing/2014/main" id="{FFA93E6A-5FF3-57CC-49D0-9BBA02D454E2}"/>
              </a:ext>
            </a:extLst>
          </p:cNvPr>
          <p:cNvPicPr preferRelativeResize="0"/>
          <p:nvPr/>
        </p:nvPicPr>
        <p:blipFill>
          <a:blip r:embed="rId2">
            <a:alphaModFix/>
          </a:blip>
          <a:stretch>
            <a:fillRect/>
          </a:stretch>
        </p:blipFill>
        <p:spPr>
          <a:xfrm>
            <a:off x="2926807" y="4974022"/>
            <a:ext cx="178405" cy="147707"/>
          </a:xfrm>
          <a:prstGeom prst="rect">
            <a:avLst/>
          </a:prstGeom>
          <a:noFill/>
          <a:ln>
            <a:noFill/>
          </a:ln>
        </p:spPr>
      </p:pic>
    </p:spTree>
    <p:extLst>
      <p:ext uri="{BB962C8B-B14F-4D97-AF65-F5344CB8AC3E}">
        <p14:creationId xmlns:p14="http://schemas.microsoft.com/office/powerpoint/2010/main" val="274125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6666"/>
              <a:buFont typeface="Arial"/>
              <a:buNone/>
            </a:pPr>
            <a:r>
              <a:rPr lang="en-GB" sz="3000" b="1" dirty="0">
                <a:solidFill>
                  <a:schemeClr val="tx1"/>
                </a:solidFill>
                <a:latin typeface="Times New Roman"/>
                <a:ea typeface="Times New Roman"/>
                <a:cs typeface="Times New Roman"/>
                <a:sym typeface="Times New Roman"/>
              </a:rPr>
              <a:t> </a:t>
            </a:r>
            <a:r>
              <a:rPr lang="en-GB" sz="3000" b="1" dirty="0">
                <a:solidFill>
                  <a:schemeClr val="accent5">
                    <a:lumMod val="75000"/>
                  </a:schemeClr>
                </a:solidFill>
                <a:latin typeface="Times New Roman"/>
                <a:ea typeface="Times New Roman"/>
                <a:cs typeface="Times New Roman"/>
                <a:sym typeface="Times New Roman"/>
              </a:rPr>
              <a:t>SYSTEM REQUIREMENTS     </a:t>
            </a:r>
            <a:endParaRPr dirty="0">
              <a:solidFill>
                <a:schemeClr val="accent5">
                  <a:lumMod val="75000"/>
                </a:schemeClr>
              </a:solidFill>
            </a:endParaRPr>
          </a:p>
        </p:txBody>
      </p:sp>
      <p:sp>
        <p:nvSpPr>
          <p:cNvPr id="127" name="Google Shape;127;p21"/>
          <p:cNvSpPr txBox="1">
            <a:spLocks noGrp="1"/>
          </p:cNvSpPr>
          <p:nvPr>
            <p:ph type="body" idx="1"/>
          </p:nvPr>
        </p:nvSpPr>
        <p:spPr>
          <a:xfrm>
            <a:off x="311700" y="1152475"/>
            <a:ext cx="8520600" cy="33873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605"/>
              <a:buNone/>
            </a:pPr>
            <a:r>
              <a:rPr lang="en-GB" sz="1825" b="1" dirty="0">
                <a:solidFill>
                  <a:schemeClr val="tx1"/>
                </a:solidFill>
                <a:latin typeface="Times New Roman"/>
                <a:ea typeface="Times New Roman"/>
                <a:cs typeface="Times New Roman"/>
                <a:sym typeface="Times New Roman"/>
              </a:rPr>
              <a:t>HARDWARE REQUIREMENTS</a:t>
            </a:r>
          </a:p>
          <a:p>
            <a:pPr marL="0" lvl="0" indent="0" algn="ctr" rtl="0">
              <a:lnSpc>
                <a:spcPct val="150000"/>
              </a:lnSpc>
              <a:spcBef>
                <a:spcPts val="0"/>
              </a:spcBef>
              <a:spcAft>
                <a:spcPts val="0"/>
              </a:spcAft>
              <a:buSzPts val="605"/>
              <a:buNone/>
            </a:pPr>
            <a:endParaRPr sz="18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425" dirty="0">
                <a:solidFill>
                  <a:schemeClr val="tx1"/>
                </a:solidFill>
                <a:latin typeface="Times New Roman"/>
                <a:ea typeface="Times New Roman"/>
                <a:cs typeface="Times New Roman"/>
                <a:sym typeface="Times New Roman"/>
              </a:rPr>
              <a:t>•	</a:t>
            </a:r>
            <a:r>
              <a:rPr lang="en-GB" sz="1725" dirty="0">
                <a:solidFill>
                  <a:schemeClr val="tx1"/>
                </a:solidFill>
                <a:latin typeface="Times New Roman"/>
                <a:ea typeface="Times New Roman"/>
                <a:cs typeface="Times New Roman"/>
                <a:sym typeface="Times New Roman"/>
              </a:rPr>
              <a:t>Processor		:	Intel core i3  and above</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a:solidFill>
                  <a:schemeClr val="tx1"/>
                </a:solidFill>
                <a:latin typeface="Times New Roman"/>
                <a:ea typeface="Times New Roman"/>
                <a:cs typeface="Times New Roman"/>
                <a:sym typeface="Times New Roman"/>
              </a:rPr>
              <a:t>•	RAM	                  	:	4GB or more </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a:solidFill>
                  <a:schemeClr val="tx1"/>
                </a:solidFill>
                <a:latin typeface="Times New Roman"/>
                <a:ea typeface="Times New Roman"/>
                <a:cs typeface="Times New Roman"/>
                <a:sym typeface="Times New Roman"/>
              </a:rPr>
              <a:t>•	Storage			:	40 GB hard disk and above</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endParaRPr sz="1425"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endParaRPr sz="989" dirty="0"/>
          </a:p>
        </p:txBody>
      </p:sp>
      <p:sp>
        <p:nvSpPr>
          <p:cNvPr id="131" name="Google Shape;131;p2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28" name="Google Shape;128;p21"/>
          <p:cNvSpPr txBox="1"/>
          <p:nvPr/>
        </p:nvSpPr>
        <p:spPr>
          <a:xfrm>
            <a:off x="6136021" y="0"/>
            <a:ext cx="42489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29" name="Google Shape;129;p21"/>
          <p:cNvSpPr txBox="1"/>
          <p:nvPr/>
        </p:nvSpPr>
        <p:spPr>
          <a:xfrm>
            <a:off x="0" y="4904425"/>
            <a:ext cx="6592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D58A44D9-3F76-14A6-3052-C8B72549E87A}"/>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311700" y="496925"/>
            <a:ext cx="8520600" cy="43155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GB" sz="6815" b="1" dirty="0">
                <a:solidFill>
                  <a:schemeClr val="tx1"/>
                </a:solidFill>
                <a:latin typeface="Times New Roman"/>
                <a:ea typeface="Times New Roman"/>
                <a:cs typeface="Times New Roman"/>
                <a:sym typeface="Times New Roman"/>
              </a:rPr>
              <a:t>SOFTWARE REQUIREMENTS</a:t>
            </a:r>
            <a:endParaRPr sz="6815" b="1" dirty="0">
              <a:solidFill>
                <a:schemeClr val="tx1"/>
              </a:solidFill>
              <a:latin typeface="Times New Roman"/>
              <a:ea typeface="Times New Roman"/>
              <a:cs typeface="Times New Roman"/>
              <a:sym typeface="Times New Roman"/>
            </a:endParaRPr>
          </a:p>
          <a:p>
            <a:pPr marL="0" lvl="0" indent="0" algn="ctr" rtl="0">
              <a:spcBef>
                <a:spcPts val="1200"/>
              </a:spcBef>
              <a:spcAft>
                <a:spcPts val="0"/>
              </a:spcAft>
              <a:buNone/>
            </a:pPr>
            <a:endParaRPr sz="6400" b="1"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Operating System               :             Windows 8 or above</a:t>
            </a:r>
            <a:endParaRPr sz="6400"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Front End            	        :             HTML, CSS, JAVA SCRIPT, XML </a:t>
            </a:r>
            <a:endParaRPr lang="en-US" sz="6400"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US" sz="6400" dirty="0">
                <a:solidFill>
                  <a:schemeClr val="tx1"/>
                </a:solidFill>
                <a:latin typeface="Times New Roman"/>
                <a:ea typeface="Times New Roman"/>
                <a:cs typeface="Times New Roman"/>
                <a:sym typeface="Times New Roman"/>
              </a:rPr>
              <a:t>•	     Back End	                     :              Python ,JAVA</a:t>
            </a: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IDE	                                   :	         PyCharm community </a:t>
            </a:r>
            <a:endParaRPr sz="6400" dirty="0">
              <a:solidFill>
                <a:schemeClr val="tx1"/>
              </a:solidFill>
              <a:latin typeface="Times New Roman"/>
              <a:ea typeface="Times New Roman"/>
              <a:cs typeface="Times New Roman"/>
              <a:sym typeface="Times New Roman"/>
            </a:endParaRPr>
          </a:p>
          <a:p>
            <a:pPr marL="0" indent="0">
              <a:lnSpc>
                <a:spcPct val="200000"/>
              </a:lnSpc>
              <a:spcBef>
                <a:spcPts val="1200"/>
              </a:spcBef>
              <a:buNone/>
            </a:pPr>
            <a:r>
              <a:rPr lang="en-GB" sz="6400" dirty="0">
                <a:solidFill>
                  <a:schemeClr val="tx1"/>
                </a:solidFill>
                <a:latin typeface="Times New Roman"/>
                <a:ea typeface="Times New Roman"/>
                <a:cs typeface="Times New Roman"/>
                <a:sym typeface="Times New Roman"/>
              </a:rPr>
              <a:t>•	     Web browser	                     :	         Internet Explorer/Google Chrome/Firefox</a:t>
            </a:r>
          </a:p>
          <a:p>
            <a:pPr marL="0" lvl="0" indent="0" algn="l" rtl="0">
              <a:lnSpc>
                <a:spcPct val="200000"/>
              </a:lnSpc>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40" name="Google Shape;140;p2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37" name="Google Shape;137;p22"/>
          <p:cNvSpPr txBox="1"/>
          <p:nvPr/>
        </p:nvSpPr>
        <p:spPr>
          <a:xfrm>
            <a:off x="6172307" y="-21771"/>
            <a:ext cx="424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38" name="Google Shape;138;p22"/>
          <p:cNvSpPr txBox="1"/>
          <p:nvPr/>
        </p:nvSpPr>
        <p:spPr>
          <a:xfrm>
            <a:off x="0" y="4882728"/>
            <a:ext cx="591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5B97F8AC-1071-1550-3B44-B554F45C729A}"/>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TotalTime>
  <Words>1506</Words>
  <Application>Microsoft Office PowerPoint</Application>
  <PresentationFormat>On-screen Show (16:9)</PresentationFormat>
  <Paragraphs>503</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STOCK MANAGEMENT SYSTEM</vt:lpstr>
      <vt:lpstr>CONTENTS</vt:lpstr>
      <vt:lpstr>INTRODUCTION</vt:lpstr>
      <vt:lpstr>EXISTING SYSTEM </vt:lpstr>
      <vt:lpstr>PROPOSED SYSTEM</vt:lpstr>
      <vt:lpstr>MODULES</vt:lpstr>
      <vt:lpstr>PowerPoint Presentation</vt:lpstr>
      <vt:lpstr> SYSTEM REQUIREMENTS     </vt:lpstr>
      <vt:lpstr>PowerPoint Presentation</vt:lpstr>
      <vt:lpstr>PowerPoint Presentation</vt:lpstr>
      <vt:lpstr>PowerPoint Presentation</vt:lpstr>
      <vt:lpstr>PowerPoint Presentation</vt:lpstr>
      <vt:lpstr>PowerPoint Presentation</vt:lpstr>
      <vt:lpstr>PowerPoint Presentation</vt:lpstr>
      <vt:lpstr>USER STORIES </vt:lpstr>
      <vt:lpstr>PowerPoint Presentation</vt:lpstr>
      <vt:lpstr>PowerPoint Presentation</vt:lpstr>
      <vt:lpstr>PowerPoint Presentation</vt:lpstr>
      <vt:lpstr>PRODUCT BACKLOG</vt:lpstr>
      <vt:lpstr>PowerPoint Presentation</vt:lpstr>
      <vt:lpstr>PROJECT PLAN</vt:lpstr>
      <vt:lpstr>PowerPoint Presentation</vt:lpstr>
      <vt:lpstr>SPRINT PLAN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SOORYA</cp:lastModifiedBy>
  <cp:revision>100</cp:revision>
  <dcterms:modified xsi:type="dcterms:W3CDTF">2023-03-01T08:45:09Z</dcterms:modified>
</cp:coreProperties>
</file>