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21.png" ContentType="image/png"/>
  <Override PartName="/ppt/media/image19.png" ContentType="image/png"/>
  <Override PartName="/ppt/media/image2.jpeg" ContentType="image/jpe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7DEFE8-2294-482C-BB9B-7B07C377AD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6DE8D7-739F-48B1-86ED-EFE785A115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750148-FD91-49C1-BDEA-25E46142CB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A68739-5A57-4FC4-BABD-4F403426C2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162841-02E8-48EE-BB1A-ECACFED2B7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A1AD94-365B-46E1-A989-9837DABE13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B3F2BC-57D1-49A7-92D2-984F9A64CD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F8CC57-F8EE-441F-89A3-252243F746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465B46-2D7F-495E-8EBE-1C1E143CFE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E06F05-8217-467D-858F-7D239FC30A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2D6F16-EE1E-49AB-8E2C-0BE49F7436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4BC65F-A58F-43FF-A5F6-91D7FA294AF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0566D8-8AD1-4754-868E-93AB689621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D91A5B-6828-478E-A60B-C3382AA7FF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9F2E7F-0E03-4E2F-BADE-13532855BF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E47C0B2-B109-41E2-925F-133AC1DE91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8F6F88-FFF5-4467-8795-3882DD9B38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4A0236-CF1A-46AF-9795-7E07364FE8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6AE66B-1F1F-444F-AE11-2EA8848AAB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7A0AAA-1440-4AE5-947E-DD950D7397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057111-D51F-4F43-9950-076442593D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3F8D8A-E4E1-4599-8F58-11D5C04F95F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F7DB3D-14DE-4780-A818-B4402E08F5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156C2C1-0B13-4809-9F4A-B835EA44AB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388017-A7B9-4DA7-9302-BF495A3C670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89BF49-1DE9-4BD6-ACD4-00171C5A28A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hyperlink" Target="https://etherscan.io/chart/gaslimit" TargetMode="External"/><Relationship Id="rId3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6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6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"/>
          <p:cNvSpPr/>
          <p:nvPr/>
        </p:nvSpPr>
        <p:spPr>
          <a:xfrm>
            <a:off x="228600" y="4515120"/>
            <a:ext cx="6665040" cy="162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Project Studies Presentation</a:t>
            </a:r>
            <a:endParaRPr b="0" lang="en-US" sz="2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2000" spc="-1" strike="noStrike">
                <a:latin typeface="Lato"/>
              </a:rPr>
              <a:t>Setting up a private blockchain network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7315200" y="4629240"/>
            <a:ext cx="2377080" cy="5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ato"/>
              </a:rPr>
              <a:t>Soorya Kuppusamy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ato"/>
              </a:rPr>
              <a:t>Jérémie Djaoud-Deshayes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latin typeface="Lato"/>
              </a:rPr>
              <a:t>30</a:t>
            </a:r>
            <a:r>
              <a:rPr b="0" lang="en-US" sz="1050" spc="-1" strike="noStrike" baseline="33000">
                <a:latin typeface="Lato"/>
              </a:rPr>
              <a:t>th</a:t>
            </a:r>
            <a:r>
              <a:rPr b="0" lang="en-US" sz="1050" spc="-1" strike="noStrike">
                <a:latin typeface="Lato"/>
              </a:rPr>
              <a:t> of January, 2024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" descr=""/>
          <p:cNvPicPr/>
          <p:nvPr/>
        </p:nvPicPr>
        <p:blipFill>
          <a:blip r:embed="rId1"/>
          <a:stretch/>
        </p:blipFill>
        <p:spPr>
          <a:xfrm>
            <a:off x="2057040" y="2140200"/>
            <a:ext cx="8001000" cy="3529440"/>
          </a:xfrm>
          <a:prstGeom prst="rect">
            <a:avLst/>
          </a:prstGeom>
          <a:ln w="0">
            <a:noFill/>
          </a:ln>
        </p:spPr>
      </p:pic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478800" y="741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latin typeface="Lato"/>
              </a:rPr>
              <a:t>3. Create 1 account per node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6" name=""/>
          <p:cNvSpPr/>
          <p:nvPr/>
        </p:nvSpPr>
        <p:spPr>
          <a:xfrm>
            <a:off x="5169960" y="4343400"/>
            <a:ext cx="145908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node2 (local)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0" y="1020600"/>
            <a:ext cx="91436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latin typeface="Lato"/>
              </a:rPr>
              <a:t>In our example, we are creating 1 individual account per node, but we could create as much as we want.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8" name=""/>
          <p:cNvSpPr/>
          <p:nvPr/>
        </p:nvSpPr>
        <p:spPr>
          <a:xfrm>
            <a:off x="2708640" y="4205160"/>
            <a:ext cx="171216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node1 (remote)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"/>
          <p:cNvSpPr/>
          <p:nvPr/>
        </p:nvSpPr>
        <p:spPr>
          <a:xfrm>
            <a:off x="0" y="1369080"/>
            <a:ext cx="320004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Lato"/>
              </a:rPr>
              <a:t>Command: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400" spc="-1" strike="noStrike">
                <a:latin typeface="Lato"/>
              </a:rPr>
              <a:t>geth –datadir “./data” account new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0" name=""/>
          <p:cNvSpPr/>
          <p:nvPr/>
        </p:nvSpPr>
        <p:spPr>
          <a:xfrm>
            <a:off x="7909560" y="4425840"/>
            <a:ext cx="145908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node3 (local)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>
            <a:off x="0" y="2057400"/>
            <a:ext cx="2057040" cy="186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This command will prompt us to enter a password; we used “</a:t>
            </a:r>
            <a:r>
              <a:rPr b="0" i="1" lang="en-US" sz="1000" spc="-1" strike="noStrike">
                <a:latin typeface="Lato"/>
              </a:rPr>
              <a:t>1234</a:t>
            </a:r>
            <a:r>
              <a:rPr b="0" lang="en-US" sz="1000" spc="-1" strike="noStrike">
                <a:latin typeface="Lato"/>
              </a:rPr>
              <a:t>” for the three nodes for demonstation purposes.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It will output the public address of each account as well as the path to their private keyfiles.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It will create a “datadir” that we called “</a:t>
            </a:r>
            <a:r>
              <a:rPr b="0" i="1" lang="en-US" sz="1000" spc="-1" strike="noStrike">
                <a:latin typeface="Lato"/>
              </a:rPr>
              <a:t>data</a:t>
            </a:r>
            <a:r>
              <a:rPr b="0" lang="en-US" sz="1000" spc="-1" strike="noStrike">
                <a:latin typeface="Lato"/>
              </a:rPr>
              <a:t>” for this example, that will contain the info related to the accounts existing on this node.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2" name=""/>
          <p:cNvSpPr/>
          <p:nvPr/>
        </p:nvSpPr>
        <p:spPr>
          <a:xfrm>
            <a:off x="2057040" y="3282480"/>
            <a:ext cx="2578680" cy="209880"/>
          </a:xfrm>
          <a:prstGeom prst="rect">
            <a:avLst/>
          </a:prstGeom>
          <a:noFill/>
          <a:ln w="10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"/>
          <p:cNvSpPr/>
          <p:nvPr/>
        </p:nvSpPr>
        <p:spPr>
          <a:xfrm>
            <a:off x="1600200" y="2971800"/>
            <a:ext cx="456840" cy="3106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"/>
          <p:cNvSpPr/>
          <p:nvPr/>
        </p:nvSpPr>
        <p:spPr>
          <a:xfrm>
            <a:off x="29160" y="4426560"/>
            <a:ext cx="2027520" cy="4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We save the public addresses of these accounts in a separate text file (</a:t>
            </a:r>
            <a:r>
              <a:rPr b="0" i="1" lang="en-US" sz="1000" spc="-1" strike="noStrike">
                <a:latin typeface="Lato"/>
              </a:rPr>
              <a:t>info.txt</a:t>
            </a:r>
            <a:r>
              <a:rPr b="0" lang="en-US" sz="1000" spc="-1" strike="noStrike">
                <a:latin typeface="Lato"/>
              </a:rPr>
              <a:t>).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1143000" y="4800600"/>
            <a:ext cx="297180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"/>
          <p:cNvSpPr/>
          <p:nvPr/>
        </p:nvSpPr>
        <p:spPr>
          <a:xfrm>
            <a:off x="2057040" y="3282480"/>
            <a:ext cx="2578680" cy="209880"/>
          </a:xfrm>
          <a:prstGeom prst="rect">
            <a:avLst/>
          </a:prstGeom>
          <a:noFill/>
          <a:ln w="10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"/>
          <p:cNvSpPr/>
          <p:nvPr/>
        </p:nvSpPr>
        <p:spPr>
          <a:xfrm>
            <a:off x="4690800" y="3429000"/>
            <a:ext cx="2688120" cy="246600"/>
          </a:xfrm>
          <a:prstGeom prst="rect">
            <a:avLst/>
          </a:prstGeom>
          <a:noFill/>
          <a:ln w="10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"/>
          <p:cNvSpPr/>
          <p:nvPr/>
        </p:nvSpPr>
        <p:spPr>
          <a:xfrm>
            <a:off x="7425000" y="3429000"/>
            <a:ext cx="2614680" cy="319680"/>
          </a:xfrm>
          <a:prstGeom prst="rect">
            <a:avLst/>
          </a:prstGeom>
          <a:noFill/>
          <a:ln w="10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2703600" y="1656360"/>
            <a:ext cx="7376040" cy="4013280"/>
          </a:xfrm>
          <a:prstGeom prst="rect">
            <a:avLst/>
          </a:prstGeom>
          <a:ln w="0">
            <a:noFill/>
          </a:ln>
        </p:spPr>
      </p:pic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78800" y="741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latin typeface="Lato"/>
              </a:rPr>
              <a:t>4. Save password in a new file (pwd.txt)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41" name=""/>
          <p:cNvSpPr/>
          <p:nvPr/>
        </p:nvSpPr>
        <p:spPr>
          <a:xfrm>
            <a:off x="6038640" y="256248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2" name=""/>
          <p:cNvSpPr/>
          <p:nvPr/>
        </p:nvSpPr>
        <p:spPr>
          <a:xfrm>
            <a:off x="0" y="1020600"/>
            <a:ext cx="98294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We need to save the passwords of each accounts in a text file as we will use them to “unlock” these accounts later.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3" name=""/>
          <p:cNvSpPr/>
          <p:nvPr/>
        </p:nvSpPr>
        <p:spPr>
          <a:xfrm>
            <a:off x="3524040" y="242424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"/>
          <p:cNvSpPr/>
          <p:nvPr/>
        </p:nvSpPr>
        <p:spPr>
          <a:xfrm>
            <a:off x="0" y="1656360"/>
            <a:ext cx="2742840" cy="11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Lato"/>
              </a:rPr>
              <a:t>Commands: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400" spc="-1" strike="noStrike">
                <a:latin typeface="Lato"/>
              </a:rPr>
              <a:t>- nano pwd.txt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- Enter the password set (1234)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- Save the file in the node folder (next to the “data” directory)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8324640" y="265284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" descr=""/>
          <p:cNvPicPr/>
          <p:nvPr/>
        </p:nvPicPr>
        <p:blipFill>
          <a:blip r:embed="rId1"/>
          <a:stretch/>
        </p:blipFill>
        <p:spPr>
          <a:xfrm>
            <a:off x="2116440" y="1371600"/>
            <a:ext cx="7941600" cy="4298040"/>
          </a:xfrm>
          <a:prstGeom prst="rect">
            <a:avLst/>
          </a:prstGeom>
          <a:ln w="0">
            <a:noFill/>
          </a:ln>
        </p:spPr>
      </p:pic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5. Create the Genesis block configuration in each node folder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6038640" y="342900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0" y="669600"/>
            <a:ext cx="10058040" cy="4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Now, we’re going to create and configure the “Genesis” block of our private blockchain, which will define the initial configuration of our network.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3524040" y="342900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0" y="1371600"/>
            <a:ext cx="2057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Commands: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000" spc="-1" strike="noStrike">
                <a:latin typeface="Lato"/>
              </a:rPr>
              <a:t>- nano genesis.json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- Paste your genesis block configuration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- Save the file in the node folder (next to the “data” directory and the “pwd.txt” file)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8324640" y="342900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latin typeface="Lato"/>
              </a:rPr>
              <a:t>Details of the Genesis block: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2286000" y="1989000"/>
            <a:ext cx="7772040" cy="3680640"/>
          </a:xfrm>
          <a:prstGeom prst="rect">
            <a:avLst/>
          </a:prstGeom>
          <a:ln w="0">
            <a:noFill/>
          </a:ln>
        </p:spPr>
      </p:pic>
      <p:sp>
        <p:nvSpPr>
          <p:cNvPr id="455" name=""/>
          <p:cNvSpPr/>
          <p:nvPr/>
        </p:nvSpPr>
        <p:spPr>
          <a:xfrm>
            <a:off x="0" y="1143000"/>
            <a:ext cx="2285640" cy="287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00" spc="-1" strike="noStrike">
                <a:latin typeface="Lato"/>
              </a:rPr>
              <a:t>Here is our configuration: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- </a:t>
            </a:r>
            <a:r>
              <a:rPr b="0" i="1" lang="en-US" sz="1000" spc="-1" strike="noStrike">
                <a:latin typeface="Lato"/>
              </a:rPr>
              <a:t>chainId</a:t>
            </a:r>
            <a:r>
              <a:rPr b="0" lang="en-US" sz="1000" spc="-1" strike="noStrike">
                <a:latin typeface="Lato"/>
              </a:rPr>
              <a:t> set to 123456.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- </a:t>
            </a:r>
            <a:r>
              <a:rPr b="0" i="1" lang="en-US" sz="1000" spc="-1" strike="noStrike">
                <a:latin typeface="Lato"/>
              </a:rPr>
              <a:t>period</a:t>
            </a:r>
            <a:r>
              <a:rPr b="0" lang="en-US" sz="1000" spc="-1" strike="noStrike">
                <a:latin typeface="Lato"/>
              </a:rPr>
              <a:t> set to 0 (meaning that new blocks will </a:t>
            </a:r>
            <a:r>
              <a:rPr b="1" lang="en-US" sz="1000" spc="-1" strike="noStrike">
                <a:latin typeface="Lato"/>
              </a:rPr>
              <a:t>only be created when transactions are happening</a:t>
            </a:r>
            <a:r>
              <a:rPr b="0" lang="en-US" sz="1000" spc="-1" strike="noStrike">
                <a:latin typeface="Lato"/>
              </a:rPr>
              <a:t>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- </a:t>
            </a:r>
            <a:r>
              <a:rPr b="0" i="1" lang="en-US" sz="1000" spc="-1" strike="noStrike">
                <a:latin typeface="Lato"/>
              </a:rPr>
              <a:t>epoch </a:t>
            </a:r>
            <a:r>
              <a:rPr b="0" lang="en-US" sz="1000" spc="-1" strike="noStrike">
                <a:latin typeface="Lato"/>
              </a:rPr>
              <a:t>set to 30.000 (meaning that after every 30k blocks, a new set of validators will be chosen)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- </a:t>
            </a:r>
            <a:r>
              <a:rPr b="0" i="1" lang="en-US" sz="1000" spc="-1" strike="noStrike">
                <a:latin typeface="Lato"/>
              </a:rPr>
              <a:t>difficulty </a:t>
            </a:r>
            <a:r>
              <a:rPr b="0" lang="en-US" sz="1000" spc="-1" strike="noStrike">
                <a:latin typeface="Lato"/>
              </a:rPr>
              <a:t>set to 0 (meaning that the network will have a fixed, very low difficulty level to seal new blocks)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- </a:t>
            </a:r>
            <a:r>
              <a:rPr b="0" i="1" lang="en-US" sz="1000" spc="-1" strike="noStrike">
                <a:latin typeface="Lato"/>
              </a:rPr>
              <a:t>gasLimit</a:t>
            </a:r>
            <a:r>
              <a:rPr b="0" lang="en-US" sz="1000" spc="-1" strike="noStrike">
                <a:latin typeface="Lato"/>
              </a:rPr>
              <a:t> set to 15000000, mirroring approximately half of the actual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Lato"/>
                <a:hlinkClick r:id="rId2"/>
              </a:rPr>
              <a:t>Ethereum mainnet’s gas limit.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- </a:t>
            </a:r>
            <a:r>
              <a:rPr b="0" i="1" lang="en-US" sz="1000" spc="-1" strike="noStrike">
                <a:latin typeface="Lato"/>
              </a:rPr>
              <a:t>extradata</a:t>
            </a:r>
            <a:r>
              <a:rPr b="0" lang="en-US" sz="1000" spc="-1" strike="noStrike">
                <a:latin typeface="Lato"/>
              </a:rPr>
              <a:t> contains the address of </a:t>
            </a:r>
            <a:r>
              <a:rPr b="0" i="1" lang="en-US" sz="1000" spc="-1" strike="noStrike">
                <a:latin typeface="Lato"/>
              </a:rPr>
              <a:t>node1</a:t>
            </a:r>
            <a:r>
              <a:rPr b="0" lang="en-US" sz="1000" spc="-1" strike="noStrike">
                <a:latin typeface="Lato"/>
              </a:rPr>
              <a:t> (excluding the leading 0x), meaning that it will be assigned as the signer node.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latin typeface="Lato"/>
              </a:rPr>
              <a:t>- </a:t>
            </a:r>
            <a:r>
              <a:rPr b="0" i="1" lang="en-US" sz="1000" spc="-1" strike="noStrike">
                <a:latin typeface="Lato"/>
              </a:rPr>
              <a:t>alloc</a:t>
            </a:r>
            <a:r>
              <a:rPr b="0" lang="en-US" sz="1000" spc="-1" strike="noStrike">
                <a:latin typeface="Lato"/>
              </a:rPr>
              <a:t> fields define an initial balance of 9 Ether to the 3 accounts we created (without the leading </a:t>
            </a:r>
            <a:r>
              <a:rPr b="0" i="1" lang="en-US" sz="1000" spc="-1" strike="noStrike">
                <a:latin typeface="Lato"/>
              </a:rPr>
              <a:t>0x</a:t>
            </a:r>
            <a:r>
              <a:rPr b="0" lang="en-US" sz="1000" spc="-1" strike="noStrike">
                <a:latin typeface="Lato"/>
              </a:rPr>
              <a:t>) – an Ether being equal to 10^24 </a:t>
            </a:r>
            <a:r>
              <a:rPr b="1" lang="en-US" sz="1000" spc="-1" strike="noStrike">
                <a:latin typeface="Lato"/>
              </a:rPr>
              <a:t>wei</a:t>
            </a:r>
            <a:r>
              <a:rPr b="0" lang="en-US" sz="1000" spc="-1" strike="noStrike">
                <a:latin typeface="Lato"/>
              </a:rPr>
              <a:t>. 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19080" y="1034640"/>
            <a:ext cx="10042200" cy="3044520"/>
          </a:xfrm>
          <a:prstGeom prst="rect">
            <a:avLst/>
          </a:prstGeom>
          <a:ln w="0">
            <a:noFill/>
          </a:ln>
        </p:spPr>
      </p:pic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6. Initialize each node with the Genesis block configured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>
            <a:off x="4667040" y="114300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0" y="669600"/>
            <a:ext cx="98294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Now, we’re going to initalize our 3 nodes with the </a:t>
            </a:r>
            <a:r>
              <a:rPr b="0" i="1" lang="en-US" sz="1400" spc="-1" strike="noStrike">
                <a:latin typeface="Lato"/>
              </a:rPr>
              <a:t>genesis.json</a:t>
            </a:r>
            <a:r>
              <a:rPr b="0" lang="en-US" sz="1400" spc="-1" strike="noStrike">
                <a:latin typeface="Lato"/>
              </a:rPr>
              <a:t> block file previously created.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1143000" y="114300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0" y="4114800"/>
            <a:ext cx="10058040" cy="80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latin typeface="Lato"/>
              </a:rPr>
              <a:t>Command:</a:t>
            </a:r>
            <a:r>
              <a:rPr b="0" lang="en-US" sz="1400" spc="-1" strike="noStrike">
                <a:latin typeface="Lato"/>
              </a:rPr>
              <a:t> </a:t>
            </a:r>
            <a:r>
              <a:rPr b="0" i="1" lang="en-US" sz="1400" spc="-1" strike="noStrike">
                <a:latin typeface="Lato"/>
              </a:rPr>
              <a:t>geth init –datadir “./data” genesis.json </a:t>
            </a:r>
            <a:r>
              <a:rPr b="0" lang="en-US" sz="1400" spc="-1" strike="noStrike">
                <a:latin typeface="Lato"/>
              </a:rPr>
              <a:t>on each nodes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To make sure that the three nodes have been successfully initiated with the same Genesis block, we have to check the </a:t>
            </a:r>
            <a:r>
              <a:rPr b="0" i="1" lang="en-US" sz="1400" spc="-1" strike="noStrike">
                <a:latin typeface="Lato"/>
              </a:rPr>
              <a:t>hash</a:t>
            </a:r>
            <a:r>
              <a:rPr b="0" lang="en-US" sz="1400" spc="-1" strike="noStrike">
                <a:latin typeface="Lato"/>
              </a:rPr>
              <a:t> values that are returned; here, we can see that they correspond: </a:t>
            </a:r>
            <a:r>
              <a:rPr b="1" i="1" lang="en-US" sz="1400" spc="-1" strike="noStrike">
                <a:latin typeface="Lato"/>
              </a:rPr>
              <a:t>hash=f9c878..f0f246</a:t>
            </a:r>
            <a:r>
              <a:rPr b="0" lang="en-US" sz="1400" spc="-1" strike="noStrike">
                <a:latin typeface="Lato"/>
              </a:rPr>
              <a:t>, so the initialization was successful.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7638840" y="114300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118800" y="3886200"/>
            <a:ext cx="731160" cy="82080"/>
          </a:xfrm>
          <a:prstGeom prst="rect">
            <a:avLst/>
          </a:prstGeom>
          <a:noFill/>
          <a:ln w="126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"/>
          <p:cNvSpPr/>
          <p:nvPr/>
        </p:nvSpPr>
        <p:spPr>
          <a:xfrm>
            <a:off x="3337560" y="3630240"/>
            <a:ext cx="676440" cy="82080"/>
          </a:xfrm>
          <a:prstGeom prst="rect">
            <a:avLst/>
          </a:prstGeom>
          <a:noFill/>
          <a:ln w="126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"/>
          <p:cNvSpPr/>
          <p:nvPr/>
        </p:nvSpPr>
        <p:spPr>
          <a:xfrm>
            <a:off x="6922080" y="3081600"/>
            <a:ext cx="731160" cy="82080"/>
          </a:xfrm>
          <a:prstGeom prst="rect">
            <a:avLst/>
          </a:prstGeom>
          <a:noFill/>
          <a:ln w="126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6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7. Start the bootnode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0" y="669600"/>
            <a:ext cx="982944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Next, we’re going to start a </a:t>
            </a:r>
            <a:r>
              <a:rPr b="1" lang="en-US" sz="1400" spc="-1" strike="noStrike">
                <a:latin typeface="Lato"/>
              </a:rPr>
              <a:t>bootnode</a:t>
            </a:r>
            <a:r>
              <a:rPr b="0" lang="en-US" sz="1400" spc="-1" strike="noStrike">
                <a:latin typeface="Lato"/>
              </a:rPr>
              <a:t> on </a:t>
            </a:r>
            <a:r>
              <a:rPr b="0" i="1" lang="en-US" sz="1400" spc="-1" strike="noStrike">
                <a:latin typeface="Lato"/>
              </a:rPr>
              <a:t>node1</a:t>
            </a:r>
            <a:r>
              <a:rPr b="0" lang="en-US" sz="1400" spc="-1" strike="noStrike">
                <a:latin typeface="Lato"/>
              </a:rPr>
              <a:t> (the remote server):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0" y="4114800"/>
            <a:ext cx="10058040" cy="13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latin typeface="Lato"/>
              </a:rPr>
              <a:t>Commands: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i="1" lang="en-US" sz="1400" spc="-1" strike="noStrike">
                <a:latin typeface="Lato"/>
              </a:rPr>
              <a:t>- </a:t>
            </a:r>
            <a:r>
              <a:rPr b="0" i="1" lang="en-US" sz="1400" spc="-1" strike="noStrike">
                <a:latin typeface="Lato"/>
              </a:rPr>
              <a:t>bootnode -genkey boot.key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400" spc="-1" strike="noStrike">
                <a:latin typeface="Lato"/>
              </a:rPr>
              <a:t>- bootnode -nodekey boot.key -addr “127.0.0.1:30301” -verbosity 7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These commands will create a </a:t>
            </a:r>
            <a:r>
              <a:rPr b="0" i="1" lang="en-US" sz="1400" spc="-1" strike="noStrike">
                <a:latin typeface="Lato"/>
              </a:rPr>
              <a:t>boot.key</a:t>
            </a:r>
            <a:r>
              <a:rPr b="0" lang="en-US" sz="1400" spc="-1" strike="noStrike">
                <a:latin typeface="Lato"/>
              </a:rPr>
              <a:t> file, that will be used to start the bootnode, on the </a:t>
            </a:r>
            <a:r>
              <a:rPr b="0" i="1" lang="en-US" sz="1400" spc="-1" strike="noStrike">
                <a:latin typeface="Lato"/>
              </a:rPr>
              <a:t>127.0.0.1</a:t>
            </a:r>
            <a:r>
              <a:rPr b="0" lang="en-US" sz="1400" spc="-1" strike="noStrike">
                <a:latin typeface="Lato"/>
              </a:rPr>
              <a:t> address (localhost) under the port 30301, with a high level of verbosity to have comprehensive debug and logs in the console of this bootnode.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This will output an </a:t>
            </a:r>
            <a:r>
              <a:rPr b="0" i="1" lang="en-US" sz="1400" spc="-1" strike="noStrike">
                <a:latin typeface="Lato"/>
              </a:rPr>
              <a:t>enode</a:t>
            </a:r>
            <a:r>
              <a:rPr b="0" lang="en-US" sz="1400" spc="-1" strike="noStrike">
                <a:latin typeface="Lato"/>
              </a:rPr>
              <a:t>, that we save in our </a:t>
            </a:r>
            <a:r>
              <a:rPr b="0" i="1" lang="en-US" sz="1400" spc="-1" strike="noStrike">
                <a:latin typeface="Lato"/>
              </a:rPr>
              <a:t>info.txt</a:t>
            </a:r>
            <a:r>
              <a:rPr b="0" lang="en-US" sz="1400" spc="-1" strike="noStrike">
                <a:latin typeface="Lato"/>
              </a:rPr>
              <a:t> file as we will use it in the next step.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9" name="" descr=""/>
          <p:cNvPicPr/>
          <p:nvPr/>
        </p:nvPicPr>
        <p:blipFill>
          <a:blip r:embed="rId1"/>
          <a:stretch/>
        </p:blipFill>
        <p:spPr>
          <a:xfrm>
            <a:off x="10800" y="1020600"/>
            <a:ext cx="10058040" cy="2965320"/>
          </a:xfrm>
          <a:prstGeom prst="rect">
            <a:avLst/>
          </a:prstGeom>
          <a:ln w="0">
            <a:noFill/>
          </a:ln>
        </p:spPr>
      </p:pic>
      <p:sp>
        <p:nvSpPr>
          <p:cNvPr id="470" name=""/>
          <p:cNvSpPr/>
          <p:nvPr/>
        </p:nvSpPr>
        <p:spPr>
          <a:xfrm>
            <a:off x="789840" y="2195640"/>
            <a:ext cx="10386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2301120" y="3749040"/>
            <a:ext cx="7323840" cy="228240"/>
          </a:xfrm>
          <a:prstGeom prst="rect">
            <a:avLst/>
          </a:prstGeom>
          <a:noFill/>
          <a:ln w="126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" descr=""/>
          <p:cNvPicPr/>
          <p:nvPr/>
        </p:nvPicPr>
        <p:blipFill>
          <a:blip r:embed="rId1"/>
          <a:stretch/>
        </p:blipFill>
        <p:spPr>
          <a:xfrm>
            <a:off x="1508400" y="1884240"/>
            <a:ext cx="8570880" cy="3785400"/>
          </a:xfrm>
          <a:prstGeom prst="rect">
            <a:avLst/>
          </a:prstGeom>
          <a:ln w="0">
            <a:noFill/>
          </a:ln>
        </p:spPr>
      </p:pic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3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8. Start the first node (</a:t>
            </a:r>
            <a:r>
              <a:rPr b="1" i="1" lang="en-US" sz="2800" spc="-1" strike="noStrike">
                <a:latin typeface="Lato"/>
              </a:rPr>
              <a:t>node1)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0" y="482040"/>
            <a:ext cx="10058040" cy="13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Now, in a new terminal window (still on the remote server in the </a:t>
            </a:r>
            <a:r>
              <a:rPr b="0" i="1" lang="en-US" sz="1400" spc="-1" strike="noStrike">
                <a:latin typeface="Lato"/>
              </a:rPr>
              <a:t>node1 </a:t>
            </a:r>
            <a:r>
              <a:rPr b="0" lang="en-US" sz="1400" spc="-1" strike="noStrike">
                <a:latin typeface="Lato"/>
              </a:rPr>
              <a:t>folder), we’re going to start the </a:t>
            </a:r>
            <a:r>
              <a:rPr b="0" i="1" lang="en-US" sz="1400" spc="-1" strike="noStrike">
                <a:latin typeface="Lato"/>
              </a:rPr>
              <a:t>node1</a:t>
            </a:r>
            <a:r>
              <a:rPr b="0" lang="en-US" sz="1400" spc="-1" strike="noStrike">
                <a:latin typeface="Lato"/>
              </a:rPr>
              <a:t> by using the following command, referring to the </a:t>
            </a:r>
            <a:r>
              <a:rPr b="0" i="1" lang="en-US" sz="1400" spc="-1" strike="noStrike">
                <a:latin typeface="Lato"/>
              </a:rPr>
              <a:t>enode</a:t>
            </a:r>
            <a:r>
              <a:rPr b="0" lang="en-US" sz="1400" spc="-1" strike="noStrike">
                <a:latin typeface="Lato"/>
              </a:rPr>
              <a:t> of the bootnode created previously: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Command: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900" spc="-1" strike="noStrike">
                <a:latin typeface="Lato"/>
              </a:rPr>
              <a:t>geth --datadir "./data" --port 30304 --bootnodes enode://19c252ac3f9c42e83a25f51ea79fdcb334c9b3ec71cb3635541247ba1fbe4ec35d964abc0afb390f601df9376f4d7a3a991d27916de4f32887a1268de665beff@127.0.0.1:0?discport=30301 --networkid 123456 --allow-insecure-unlock --unlock 0x5bb0A58920d1360634c53e2c384d48F97036a868 --password pwd.txt --authrpc.port "8551" --rpc.enabledeprecatedpersonal --http --http.corsdomain="https://remix.ethereum.org" --http.api web3,eth,debug,personal,net --mine --miner.etherbase=0x5bb0A58920d1360634c53e2c384d48F97036a868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8458200" y="2652840"/>
            <a:ext cx="10386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6" name=""/>
          <p:cNvSpPr/>
          <p:nvPr/>
        </p:nvSpPr>
        <p:spPr>
          <a:xfrm>
            <a:off x="0" y="2057400"/>
            <a:ext cx="1508040" cy="30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latin typeface="Lato"/>
              </a:rPr>
              <a:t>This might look a bit complex, but what this does is basically starting </a:t>
            </a:r>
            <a:r>
              <a:rPr b="0" i="1" lang="en-US" sz="1100" spc="-1" strike="noStrike">
                <a:latin typeface="Lato"/>
              </a:rPr>
              <a:t>node1</a:t>
            </a:r>
            <a:r>
              <a:rPr b="0" lang="en-US" sz="1100" spc="-1" strike="noStrike">
                <a:latin typeface="Lato"/>
              </a:rPr>
              <a:t> by connecting it to the bootnode’s </a:t>
            </a:r>
            <a:r>
              <a:rPr b="0" i="1" lang="en-US" sz="1100" spc="-1" strike="noStrike">
                <a:latin typeface="Lato"/>
              </a:rPr>
              <a:t>enode</a:t>
            </a:r>
            <a:r>
              <a:rPr b="0" lang="en-US" sz="1100" spc="-1" strike="noStrike">
                <a:latin typeface="Lato"/>
              </a:rPr>
              <a:t>, unlocking the account in </a:t>
            </a:r>
            <a:r>
              <a:rPr b="0" i="1" lang="en-US" sz="1100" spc="-1" strike="noStrike">
                <a:latin typeface="Lato"/>
              </a:rPr>
              <a:t>node1</a:t>
            </a:r>
            <a:r>
              <a:rPr b="0" lang="en-US" sz="1100" spc="-1" strike="noStrike">
                <a:latin typeface="Lato"/>
              </a:rPr>
              <a:t> (providing the path to the </a:t>
            </a:r>
            <a:r>
              <a:rPr b="0" i="1" lang="en-US" sz="1100" spc="-1" strike="noStrike">
                <a:latin typeface="Lato"/>
              </a:rPr>
              <a:t>pwd.txt</a:t>
            </a:r>
            <a:r>
              <a:rPr b="0" lang="en-US" sz="1100" spc="-1" strike="noStrike">
                <a:latin typeface="Lato"/>
              </a:rPr>
              <a:t> file), and providing a couple of other arguments.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latin typeface="Lato"/>
              </a:rPr>
              <a:t>We save the outputted </a:t>
            </a:r>
            <a:r>
              <a:rPr b="0" i="1" lang="en-US" sz="1100" spc="-1" strike="noStrike">
                <a:latin typeface="Lato"/>
              </a:rPr>
              <a:t>enode</a:t>
            </a:r>
            <a:r>
              <a:rPr b="0" lang="en-US" sz="1100" spc="-1" strike="noStrike">
                <a:latin typeface="Lato"/>
              </a:rPr>
              <a:t> of this </a:t>
            </a:r>
            <a:r>
              <a:rPr b="0" i="1" lang="en-US" sz="1100" spc="-1" strike="noStrike">
                <a:latin typeface="Lato"/>
              </a:rPr>
              <a:t>node1 </a:t>
            </a:r>
            <a:r>
              <a:rPr b="0" lang="en-US" sz="1100" spc="-1" strike="noStrike">
                <a:latin typeface="Lato"/>
              </a:rPr>
              <a:t>in our </a:t>
            </a:r>
            <a:r>
              <a:rPr b="0" i="1" lang="en-US" sz="1100" spc="-1" strike="noStrike">
                <a:latin typeface="Lato"/>
              </a:rPr>
              <a:t>info.txt</a:t>
            </a:r>
            <a:r>
              <a:rPr b="0" lang="en-US" sz="1100" spc="-1" strike="noStrike">
                <a:latin typeface="Lato"/>
              </a:rPr>
              <a:t> file, as we will need it for next nodes to connect to it.</a:t>
            </a:r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3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Check the </a:t>
            </a:r>
            <a:r>
              <a:rPr b="1" i="1" lang="en-US" sz="2800" spc="-1" strike="noStrike">
                <a:latin typeface="Lato"/>
              </a:rPr>
              <a:t>bootnode</a:t>
            </a:r>
            <a:r>
              <a:rPr b="1" lang="en-US" sz="2800" spc="-1" strike="noStrike">
                <a:latin typeface="Lato"/>
              </a:rPr>
              <a:t> status: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21600" y="540720"/>
            <a:ext cx="10058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latin typeface="Lato"/>
              </a:rPr>
              <a:t>Coming back to our </a:t>
            </a:r>
            <a:r>
              <a:rPr b="0" i="1" lang="en-US" sz="1800" spc="-1" strike="noStrike">
                <a:latin typeface="Lato"/>
              </a:rPr>
              <a:t>bootnode’s </a:t>
            </a:r>
            <a:r>
              <a:rPr b="0" lang="en-US" sz="1800" spc="-1" strike="noStrike">
                <a:latin typeface="Lato"/>
              </a:rPr>
              <a:t>terminal window, we should now see that it is communicating with the </a:t>
            </a:r>
            <a:r>
              <a:rPr b="0" i="1" lang="en-US" sz="1800" spc="-1" strike="noStrike">
                <a:latin typeface="Lato"/>
              </a:rPr>
              <a:t>node1</a:t>
            </a:r>
            <a:r>
              <a:rPr b="0" lang="en-US" sz="1800" spc="-1" strike="noStrike">
                <a:latin typeface="Lato"/>
              </a:rPr>
              <a:t> we just started: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2107440" y="1143000"/>
            <a:ext cx="5864760" cy="443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2216880" y="1667520"/>
            <a:ext cx="7841160" cy="4002120"/>
          </a:xfrm>
          <a:prstGeom prst="rect">
            <a:avLst/>
          </a:prstGeom>
          <a:ln w="0">
            <a:noFill/>
          </a:ln>
        </p:spPr>
      </p:pic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3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8. Start the two other nodes: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0" y="482040"/>
            <a:ext cx="10058040" cy="11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ato"/>
              </a:rPr>
              <a:t>Coming back to our local machine(s), we’re now going to start </a:t>
            </a:r>
            <a:r>
              <a:rPr b="0" i="1" lang="en-US" sz="1300" spc="-1" strike="noStrike">
                <a:latin typeface="Lato"/>
              </a:rPr>
              <a:t>node2</a:t>
            </a:r>
            <a:r>
              <a:rPr b="0" lang="en-US" sz="1300" spc="-1" strike="noStrike">
                <a:latin typeface="Lato"/>
              </a:rPr>
              <a:t> and </a:t>
            </a:r>
            <a:r>
              <a:rPr b="0" i="1" lang="en-US" sz="1300" spc="-1" strike="noStrike">
                <a:latin typeface="Lato"/>
              </a:rPr>
              <a:t>node3</a:t>
            </a:r>
            <a:r>
              <a:rPr b="0" lang="en-US" sz="1300" spc="-1" strike="noStrike">
                <a:latin typeface="Lato"/>
              </a:rPr>
              <a:t>, but being careful to replace the </a:t>
            </a:r>
            <a:r>
              <a:rPr b="0" i="1" lang="en-US" sz="1300" spc="-1" strike="noStrike">
                <a:latin typeface="Lato"/>
              </a:rPr>
              <a:t>localhost</a:t>
            </a:r>
            <a:r>
              <a:rPr b="0" lang="en-US" sz="1300" spc="-1" strike="noStrike">
                <a:latin typeface="Lato"/>
              </a:rPr>
              <a:t> IP address of </a:t>
            </a:r>
            <a:r>
              <a:rPr b="0" i="1" lang="en-US" sz="1300" spc="-1" strike="noStrike">
                <a:latin typeface="Lato"/>
              </a:rPr>
              <a:t>node1</a:t>
            </a:r>
            <a:r>
              <a:rPr b="0" lang="en-US" sz="1300" spc="-1" strike="noStrike">
                <a:latin typeface="Lato"/>
              </a:rPr>
              <a:t>’s </a:t>
            </a:r>
            <a:r>
              <a:rPr b="0" i="1" lang="en-US" sz="1300" spc="-1" strike="noStrike">
                <a:latin typeface="Lato"/>
              </a:rPr>
              <a:t>enode</a:t>
            </a:r>
            <a:r>
              <a:rPr b="0" lang="en-US" sz="1300" spc="-1" strike="noStrike">
                <a:latin typeface="Lato"/>
              </a:rPr>
              <a:t> by its actual public IP address (from </a:t>
            </a:r>
            <a:r>
              <a:rPr b="0" i="1" lang="en-US" sz="1300" spc="-1" strike="noStrike">
                <a:latin typeface="Lato"/>
              </a:rPr>
              <a:t>127.0.0.1:30304 </a:t>
            </a:r>
            <a:r>
              <a:rPr b="0" lang="en-US" sz="1300" spc="-1" strike="noStrike">
                <a:latin typeface="Lato"/>
              </a:rPr>
              <a:t>to </a:t>
            </a:r>
            <a:r>
              <a:rPr b="0" i="1" lang="en-US" sz="1300" spc="-1" strike="noStrike">
                <a:latin typeface="Lato"/>
              </a:rPr>
              <a:t>141.45.212.243:30304)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Lato"/>
              </a:rPr>
              <a:t>Commands: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latin typeface="Lato"/>
              </a:rPr>
              <a:t>node2:</a:t>
            </a:r>
            <a:endParaRPr b="0" lang="en-US" sz="9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900" spc="-1" strike="noStrike">
                <a:latin typeface="Lato"/>
              </a:rPr>
              <a:t>geth --datadir "./data" --port 30309 --bootnodes enode://8d00a6cfbee35c9d5d800b6618507adf87dd3664907c825cb7ab0751b0a3f6a2ad5e7a37025adf21941e39393a2b4ed9e672d43ef2f559f2fdad2eb1ac63510b@</a:t>
            </a:r>
            <a:r>
              <a:rPr b="1" i="1" lang="en-US" sz="900" spc="-1" strike="noStrike">
                <a:latin typeface="Lato"/>
              </a:rPr>
              <a:t>141.45.212.243:30304</a:t>
            </a:r>
            <a:r>
              <a:rPr b="0" i="1" lang="en-US" sz="900" spc="-1" strike="noStrike">
                <a:latin typeface="Lato"/>
              </a:rPr>
              <a:t> --networkid 123456 --allow-insecure-unlock --unlock 0x2e0Dd03f3Fe34f6e267949F062665b14ed241A77 --password pwd.txt --authrpc.port "8567"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8562240" y="2514600"/>
            <a:ext cx="10386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0" y="1828800"/>
            <a:ext cx="2216520" cy="25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The command to start </a:t>
            </a:r>
            <a:r>
              <a:rPr b="0" i="1" lang="en-US" sz="1400" spc="-1" strike="noStrike">
                <a:latin typeface="Lato"/>
              </a:rPr>
              <a:t>node3 </a:t>
            </a:r>
            <a:r>
              <a:rPr b="0" lang="en-US" sz="1400" spc="-1" strike="noStrike">
                <a:latin typeface="Lato"/>
              </a:rPr>
              <a:t>is basically the same, but changing the </a:t>
            </a:r>
            <a:r>
              <a:rPr b="0" i="1" lang="en-US" sz="1400" spc="-1" strike="noStrike">
                <a:latin typeface="Lato"/>
              </a:rPr>
              <a:t>port, unlock </a:t>
            </a:r>
            <a:r>
              <a:rPr b="0" lang="en-US" sz="1400" spc="-1" strike="noStrike">
                <a:latin typeface="Lato"/>
              </a:rPr>
              <a:t>and </a:t>
            </a:r>
            <a:r>
              <a:rPr b="0" i="1" lang="en-US" sz="1400" spc="-1" strike="noStrike">
                <a:latin typeface="Lato"/>
              </a:rPr>
              <a:t>authrpc.port</a:t>
            </a:r>
            <a:r>
              <a:rPr b="0" lang="en-US" sz="1400" spc="-1" strike="noStrike">
                <a:latin typeface="Lato"/>
              </a:rPr>
              <a:t> flags.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latin typeface="Lato"/>
              </a:rPr>
              <a:t>Here’s how the output looks like: we can see, at the bottom, that the </a:t>
            </a:r>
            <a:r>
              <a:rPr b="1" i="1" lang="en-US" sz="1400" spc="-1" strike="noStrike">
                <a:latin typeface="Lato"/>
              </a:rPr>
              <a:t>peercount</a:t>
            </a:r>
            <a:r>
              <a:rPr b="0" lang="en-US" sz="1400" spc="-1" strike="noStrike">
                <a:latin typeface="Lato"/>
              </a:rPr>
              <a:t> is now equal to </a:t>
            </a:r>
            <a:r>
              <a:rPr b="0" i="1" lang="en-US" sz="1400" spc="-1" strike="noStrike">
                <a:latin typeface="Lato"/>
              </a:rPr>
              <a:t>2</a:t>
            </a:r>
            <a:r>
              <a:rPr b="0" lang="en-US" sz="1400" spc="-1" strike="noStrike">
                <a:latin typeface="Lato"/>
              </a:rPr>
              <a:t>, which means that all of our three nodes are connected to two </a:t>
            </a:r>
            <a:r>
              <a:rPr b="0" i="1" lang="en-US" sz="1400" spc="-1" strike="noStrike">
                <a:latin typeface="Lato"/>
              </a:rPr>
              <a:t>peers</a:t>
            </a:r>
            <a:r>
              <a:rPr b="0" lang="en-US" sz="1400" spc="-1" strike="noStrike">
                <a:latin typeface="Lato"/>
              </a:rPr>
              <a:t> each.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5130360" y="2396880"/>
            <a:ext cx="8190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node2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3127320" y="5431680"/>
            <a:ext cx="1462680" cy="219240"/>
          </a:xfrm>
          <a:prstGeom prst="rect">
            <a:avLst/>
          </a:prstGeom>
          <a:noFill/>
          <a:ln w="1908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7" name=""/>
          <p:cNvSpPr/>
          <p:nvPr/>
        </p:nvSpPr>
        <p:spPr>
          <a:xfrm>
            <a:off x="1828800" y="3886200"/>
            <a:ext cx="1298520" cy="1545480"/>
          </a:xfrm>
          <a:prstGeom prst="line">
            <a:avLst/>
          </a:prstGeom>
          <a:ln w="2916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6702480" y="5486400"/>
            <a:ext cx="1462680" cy="164160"/>
          </a:xfrm>
          <a:prstGeom prst="rect">
            <a:avLst/>
          </a:prstGeom>
          <a:noFill/>
          <a:ln w="1908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3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Check </a:t>
            </a:r>
            <a:r>
              <a:rPr b="1" i="1" lang="en-US" sz="2800" spc="-1" strike="noStrike">
                <a:latin typeface="Lato"/>
              </a:rPr>
              <a:t>node1</a:t>
            </a:r>
            <a:r>
              <a:rPr b="1" lang="en-US" sz="2800" spc="-1" strike="noStrike">
                <a:latin typeface="Lato"/>
              </a:rPr>
              <a:t>’s information: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0" y="457200"/>
            <a:ext cx="10058040" cy="101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Lato"/>
              </a:rPr>
              <a:t>From the </a:t>
            </a:r>
            <a:r>
              <a:rPr b="0" i="1" lang="en-US" sz="1200" spc="-1" strike="noStrike">
                <a:latin typeface="Lato"/>
              </a:rPr>
              <a:t>node1</a:t>
            </a:r>
            <a:r>
              <a:rPr b="0" lang="en-US" sz="1200" spc="-1" strike="noStrike">
                <a:latin typeface="Lato"/>
              </a:rPr>
              <a:t> second terminal window, we can open its “console” to execute the following commands:</a:t>
            </a:r>
            <a:br>
              <a:rPr sz="1200"/>
            </a:br>
            <a:r>
              <a:rPr b="0" lang="en-US" sz="1200" spc="-1" strike="noStrike">
                <a:latin typeface="Lato"/>
              </a:rPr>
              <a:t>- </a:t>
            </a:r>
            <a:r>
              <a:rPr b="0" i="1" lang="en-US" sz="1200" spc="-1" strike="noStrike">
                <a:latin typeface="Lato"/>
              </a:rPr>
              <a:t>cd data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latin typeface="Lato"/>
              </a:rPr>
              <a:t>- geth attach geth.ipc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latin typeface="Lato"/>
              </a:rPr>
              <a:t>This will open a JavaScript console, where we can execute the </a:t>
            </a:r>
            <a:r>
              <a:rPr b="0" i="1" lang="en-US" sz="1200" spc="-1" strike="noStrike">
                <a:latin typeface="Lato"/>
              </a:rPr>
              <a:t>admin.nodeInfo</a:t>
            </a:r>
            <a:r>
              <a:rPr b="0" lang="en-US" sz="1200" spc="-1" strike="noStrike">
                <a:latin typeface="Lato"/>
              </a:rPr>
              <a:t> command to get information about the node. Here is how the output looks like; we can see some familiar information (the ones we defined in the Genesis block and </a:t>
            </a:r>
            <a:r>
              <a:rPr b="0" i="1" lang="en-US" sz="1200" spc="-1" strike="noStrike">
                <a:latin typeface="Lato"/>
              </a:rPr>
              <a:t>enode</a:t>
            </a:r>
            <a:r>
              <a:rPr b="0" lang="en-US" sz="1200" spc="-1" strike="noStrike">
                <a:latin typeface="Lato"/>
              </a:rPr>
              <a:t> for example).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1" name="" descr=""/>
          <p:cNvPicPr/>
          <p:nvPr/>
        </p:nvPicPr>
        <p:blipFill>
          <a:blip r:embed="rId1"/>
          <a:stretch/>
        </p:blipFill>
        <p:spPr>
          <a:xfrm>
            <a:off x="2542320" y="1472040"/>
            <a:ext cx="4995000" cy="419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3"/>
          <p:cNvSpPr/>
          <p:nvPr/>
        </p:nvSpPr>
        <p:spPr>
          <a:xfrm>
            <a:off x="228600" y="229320"/>
            <a:ext cx="284328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5400" spc="-1" strike="noStrike">
                <a:solidFill>
                  <a:srgbClr val="ffffff"/>
                </a:solidFill>
                <a:latin typeface="Lato"/>
                <a:ea typeface="Arial Unicode MS"/>
              </a:rPr>
              <a:t>Agenda</a:t>
            </a:r>
            <a:r>
              <a:rPr b="0" lang="en-US" sz="5400" spc="-1" strike="noStrike">
                <a:solidFill>
                  <a:srgbClr val="ffffff"/>
                </a:solidFill>
                <a:latin typeface="Arial"/>
                <a:ea typeface="Arial Unicode MS"/>
              </a:rPr>
              <a:t> 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334" name="Group 1"/>
          <p:cNvGrpSpPr/>
          <p:nvPr/>
        </p:nvGrpSpPr>
        <p:grpSpPr>
          <a:xfrm>
            <a:off x="3011040" y="740160"/>
            <a:ext cx="6548040" cy="4299480"/>
            <a:chOff x="3011040" y="740160"/>
            <a:chExt cx="6548040" cy="4299480"/>
          </a:xfrm>
        </p:grpSpPr>
        <p:sp>
          <p:nvSpPr>
            <p:cNvPr id="335" name="Straight Connector 5"/>
            <p:cNvSpPr/>
            <p:nvPr/>
          </p:nvSpPr>
          <p:spPr>
            <a:xfrm>
              <a:off x="4054680" y="1500120"/>
              <a:ext cx="360" cy="3539520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6" name="Straight Connector 6"/>
            <p:cNvSpPr/>
            <p:nvPr/>
          </p:nvSpPr>
          <p:spPr>
            <a:xfrm flipH="1">
              <a:off x="4054680" y="5018760"/>
              <a:ext cx="5489640" cy="360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7" name="Straight Connector 7"/>
            <p:cNvSpPr/>
            <p:nvPr/>
          </p:nvSpPr>
          <p:spPr>
            <a:xfrm>
              <a:off x="9544320" y="756720"/>
              <a:ext cx="360" cy="4282920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8" name="Straight Connector 8"/>
            <p:cNvSpPr/>
            <p:nvPr/>
          </p:nvSpPr>
          <p:spPr>
            <a:xfrm flipH="1" flipV="1">
              <a:off x="3011040" y="740160"/>
              <a:ext cx="6548040" cy="9360"/>
            </a:xfrm>
            <a:prstGeom prst="line">
              <a:avLst/>
            </a:prstGeom>
            <a:ln w="2540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9" name="Rectangle 5"/>
          <p:cNvSpPr/>
          <p:nvPr/>
        </p:nvSpPr>
        <p:spPr>
          <a:xfrm>
            <a:off x="3772800" y="1262880"/>
            <a:ext cx="563400" cy="563400"/>
          </a:xfrm>
          <a:prstGeom prst="rect">
            <a:avLst/>
          </a:prstGeom>
          <a:solidFill>
            <a:schemeClr val="accent1"/>
          </a:solidFill>
          <a:ln w="444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Rectangle 6"/>
          <p:cNvSpPr/>
          <p:nvPr/>
        </p:nvSpPr>
        <p:spPr>
          <a:xfrm>
            <a:off x="3772800" y="2201040"/>
            <a:ext cx="563400" cy="563400"/>
          </a:xfrm>
          <a:prstGeom prst="rect">
            <a:avLst/>
          </a:prstGeom>
          <a:solidFill>
            <a:schemeClr val="accent2"/>
          </a:solidFill>
          <a:ln w="444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Rectangle 7"/>
          <p:cNvSpPr/>
          <p:nvPr/>
        </p:nvSpPr>
        <p:spPr>
          <a:xfrm>
            <a:off x="3772800" y="3139560"/>
            <a:ext cx="563400" cy="563400"/>
          </a:xfrm>
          <a:prstGeom prst="rect">
            <a:avLst/>
          </a:prstGeom>
          <a:solidFill>
            <a:schemeClr val="accent3"/>
          </a:solidFill>
          <a:ln w="444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Rectangle 8"/>
          <p:cNvSpPr/>
          <p:nvPr/>
        </p:nvSpPr>
        <p:spPr>
          <a:xfrm>
            <a:off x="3772800" y="4077720"/>
            <a:ext cx="563400" cy="563400"/>
          </a:xfrm>
          <a:prstGeom prst="rect">
            <a:avLst/>
          </a:prstGeom>
          <a:solidFill>
            <a:schemeClr val="accent4"/>
          </a:solidFill>
          <a:ln w="444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TextBox 11"/>
          <p:cNvSpPr/>
          <p:nvPr/>
        </p:nvSpPr>
        <p:spPr>
          <a:xfrm>
            <a:off x="3772800" y="1352520"/>
            <a:ext cx="56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4" name="TextBox 12"/>
          <p:cNvSpPr/>
          <p:nvPr/>
        </p:nvSpPr>
        <p:spPr>
          <a:xfrm>
            <a:off x="3772800" y="2294280"/>
            <a:ext cx="56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5" name="TextBox 13"/>
          <p:cNvSpPr/>
          <p:nvPr/>
        </p:nvSpPr>
        <p:spPr>
          <a:xfrm>
            <a:off x="3772800" y="3235680"/>
            <a:ext cx="56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6" name="TextBox 14"/>
          <p:cNvSpPr/>
          <p:nvPr/>
        </p:nvSpPr>
        <p:spPr>
          <a:xfrm>
            <a:off x="3772800" y="4177440"/>
            <a:ext cx="563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Arial Unicode MS"/>
              </a:rPr>
              <a:t>04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347" name="Group 4"/>
          <p:cNvGrpSpPr/>
          <p:nvPr/>
        </p:nvGrpSpPr>
        <p:grpSpPr>
          <a:xfrm>
            <a:off x="4709160" y="1269720"/>
            <a:ext cx="4491720" cy="424800"/>
            <a:chOff x="4709160" y="1269720"/>
            <a:chExt cx="4491720" cy="424800"/>
          </a:xfrm>
        </p:grpSpPr>
        <p:sp>
          <p:nvSpPr>
            <p:cNvPr id="348" name="TextBox 15"/>
            <p:cNvSpPr/>
            <p:nvPr/>
          </p:nvSpPr>
          <p:spPr>
            <a:xfrm>
              <a:off x="4709160" y="1515960"/>
              <a:ext cx="4491720" cy="14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TextBox 16"/>
            <p:cNvSpPr/>
            <p:nvPr/>
          </p:nvSpPr>
          <p:spPr>
            <a:xfrm>
              <a:off x="4709160" y="1269720"/>
              <a:ext cx="4491720" cy="424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200" spc="-1" strike="noStrike">
                  <a:solidFill>
                    <a:srgbClr val="ffffff"/>
                  </a:solidFill>
                  <a:latin typeface="Lato"/>
                  <a:ea typeface="Arial Unicode MS"/>
                </a:rPr>
                <a:t>Introduction</a:t>
              </a:r>
              <a:endParaRPr b="0" lang="en-US" sz="2200" spc="-1" strike="noStrike">
                <a:latin typeface="Arial"/>
              </a:endParaRPr>
            </a:p>
          </p:txBody>
        </p:sp>
      </p:grpSp>
      <p:sp>
        <p:nvSpPr>
          <p:cNvPr id="350" name="TextBox 17"/>
          <p:cNvSpPr/>
          <p:nvPr/>
        </p:nvSpPr>
        <p:spPr>
          <a:xfrm>
            <a:off x="4707360" y="2057400"/>
            <a:ext cx="46648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Lato"/>
                <a:ea typeface="Arial Unicode MS"/>
              </a:rPr>
              <a:t>How does a private blockchain work?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1" name="TextBox 18"/>
          <p:cNvSpPr/>
          <p:nvPr/>
        </p:nvSpPr>
        <p:spPr>
          <a:xfrm>
            <a:off x="4709880" y="3038400"/>
            <a:ext cx="483444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ffffff"/>
                </a:solidFill>
                <a:latin typeface="Lato"/>
                <a:ea typeface="Arial Unicode MS"/>
              </a:rPr>
              <a:t>Demo on private blockchain setup &amp; interaction between nodes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2" name="TextBox 19"/>
          <p:cNvSpPr/>
          <p:nvPr/>
        </p:nvSpPr>
        <p:spPr>
          <a:xfrm>
            <a:off x="4719600" y="3986640"/>
            <a:ext cx="46526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ffff"/>
                </a:solidFill>
                <a:latin typeface="Lato"/>
                <a:ea typeface="Arial Unicode MS"/>
              </a:rPr>
              <a:t>Benefits of using private blockchain over public blockchain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3" name="Oval 2"/>
          <p:cNvSpPr/>
          <p:nvPr/>
        </p:nvSpPr>
        <p:spPr>
          <a:xfrm>
            <a:off x="2919600" y="694440"/>
            <a:ext cx="90720" cy="907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3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Check connected peers information: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3" name=""/>
          <p:cNvSpPr/>
          <p:nvPr/>
        </p:nvSpPr>
        <p:spPr>
          <a:xfrm>
            <a:off x="0" y="540720"/>
            <a:ext cx="10058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Lato"/>
              </a:rPr>
              <a:t>Still from the </a:t>
            </a:r>
            <a:r>
              <a:rPr b="0" i="1" lang="en-US" sz="1200" spc="-1" strike="noStrike">
                <a:latin typeface="Lato"/>
              </a:rPr>
              <a:t>node1</a:t>
            </a:r>
            <a:r>
              <a:rPr b="0" lang="en-US" sz="1200" spc="-1" strike="noStrike">
                <a:latin typeface="Lato"/>
              </a:rPr>
              <a:t> second terminal window’s JavaScript console, we run the following command:</a:t>
            </a:r>
            <a:br>
              <a:rPr sz="1200"/>
            </a:br>
            <a:r>
              <a:rPr b="0" lang="en-US" sz="1200" spc="-1" strike="noStrike">
                <a:latin typeface="Lato"/>
              </a:rPr>
              <a:t>- </a:t>
            </a:r>
            <a:r>
              <a:rPr b="0" i="1" lang="en-US" sz="1200" spc="-1" strike="noStrike">
                <a:latin typeface="Lato"/>
              </a:rPr>
              <a:t>admin.peers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Lato"/>
              </a:rPr>
              <a:t>which will output information about the peers currently connected to this node; we can indeed see two peers information when running it.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2130840" y="1126800"/>
            <a:ext cx="5817960" cy="458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3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Check synchronization status of the nodes: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0" y="540720"/>
            <a:ext cx="10058040" cy="7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Lato"/>
              </a:rPr>
              <a:t>From the </a:t>
            </a:r>
            <a:r>
              <a:rPr b="0" i="1" lang="en-US" sz="1200" spc="-1" strike="noStrike">
                <a:latin typeface="Lato"/>
              </a:rPr>
              <a:t>node1</a:t>
            </a:r>
            <a:r>
              <a:rPr b="0" lang="en-US" sz="1200" spc="-1" strike="noStrike">
                <a:latin typeface="Lato"/>
              </a:rPr>
              <a:t>’s JavaScript console again, we should run the two following commands to make sure that all nodes are indeed synchronized to </a:t>
            </a:r>
            <a:r>
              <a:rPr b="0" i="1" lang="en-US" sz="1200" spc="-1" strike="noStrike">
                <a:latin typeface="Lato"/>
              </a:rPr>
              <a:t>node1: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200" spc="-1" strike="noStrike">
                <a:latin typeface="Lato"/>
              </a:rPr>
              <a:t>- eth.syncing</a:t>
            </a:r>
            <a:r>
              <a:rPr b="0" lang="en-US" sz="1200" spc="-1" strike="noStrike">
                <a:latin typeface="Lato"/>
              </a:rPr>
              <a:t> that should return </a:t>
            </a:r>
            <a:r>
              <a:rPr b="0" i="1" lang="en-US" sz="1200" spc="-1" strike="noStrike">
                <a:latin typeface="Lato"/>
              </a:rPr>
              <a:t>false</a:t>
            </a:r>
            <a:r>
              <a:rPr b="0" lang="en-US" sz="1200" spc="-1" strike="noStrike">
                <a:latin typeface="Lato"/>
              </a:rPr>
              <a:t> if the nodes are done synchronizing to each other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Lato"/>
              </a:rPr>
              <a:t>- </a:t>
            </a:r>
            <a:r>
              <a:rPr b="0" i="1" lang="en-US" sz="1200" spc="-1" strike="noStrike">
                <a:latin typeface="Lato"/>
              </a:rPr>
              <a:t>eth.blockNumber</a:t>
            </a:r>
            <a:r>
              <a:rPr b="0" lang="en-US" sz="1200" spc="-1" strike="noStrike">
                <a:latin typeface="Lato"/>
              </a:rPr>
              <a:t> which should return </a:t>
            </a:r>
            <a:r>
              <a:rPr b="0" i="1" lang="en-US" sz="1200" spc="-1" strike="noStrike">
                <a:latin typeface="Lato"/>
              </a:rPr>
              <a:t>0</a:t>
            </a:r>
            <a:r>
              <a:rPr b="0" lang="en-US" sz="1200" spc="-1" strike="noStrike">
                <a:latin typeface="Lato"/>
              </a:rPr>
              <a:t>, as we didn’t initiate any transaction yet, and therefore no blocks should have been “minted”: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497" name="" descr=""/>
          <p:cNvPicPr/>
          <p:nvPr/>
        </p:nvPicPr>
        <p:blipFill>
          <a:blip r:embed="rId1"/>
          <a:stretch/>
        </p:blipFill>
        <p:spPr>
          <a:xfrm>
            <a:off x="790920" y="1247400"/>
            <a:ext cx="9038520" cy="1818720"/>
          </a:xfrm>
          <a:prstGeom prst="rect">
            <a:avLst/>
          </a:prstGeom>
          <a:ln w="0">
            <a:noFill/>
          </a:ln>
        </p:spPr>
      </p:pic>
      <p:sp>
        <p:nvSpPr>
          <p:cNvPr id="498" name=""/>
          <p:cNvSpPr/>
          <p:nvPr/>
        </p:nvSpPr>
        <p:spPr>
          <a:xfrm>
            <a:off x="0" y="3081600"/>
            <a:ext cx="1005804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Check each nodes balances: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0" y="3438000"/>
            <a:ext cx="10058040" cy="55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latin typeface="Lato"/>
              </a:rPr>
              <a:t>From the same console, we will use the </a:t>
            </a:r>
            <a:r>
              <a:rPr b="0" i="1" lang="en-US" sz="1200" spc="-1" strike="noStrike">
                <a:latin typeface="Lato"/>
              </a:rPr>
              <a:t>eth.getBalance</a:t>
            </a:r>
            <a:r>
              <a:rPr b="0" lang="en-US" sz="1200" spc="-1" strike="noStrike">
                <a:latin typeface="Lato"/>
              </a:rPr>
              <a:t> command to check at the balance of our three nodes (which shouldn’t have changed since we didn’t initate any transaction. We can refer to </a:t>
            </a:r>
            <a:r>
              <a:rPr b="0" i="1" lang="en-US" sz="1200" spc="-1" strike="noStrike">
                <a:latin typeface="Lato"/>
              </a:rPr>
              <a:t>node1</a:t>
            </a:r>
            <a:r>
              <a:rPr b="0" lang="en-US" sz="1200" spc="-1" strike="noStrike">
                <a:latin typeface="Lato"/>
              </a:rPr>
              <a:t> account address by using </a:t>
            </a:r>
            <a:r>
              <a:rPr b="0" i="1" lang="en-US" sz="1200" spc="-1" strike="noStrike">
                <a:latin typeface="Lato"/>
              </a:rPr>
              <a:t>eth.accounts[0] </a:t>
            </a:r>
            <a:r>
              <a:rPr b="0" lang="en-US" sz="1200" spc="-1" strike="noStrike">
                <a:latin typeface="Lato"/>
              </a:rPr>
              <a:t>as it’s the only account present on that node, while for the other two, we refer to their public address: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>
            <a:off x="1600560" y="3864240"/>
            <a:ext cx="6878880" cy="180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3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9. Initiate a transaction from </a:t>
            </a:r>
            <a:r>
              <a:rPr b="1" i="1" lang="en-US" sz="2800" spc="-1" strike="noStrike">
                <a:latin typeface="Lato"/>
              </a:rPr>
              <a:t>node1</a:t>
            </a:r>
            <a:r>
              <a:rPr b="1" lang="en-US" sz="2800" spc="-1" strike="noStrike">
                <a:latin typeface="Lato"/>
              </a:rPr>
              <a:t> to </a:t>
            </a:r>
            <a:r>
              <a:rPr b="1" i="1" lang="en-US" sz="2800" spc="-1" strike="noStrike">
                <a:latin typeface="Lato"/>
              </a:rPr>
              <a:t>node2</a:t>
            </a:r>
            <a:r>
              <a:rPr b="1" lang="en-US" sz="2800" spc="-1" strike="noStrike">
                <a:latin typeface="Lato"/>
              </a:rPr>
              <a:t>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2" name=""/>
          <p:cNvSpPr/>
          <p:nvPr/>
        </p:nvSpPr>
        <p:spPr>
          <a:xfrm>
            <a:off x="0" y="482040"/>
            <a:ext cx="10058040" cy="13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latin typeface="Lato"/>
              </a:rPr>
              <a:t>Still from the </a:t>
            </a:r>
            <a:r>
              <a:rPr b="0" i="1" lang="en-US" sz="1300" spc="-1" strike="noStrike">
                <a:latin typeface="Lato"/>
              </a:rPr>
              <a:t>node1</a:t>
            </a:r>
            <a:r>
              <a:rPr b="0" lang="en-US" sz="1300" spc="-1" strike="noStrike">
                <a:latin typeface="Lato"/>
              </a:rPr>
              <a:t>’s JavaScript console, we’ll initiate a transaction sending 0.000001 Ether to </a:t>
            </a:r>
            <a:r>
              <a:rPr b="0" i="1" lang="en-US" sz="1300" spc="-1" strike="noStrike">
                <a:latin typeface="Lato"/>
              </a:rPr>
              <a:t>node2 </a:t>
            </a:r>
            <a:r>
              <a:rPr b="0" lang="en-US" sz="1300" spc="-1" strike="noStrike">
                <a:latin typeface="Lato"/>
              </a:rPr>
              <a:t>by executing the command on the right of this screenshot: the </a:t>
            </a:r>
            <a:r>
              <a:rPr b="0" i="1" lang="en-US" sz="1300" spc="-1" strike="noStrike">
                <a:latin typeface="Lato"/>
              </a:rPr>
              <a:t>from</a:t>
            </a:r>
            <a:r>
              <a:rPr b="0" lang="en-US" sz="1300" spc="-1" strike="noStrike">
                <a:latin typeface="Lato"/>
              </a:rPr>
              <a:t> field refers to </a:t>
            </a:r>
            <a:r>
              <a:rPr b="0" i="1" lang="en-US" sz="1300" spc="-1" strike="noStrike">
                <a:latin typeface="Lato"/>
              </a:rPr>
              <a:t>node1</a:t>
            </a:r>
            <a:r>
              <a:rPr b="0" lang="en-US" sz="1300" spc="-1" strike="noStrike">
                <a:latin typeface="Lato"/>
              </a:rPr>
              <a:t>’s account, the </a:t>
            </a:r>
            <a:r>
              <a:rPr b="0" i="1" lang="en-US" sz="1300" spc="-1" strike="noStrike">
                <a:latin typeface="Lato"/>
              </a:rPr>
              <a:t>to </a:t>
            </a:r>
            <a:r>
              <a:rPr b="0" lang="en-US" sz="1300" spc="-1" strike="noStrike">
                <a:latin typeface="Lato"/>
              </a:rPr>
              <a:t>field refers to </a:t>
            </a:r>
            <a:r>
              <a:rPr b="0" i="1" lang="en-US" sz="1300" spc="-1" strike="noStrike">
                <a:latin typeface="Lato"/>
              </a:rPr>
              <a:t>node2</a:t>
            </a:r>
            <a:r>
              <a:rPr b="0" lang="en-US" sz="1300" spc="-1" strike="noStrike">
                <a:latin typeface="Lato"/>
              </a:rPr>
              <a:t>’s public address, the </a:t>
            </a:r>
            <a:r>
              <a:rPr b="0" i="1" lang="en-US" sz="1300" spc="-1" strike="noStrike">
                <a:latin typeface="Lato"/>
              </a:rPr>
              <a:t>value </a:t>
            </a:r>
            <a:r>
              <a:rPr b="0" lang="en-US" sz="1300" spc="-1" strike="noStrike">
                <a:latin typeface="Lato"/>
              </a:rPr>
              <a:t>field refers to the amount of Ether to be sent, and the </a:t>
            </a:r>
            <a:r>
              <a:rPr b="0" i="1" lang="en-US" sz="1300" spc="-1" strike="noStrike">
                <a:latin typeface="Lato"/>
              </a:rPr>
              <a:t>gasPrice </a:t>
            </a:r>
            <a:r>
              <a:rPr b="0" lang="en-US" sz="1300" spc="-1" strike="noStrike">
                <a:latin typeface="Lato"/>
              </a:rPr>
              <a:t>value refers to the amount of </a:t>
            </a:r>
            <a:r>
              <a:rPr b="0" i="1" lang="en-US" sz="1300" spc="-1" strike="noStrike">
                <a:latin typeface="Lato"/>
              </a:rPr>
              <a:t>gas</a:t>
            </a:r>
            <a:r>
              <a:rPr b="0" lang="en-US" sz="1300" spc="-1" strike="noStrike">
                <a:latin typeface="Lato"/>
              </a:rPr>
              <a:t> willing to be spent for this transaction.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latin typeface="Lato"/>
              </a:rPr>
              <a:t>If successful, we should see a transaction hash appearing as an output (in green), and when checking </a:t>
            </a:r>
            <a:r>
              <a:rPr b="0" i="1" lang="en-US" sz="1300" spc="-1" strike="noStrike">
                <a:latin typeface="Lato"/>
              </a:rPr>
              <a:t>node1</a:t>
            </a:r>
            <a:r>
              <a:rPr b="0" lang="en-US" sz="1300" spc="-1" strike="noStrike">
                <a:latin typeface="Lato"/>
              </a:rPr>
              <a:t>’s logs (or any other running nodes logs), we should see that a transaction has indeed been submitted (where the hash matches the one on the right), and that a new block has been successfully sealed (</a:t>
            </a:r>
            <a:r>
              <a:rPr b="0" i="1" lang="en-US" sz="1300" spc="-1" strike="noStrike">
                <a:latin typeface="Lato"/>
              </a:rPr>
              <a:t>“Successfully sealed new block - number=1”</a:t>
            </a:r>
            <a:r>
              <a:rPr b="0" lang="en-US" sz="1300" spc="-1" strike="noStrike">
                <a:latin typeface="Lato"/>
              </a:rPr>
              <a:t>).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503" name="" descr=""/>
          <p:cNvPicPr/>
          <p:nvPr/>
        </p:nvPicPr>
        <p:blipFill>
          <a:blip r:embed="rId1"/>
          <a:stretch/>
        </p:blipFill>
        <p:spPr>
          <a:xfrm>
            <a:off x="7920" y="1856520"/>
            <a:ext cx="10079280" cy="1067040"/>
          </a:xfrm>
          <a:prstGeom prst="rect">
            <a:avLst/>
          </a:prstGeom>
          <a:ln w="0">
            <a:noFill/>
          </a:ln>
        </p:spPr>
      </p:pic>
      <p:pic>
        <p:nvPicPr>
          <p:cNvPr id="504" name="" descr=""/>
          <p:cNvPicPr/>
          <p:nvPr/>
        </p:nvPicPr>
        <p:blipFill>
          <a:blip r:embed="rId2"/>
          <a:stretch/>
        </p:blipFill>
        <p:spPr>
          <a:xfrm>
            <a:off x="2335320" y="4467600"/>
            <a:ext cx="5409360" cy="1018440"/>
          </a:xfrm>
          <a:prstGeom prst="rect">
            <a:avLst/>
          </a:prstGeom>
          <a:ln w="0">
            <a:noFill/>
          </a:ln>
        </p:spPr>
      </p:pic>
      <p:sp>
        <p:nvSpPr>
          <p:cNvPr id="505" name=""/>
          <p:cNvSpPr/>
          <p:nvPr/>
        </p:nvSpPr>
        <p:spPr>
          <a:xfrm>
            <a:off x="0" y="3645000"/>
            <a:ext cx="1005804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Lato"/>
              </a:rPr>
              <a:t>Now, when we check at the balance of both of these accounts, we can see that it has successfully been updated.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Lato"/>
              </a:rPr>
              <a:t>Also, when running </a:t>
            </a:r>
            <a:r>
              <a:rPr b="0" i="1" lang="en-US" sz="1600" spc="-1" strike="noStrike">
                <a:latin typeface="Lato"/>
              </a:rPr>
              <a:t>eth.blockNumber</a:t>
            </a:r>
            <a:r>
              <a:rPr b="0" lang="en-US" sz="1600" spc="-1" strike="noStrike">
                <a:latin typeface="Lato"/>
              </a:rPr>
              <a:t>, we can see that 1 new </a:t>
            </a:r>
            <a:r>
              <a:rPr b="0" i="1" lang="en-US" sz="1600" spc="-1" strike="noStrike">
                <a:latin typeface="Lato"/>
              </a:rPr>
              <a:t>block</a:t>
            </a:r>
            <a:r>
              <a:rPr b="0" lang="en-US" sz="1600" spc="-1" strike="noStrike">
                <a:latin typeface="Lato"/>
              </a:rPr>
              <a:t> has been “minted” (or “sealed”).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0" y="74160"/>
            <a:ext cx="10058040" cy="38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800" spc="-1" strike="noStrike">
                <a:latin typeface="Lato"/>
              </a:rPr>
              <a:t>10. Making another transaction from </a:t>
            </a:r>
            <a:r>
              <a:rPr b="1" i="1" lang="en-US" sz="2800" spc="-1" strike="noStrike">
                <a:latin typeface="Lato"/>
              </a:rPr>
              <a:t>node1</a:t>
            </a:r>
            <a:r>
              <a:rPr b="1" lang="en-US" sz="2800" spc="-1" strike="noStrike">
                <a:latin typeface="Lato"/>
              </a:rPr>
              <a:t> to </a:t>
            </a:r>
            <a:r>
              <a:rPr b="1" i="1" lang="en-US" sz="2800" spc="-1" strike="noStrike">
                <a:latin typeface="Lato"/>
              </a:rPr>
              <a:t>node3: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1496880" y="482040"/>
            <a:ext cx="7086240" cy="62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latin typeface="Lato"/>
              </a:rPr>
              <a:t>We’re now doing the same to execute a transaction from </a:t>
            </a:r>
            <a:r>
              <a:rPr b="0" i="1" lang="en-US" sz="1300" spc="-1" strike="noStrike">
                <a:latin typeface="Lato"/>
              </a:rPr>
              <a:t>node1 </a:t>
            </a:r>
            <a:r>
              <a:rPr b="0" lang="en-US" sz="1300" spc="-1" strike="noStrike">
                <a:latin typeface="Lato"/>
              </a:rPr>
              <a:t>to </a:t>
            </a:r>
            <a:r>
              <a:rPr b="0" i="1" lang="en-US" sz="1300" spc="-1" strike="noStrike">
                <a:latin typeface="Lato"/>
              </a:rPr>
              <a:t>node3</a:t>
            </a:r>
            <a:r>
              <a:rPr b="0" lang="en-US" sz="1300" spc="-1" strike="noStrike">
                <a:latin typeface="Lato"/>
              </a:rPr>
              <a:t> for a value of 1 Ether: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300" spc="-1" strike="noStrike">
              <a:latin typeface="Arial"/>
            </a:endParaRPr>
          </a:p>
        </p:txBody>
      </p:sp>
      <p:pic>
        <p:nvPicPr>
          <p:cNvPr id="508" name="" descr=""/>
          <p:cNvPicPr/>
          <p:nvPr/>
        </p:nvPicPr>
        <p:blipFill>
          <a:blip r:embed="rId1"/>
          <a:stretch/>
        </p:blipFill>
        <p:spPr>
          <a:xfrm>
            <a:off x="2375280" y="762480"/>
            <a:ext cx="5329440" cy="2196360"/>
          </a:xfrm>
          <a:prstGeom prst="rect">
            <a:avLst/>
          </a:prstGeom>
          <a:ln w="0">
            <a:noFill/>
          </a:ln>
        </p:spPr>
      </p:pic>
      <p:sp>
        <p:nvSpPr>
          <p:cNvPr id="509" name=""/>
          <p:cNvSpPr/>
          <p:nvPr/>
        </p:nvSpPr>
        <p:spPr>
          <a:xfrm>
            <a:off x="914400" y="3027960"/>
            <a:ext cx="845784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latin typeface="Lato"/>
              </a:rPr>
              <a:t>As expected, we see that the balance of the two accounts have been updated (</a:t>
            </a:r>
            <a:r>
              <a:rPr b="0" i="1" lang="en-US" sz="1600" spc="-1" strike="noStrike">
                <a:latin typeface="Lato"/>
              </a:rPr>
              <a:t>node3</a:t>
            </a:r>
            <a:r>
              <a:rPr b="0" lang="en-US" sz="1600" spc="-1" strike="noStrike">
                <a:latin typeface="Lato"/>
              </a:rPr>
              <a:t> now has 10 Ether) and that a new block has been sealed (</a:t>
            </a:r>
            <a:r>
              <a:rPr b="0" i="1" lang="en-US" sz="1600" spc="-1" strike="noStrike">
                <a:latin typeface="Lato"/>
              </a:rPr>
              <a:t>eth.blockNumber</a:t>
            </a:r>
            <a:r>
              <a:rPr b="0" lang="en-US" sz="1600" spc="-1" strike="noStrike">
                <a:latin typeface="Lato"/>
              </a:rPr>
              <a:t> returns </a:t>
            </a:r>
            <a:r>
              <a:rPr b="0" i="1" lang="en-US" sz="1600" spc="-1" strike="noStrike">
                <a:latin typeface="Lato"/>
              </a:rPr>
              <a:t>2).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0" name=""/>
          <p:cNvSpPr/>
          <p:nvPr/>
        </p:nvSpPr>
        <p:spPr>
          <a:xfrm>
            <a:off x="0" y="3886200"/>
            <a:ext cx="10058040" cy="44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300" spc="-1" strike="noStrike">
                <a:latin typeface="Lato"/>
              </a:rPr>
              <a:t>When looking at the logs, we can also see that the blockchain is successfully synchronized; indeed, we see that two transactions have successfully been indexed.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511" name="" descr=""/>
          <p:cNvPicPr/>
          <p:nvPr/>
        </p:nvPicPr>
        <p:blipFill>
          <a:blip r:embed="rId2"/>
          <a:stretch/>
        </p:blipFill>
        <p:spPr>
          <a:xfrm>
            <a:off x="353880" y="4383360"/>
            <a:ext cx="9372240" cy="110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extBox 4"/>
          <p:cNvSpPr/>
          <p:nvPr/>
        </p:nvSpPr>
        <p:spPr>
          <a:xfrm>
            <a:off x="0" y="3729240"/>
            <a:ext cx="10079280" cy="10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i="1" lang="en-US" sz="6000" spc="-1" strike="noStrike">
                <a:solidFill>
                  <a:srgbClr val="e0c2cd"/>
                </a:solidFill>
                <a:latin typeface="Lato"/>
                <a:ea typeface="DejaVu Sans"/>
              </a:rPr>
              <a:t>THANK YOU!</a:t>
            </a:r>
            <a:endParaRPr b="0" lang="en-US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/>
          </p:nvPr>
        </p:nvSpPr>
        <p:spPr>
          <a:xfrm>
            <a:off x="267480" y="280440"/>
            <a:ext cx="9567720" cy="59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262626"/>
                </a:solidFill>
                <a:latin typeface="Lato"/>
                <a:ea typeface="Arial Unicode MS"/>
              </a:rPr>
              <a:t>Private Blockchain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355" name="Group 8"/>
          <p:cNvGrpSpPr/>
          <p:nvPr/>
        </p:nvGrpSpPr>
        <p:grpSpPr>
          <a:xfrm>
            <a:off x="3644280" y="1725120"/>
            <a:ext cx="2790360" cy="3218040"/>
            <a:chOff x="3644280" y="1725120"/>
            <a:chExt cx="2790360" cy="3218040"/>
          </a:xfrm>
        </p:grpSpPr>
        <p:sp>
          <p:nvSpPr>
            <p:cNvPr id="356" name="Isosceles Triangle 2"/>
            <p:cNvSpPr/>
            <p:nvPr/>
          </p:nvSpPr>
          <p:spPr>
            <a:xfrm rot="19800600">
              <a:off x="4579920" y="3240720"/>
              <a:ext cx="1614600" cy="139176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" name="Isosceles Triangle 3"/>
            <p:cNvSpPr/>
            <p:nvPr/>
          </p:nvSpPr>
          <p:spPr>
            <a:xfrm rot="8999400">
              <a:off x="3884760" y="2035440"/>
              <a:ext cx="1614240" cy="1391400"/>
            </a:xfrm>
            <a:prstGeom prst="triangle">
              <a:avLst>
                <a:gd name="adj" fmla="val 50000"/>
              </a:avLst>
            </a:prstGeom>
            <a:solidFill>
              <a:srgbClr val="1964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Isosceles Triangle 6"/>
            <p:cNvSpPr/>
            <p:nvPr/>
          </p:nvSpPr>
          <p:spPr>
            <a:xfrm rot="16200000">
              <a:off x="4928400" y="2638440"/>
              <a:ext cx="1614240" cy="13914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" name="Isosceles Triangle 7"/>
            <p:cNvSpPr/>
            <p:nvPr/>
          </p:nvSpPr>
          <p:spPr>
            <a:xfrm rot="5400000">
              <a:off x="3537000" y="2637720"/>
              <a:ext cx="1614240" cy="139176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Isosceles Triangle 9"/>
            <p:cNvSpPr/>
            <p:nvPr/>
          </p:nvSpPr>
          <p:spPr>
            <a:xfrm rot="1800000">
              <a:off x="3884040" y="3240720"/>
              <a:ext cx="1614600" cy="1391760"/>
            </a:xfrm>
            <a:prstGeom prst="triangle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Isosceles Triangle 10"/>
            <p:cNvSpPr/>
            <p:nvPr/>
          </p:nvSpPr>
          <p:spPr>
            <a:xfrm rot="12600000">
              <a:off x="4580280" y="2035440"/>
              <a:ext cx="1614240" cy="13914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" name="Rectangle 2"/>
          <p:cNvSpPr/>
          <p:nvPr/>
        </p:nvSpPr>
        <p:spPr>
          <a:xfrm>
            <a:off x="4829760" y="2887560"/>
            <a:ext cx="442800" cy="442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TopUp"/>
            <a:lightRig dir="t" rig="balanced"/>
          </a:scene3d>
          <a:sp3d extrusionH="558800" contourW="12700" prstMaterial="matte">
            <a:extrusionClr>
              <a:schemeClr val="bg1">
                <a:lumMod val="95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3" name="Group 9"/>
          <p:cNvGrpSpPr/>
          <p:nvPr/>
        </p:nvGrpSpPr>
        <p:grpSpPr>
          <a:xfrm>
            <a:off x="6958440" y="2977200"/>
            <a:ext cx="2377080" cy="659520"/>
            <a:chOff x="6958440" y="2977200"/>
            <a:chExt cx="2377080" cy="659520"/>
          </a:xfrm>
        </p:grpSpPr>
        <p:sp>
          <p:nvSpPr>
            <p:cNvPr id="364" name="TextBox 20"/>
            <p:cNvSpPr/>
            <p:nvPr/>
          </p:nvSpPr>
          <p:spPr>
            <a:xfrm>
              <a:off x="6958440" y="2977200"/>
              <a:ext cx="23770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Consensus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65" name="TextBox 21"/>
            <p:cNvSpPr/>
            <p:nvPr/>
          </p:nvSpPr>
          <p:spPr>
            <a:xfrm>
              <a:off x="6958440" y="3182040"/>
              <a:ext cx="237708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Permissioned (Proof-of-Authority)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66" name="Group 10"/>
          <p:cNvGrpSpPr/>
          <p:nvPr/>
        </p:nvGrpSpPr>
        <p:grpSpPr>
          <a:xfrm>
            <a:off x="743400" y="2977200"/>
            <a:ext cx="2377080" cy="477000"/>
            <a:chOff x="743400" y="2977200"/>
            <a:chExt cx="2377080" cy="477000"/>
          </a:xfrm>
        </p:grpSpPr>
        <p:sp>
          <p:nvSpPr>
            <p:cNvPr id="367" name="TextBox 22"/>
            <p:cNvSpPr/>
            <p:nvPr/>
          </p:nvSpPr>
          <p:spPr>
            <a:xfrm>
              <a:off x="743400" y="2977200"/>
              <a:ext cx="23770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Transaction Speed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68" name="TextBox 23"/>
            <p:cNvSpPr/>
            <p:nvPr/>
          </p:nvSpPr>
          <p:spPr>
            <a:xfrm>
              <a:off x="743400" y="3182040"/>
              <a:ext cx="2377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404040"/>
                  </a:solidFill>
                  <a:latin typeface="Arial"/>
                  <a:ea typeface="Arial Unicode MS"/>
                </a:rPr>
                <a:t>Fast.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69" name="Group 11"/>
          <p:cNvGrpSpPr/>
          <p:nvPr/>
        </p:nvGrpSpPr>
        <p:grpSpPr>
          <a:xfrm>
            <a:off x="6114600" y="1502640"/>
            <a:ext cx="2377080" cy="477000"/>
            <a:chOff x="6114600" y="1502640"/>
            <a:chExt cx="2377080" cy="477000"/>
          </a:xfrm>
        </p:grpSpPr>
        <p:sp>
          <p:nvSpPr>
            <p:cNvPr id="370" name="TextBox 24"/>
            <p:cNvSpPr/>
            <p:nvPr/>
          </p:nvSpPr>
          <p:spPr>
            <a:xfrm>
              <a:off x="6114600" y="1502640"/>
              <a:ext cx="23770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Authority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1" name="TextBox 25"/>
            <p:cNvSpPr/>
            <p:nvPr/>
          </p:nvSpPr>
          <p:spPr>
            <a:xfrm>
              <a:off x="6114600" y="1707480"/>
              <a:ext cx="2377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Partially decentralized.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72" name="Group 12"/>
          <p:cNvGrpSpPr/>
          <p:nvPr/>
        </p:nvGrpSpPr>
        <p:grpSpPr>
          <a:xfrm>
            <a:off x="6114600" y="4451760"/>
            <a:ext cx="2377080" cy="477000"/>
            <a:chOff x="6114600" y="4451760"/>
            <a:chExt cx="2377080" cy="477000"/>
          </a:xfrm>
        </p:grpSpPr>
        <p:sp>
          <p:nvSpPr>
            <p:cNvPr id="373" name="TextBox 26"/>
            <p:cNvSpPr/>
            <p:nvPr/>
          </p:nvSpPr>
          <p:spPr>
            <a:xfrm>
              <a:off x="6114600" y="4451760"/>
              <a:ext cx="23770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Immutability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4" name="TextBox 27"/>
            <p:cNvSpPr/>
            <p:nvPr/>
          </p:nvSpPr>
          <p:spPr>
            <a:xfrm>
              <a:off x="6114600" y="4656600"/>
              <a:ext cx="2377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Partial.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75" name="Group 13"/>
          <p:cNvGrpSpPr/>
          <p:nvPr/>
        </p:nvGrpSpPr>
        <p:grpSpPr>
          <a:xfrm>
            <a:off x="1587240" y="1502640"/>
            <a:ext cx="2377080" cy="477000"/>
            <a:chOff x="1587240" y="1502640"/>
            <a:chExt cx="2377080" cy="477000"/>
          </a:xfrm>
        </p:grpSpPr>
        <p:sp>
          <p:nvSpPr>
            <p:cNvPr id="376" name="TextBox 28"/>
            <p:cNvSpPr/>
            <p:nvPr/>
          </p:nvSpPr>
          <p:spPr>
            <a:xfrm>
              <a:off x="1587240" y="1502640"/>
              <a:ext cx="23770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Access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77" name="TextBox 29"/>
            <p:cNvSpPr/>
            <p:nvPr/>
          </p:nvSpPr>
          <p:spPr>
            <a:xfrm>
              <a:off x="1587240" y="1707480"/>
              <a:ext cx="2377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Single organization.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378" name="Group 14"/>
          <p:cNvGrpSpPr/>
          <p:nvPr/>
        </p:nvGrpSpPr>
        <p:grpSpPr>
          <a:xfrm>
            <a:off x="1587240" y="4451760"/>
            <a:ext cx="2377080" cy="477000"/>
            <a:chOff x="1587240" y="4451760"/>
            <a:chExt cx="2377080" cy="477000"/>
          </a:xfrm>
        </p:grpSpPr>
        <p:sp>
          <p:nvSpPr>
            <p:cNvPr id="379" name="TextBox 30"/>
            <p:cNvSpPr/>
            <p:nvPr/>
          </p:nvSpPr>
          <p:spPr>
            <a:xfrm>
              <a:off x="1587240" y="4451760"/>
              <a:ext cx="237708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Efficiency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380" name="TextBox 31"/>
            <p:cNvSpPr/>
            <p:nvPr/>
          </p:nvSpPr>
          <p:spPr>
            <a:xfrm>
              <a:off x="1587240" y="4656600"/>
              <a:ext cx="23770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404040"/>
                  </a:solidFill>
                  <a:latin typeface="Lato"/>
                  <a:ea typeface="Arial Unicode MS"/>
                </a:rPr>
                <a:t>High.</a:t>
              </a:r>
              <a:endParaRPr b="0" lang="en-US" sz="1200" spc="-1" strike="noStrike">
                <a:latin typeface="Arial"/>
              </a:endParaRPr>
            </a:p>
          </p:txBody>
        </p:sp>
      </p:grpSp>
      <p:sp>
        <p:nvSpPr>
          <p:cNvPr id="381" name="Hexagon 7"/>
          <p:cNvSpPr/>
          <p:nvPr/>
        </p:nvSpPr>
        <p:spPr>
          <a:xfrm rot="19749600">
            <a:off x="4908240" y="1612440"/>
            <a:ext cx="261000" cy="223200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Hexagon 8"/>
          <p:cNvSpPr/>
          <p:nvPr/>
        </p:nvSpPr>
        <p:spPr>
          <a:xfrm rot="19749600">
            <a:off x="6296400" y="2411640"/>
            <a:ext cx="261000" cy="223200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Hexagon 9"/>
          <p:cNvSpPr/>
          <p:nvPr/>
        </p:nvSpPr>
        <p:spPr>
          <a:xfrm rot="19749600">
            <a:off x="6300360" y="4026600"/>
            <a:ext cx="261000" cy="223200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Hexagon 10"/>
          <p:cNvSpPr/>
          <p:nvPr/>
        </p:nvSpPr>
        <p:spPr>
          <a:xfrm rot="19749600">
            <a:off x="4908240" y="4811760"/>
            <a:ext cx="261000" cy="223200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Hexagon 11"/>
          <p:cNvSpPr/>
          <p:nvPr/>
        </p:nvSpPr>
        <p:spPr>
          <a:xfrm rot="19749600">
            <a:off x="3521520" y="4046400"/>
            <a:ext cx="261000" cy="223200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Hexagon 12"/>
          <p:cNvSpPr/>
          <p:nvPr/>
        </p:nvSpPr>
        <p:spPr>
          <a:xfrm rot="19749600">
            <a:off x="3535920" y="2444040"/>
            <a:ext cx="261000" cy="223200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/>
          </p:nvPr>
        </p:nvSpPr>
        <p:spPr>
          <a:xfrm>
            <a:off x="511920" y="280800"/>
            <a:ext cx="9567360" cy="5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Lato"/>
                <a:ea typeface="Arial Unicode MS"/>
              </a:rPr>
              <a:t>Benefits of blockchain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388" name="Group 2"/>
          <p:cNvGrpSpPr/>
          <p:nvPr/>
        </p:nvGrpSpPr>
        <p:grpSpPr>
          <a:xfrm>
            <a:off x="3700800" y="1425240"/>
            <a:ext cx="2674440" cy="3868200"/>
            <a:chOff x="3700800" y="1425240"/>
            <a:chExt cx="2674440" cy="3868200"/>
          </a:xfrm>
        </p:grpSpPr>
        <p:grpSp>
          <p:nvGrpSpPr>
            <p:cNvPr id="389" name="Group 3"/>
            <p:cNvGrpSpPr/>
            <p:nvPr/>
          </p:nvGrpSpPr>
          <p:grpSpPr>
            <a:xfrm>
              <a:off x="3700800" y="4359240"/>
              <a:ext cx="2674440" cy="934200"/>
              <a:chOff x="3700800" y="4359240"/>
              <a:chExt cx="2674440" cy="934200"/>
            </a:xfrm>
          </p:grpSpPr>
          <p:sp>
            <p:nvSpPr>
              <p:cNvPr id="390" name="Rectangle 15"/>
              <p:cNvSpPr/>
              <p:nvPr/>
            </p:nvSpPr>
            <p:spPr>
              <a:xfrm rot="358800">
                <a:off x="3725640" y="4557960"/>
                <a:ext cx="2455920" cy="608760"/>
              </a:xfrm>
              <a:custGeom>
                <a:avLst/>
                <a:gdLst/>
                <a:ahLst/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2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1" name="Rectangle 16"/>
              <p:cNvSpPr/>
              <p:nvPr/>
            </p:nvSpPr>
            <p:spPr>
              <a:xfrm rot="358800">
                <a:off x="4201200" y="4469760"/>
                <a:ext cx="2152080" cy="533160"/>
              </a:xfrm>
              <a:custGeom>
                <a:avLst/>
                <a:gdLst/>
                <a:ahLst/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28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92" name="Group 7"/>
            <p:cNvGrpSpPr/>
            <p:nvPr/>
          </p:nvGrpSpPr>
          <p:grpSpPr>
            <a:xfrm>
              <a:off x="4329720" y="1425240"/>
              <a:ext cx="1302840" cy="3527640"/>
              <a:chOff x="4329720" y="1425240"/>
              <a:chExt cx="1302840" cy="3527640"/>
            </a:xfrm>
          </p:grpSpPr>
          <p:sp>
            <p:nvSpPr>
              <p:cNvPr id="393" name="Rectangle 17"/>
              <p:cNvSpPr/>
              <p:nvPr/>
            </p:nvSpPr>
            <p:spPr>
              <a:xfrm>
                <a:off x="4403880" y="4077000"/>
                <a:ext cx="891720" cy="87588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ight">
                  <a:rot lat="598412" lon="1237643" rev="0"/>
                </a:camera>
                <a:lightRig dir="t" rig="threePt"/>
              </a:scene3d>
              <a:sp3d extrusionH="819150" prstMaterial="flat">
                <a:bevelT w="44450" h="25400"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5400" spc="46" strike="noStrike">
                    <a:solidFill>
                      <a:srgbClr val="ffffff"/>
                    </a:solidFill>
                    <a:latin typeface="Arial"/>
                    <a:ea typeface="Arial Unicode MS"/>
                  </a:rPr>
                  <a:t>D</a:t>
                </a:r>
                <a:endParaRPr b="0" lang="en-US" sz="5400" spc="-1" strike="noStrike">
                  <a:latin typeface="Arial"/>
                </a:endParaRPr>
              </a:p>
            </p:txBody>
          </p:sp>
          <p:sp>
            <p:nvSpPr>
              <p:cNvPr id="394" name="Rectangle 18"/>
              <p:cNvSpPr/>
              <p:nvPr/>
            </p:nvSpPr>
            <p:spPr>
              <a:xfrm>
                <a:off x="4740840" y="3195000"/>
                <a:ext cx="891720" cy="8755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dir="t" rig="threeP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5400" spc="46" strike="noStrike">
                    <a:solidFill>
                      <a:srgbClr val="ffffff"/>
                    </a:solidFill>
                    <a:latin typeface="Arial"/>
                    <a:ea typeface="Arial Unicode MS"/>
                  </a:rPr>
                  <a:t>C</a:t>
                </a:r>
                <a:endParaRPr b="0" lang="en-US" sz="5400" spc="-1" strike="noStrike">
                  <a:latin typeface="Arial"/>
                </a:endParaRPr>
              </a:p>
            </p:txBody>
          </p:sp>
          <p:sp>
            <p:nvSpPr>
              <p:cNvPr id="395" name="Rectangle 19"/>
              <p:cNvSpPr/>
              <p:nvPr/>
            </p:nvSpPr>
            <p:spPr>
              <a:xfrm>
                <a:off x="4701600" y="1425240"/>
                <a:ext cx="891720" cy="8755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dir="t" rig="threeP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5400" spc="46" strike="noStrike">
                    <a:solidFill>
                      <a:srgbClr val="ffffff"/>
                    </a:solidFill>
                    <a:latin typeface="Arial"/>
                    <a:ea typeface="Arial Unicode MS"/>
                  </a:rPr>
                  <a:t>A</a:t>
                </a:r>
                <a:endParaRPr b="0" lang="en-US" sz="5400" spc="-1" strike="noStrike">
                  <a:latin typeface="Arial"/>
                </a:endParaRPr>
              </a:p>
            </p:txBody>
          </p:sp>
          <p:sp>
            <p:nvSpPr>
              <p:cNvPr id="396" name="Rectangle 20"/>
              <p:cNvSpPr/>
              <p:nvPr/>
            </p:nvSpPr>
            <p:spPr>
              <a:xfrm>
                <a:off x="4329720" y="2316960"/>
                <a:ext cx="891360" cy="8755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dir="t" rig="threeP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5400" spc="46" strike="noStrike">
                    <a:solidFill>
                      <a:srgbClr val="ffffff"/>
                    </a:solidFill>
                    <a:latin typeface="Arial"/>
                    <a:ea typeface="Arial Unicode MS"/>
                  </a:rPr>
                  <a:t>B</a:t>
                </a:r>
                <a:endParaRPr b="0" lang="en-US" sz="5400" spc="-1" strike="noStrike">
                  <a:latin typeface="Arial"/>
                </a:endParaRPr>
              </a:p>
            </p:txBody>
          </p:sp>
        </p:grpSp>
      </p:grpSp>
      <p:sp>
        <p:nvSpPr>
          <p:cNvPr id="397" name="TextBox 5"/>
          <p:cNvSpPr/>
          <p:nvPr/>
        </p:nvSpPr>
        <p:spPr>
          <a:xfrm>
            <a:off x="6448680" y="1389960"/>
            <a:ext cx="29844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Since there’s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no central authority to oversee operations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, the blockchain is an ideal register for joint business ventures.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8" name="TextBox 6"/>
          <p:cNvSpPr/>
          <p:nvPr/>
        </p:nvSpPr>
        <p:spPr>
          <a:xfrm>
            <a:off x="6461640" y="3255120"/>
            <a:ext cx="298800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Information isn’t centralized, preventing it from being lost (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Distributed ledger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).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9" name="TextBox 7"/>
          <p:cNvSpPr/>
          <p:nvPr/>
        </p:nvSpPr>
        <p:spPr>
          <a:xfrm>
            <a:off x="568800" y="2277000"/>
            <a:ext cx="298440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 Unicode MS"/>
              </a:rPr>
              <a:t>The digital signature and verification process used in blockchains helps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Arial Unicode MS"/>
              </a:rPr>
              <a:t>prevent fraudulent activities.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0" name="TextBox 8"/>
          <p:cNvSpPr/>
          <p:nvPr/>
        </p:nvSpPr>
        <p:spPr>
          <a:xfrm>
            <a:off x="568800" y="4343400"/>
            <a:ext cx="29844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404040"/>
                </a:solidFill>
                <a:latin typeface="Lato"/>
                <a:ea typeface="Arial Unicode MS"/>
              </a:rPr>
              <a:t>Faster transaction speed.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01" name="Rectangle 21"/>
          <p:cNvSpPr/>
          <p:nvPr/>
        </p:nvSpPr>
        <p:spPr>
          <a:xfrm>
            <a:off x="6247080" y="1427760"/>
            <a:ext cx="100440" cy="88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Rectangle 22"/>
          <p:cNvSpPr/>
          <p:nvPr/>
        </p:nvSpPr>
        <p:spPr>
          <a:xfrm>
            <a:off x="6247080" y="3195720"/>
            <a:ext cx="100440" cy="88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Rectangle 23"/>
          <p:cNvSpPr/>
          <p:nvPr/>
        </p:nvSpPr>
        <p:spPr>
          <a:xfrm>
            <a:off x="3628800" y="2311560"/>
            <a:ext cx="100440" cy="88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Rectangle 24"/>
          <p:cNvSpPr/>
          <p:nvPr/>
        </p:nvSpPr>
        <p:spPr>
          <a:xfrm>
            <a:off x="3628800" y="4079520"/>
            <a:ext cx="100440" cy="88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Chevron 5"/>
          <p:cNvSpPr/>
          <p:nvPr/>
        </p:nvSpPr>
        <p:spPr>
          <a:xfrm>
            <a:off x="5829480" y="1711440"/>
            <a:ext cx="241200" cy="321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Chevron 6"/>
          <p:cNvSpPr/>
          <p:nvPr/>
        </p:nvSpPr>
        <p:spPr>
          <a:xfrm>
            <a:off x="5829480" y="3479400"/>
            <a:ext cx="241200" cy="32184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Chevron 7"/>
          <p:cNvSpPr/>
          <p:nvPr/>
        </p:nvSpPr>
        <p:spPr>
          <a:xfrm rot="10800000">
            <a:off x="3921840" y="2595960"/>
            <a:ext cx="241200" cy="321840"/>
          </a:xfrm>
          <a:prstGeom prst="chevron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Chevron 8"/>
          <p:cNvSpPr/>
          <p:nvPr/>
        </p:nvSpPr>
        <p:spPr>
          <a:xfrm rot="10800000">
            <a:off x="3921840" y="4363920"/>
            <a:ext cx="241200" cy="321840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Picture 12" descr=""/>
          <p:cNvPicPr/>
          <p:nvPr/>
        </p:nvPicPr>
        <p:blipFill>
          <a:blip r:embed="rId1"/>
          <a:stretch/>
        </p:blipFill>
        <p:spPr>
          <a:xfrm>
            <a:off x="1630080" y="696960"/>
            <a:ext cx="6819120" cy="427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/>
          </p:nvPr>
        </p:nvSpPr>
        <p:spPr>
          <a:xfrm>
            <a:off x="267480" y="280800"/>
            <a:ext cx="9567720" cy="59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62626"/>
                </a:solidFill>
                <a:latin typeface="Lato"/>
                <a:ea typeface="Arial Unicode MS"/>
              </a:rPr>
              <a:t>Consensus Mechanism: </a:t>
            </a:r>
            <a:r>
              <a:rPr b="0" i="1" lang="en-US" sz="2800" spc="-1" strike="noStrike">
                <a:solidFill>
                  <a:srgbClr val="262626"/>
                </a:solidFill>
                <a:latin typeface="Lato"/>
                <a:ea typeface="Arial Unicode MS"/>
              </a:rPr>
              <a:t>Clique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62626"/>
                </a:solidFill>
                <a:latin typeface="Lato"/>
                <a:ea typeface="Arial Unicode MS"/>
              </a:rPr>
              <a:t>Proof-of-Authority (</a:t>
            </a:r>
            <a:r>
              <a:rPr b="0" i="1" lang="en-US" sz="2800" spc="-1" strike="noStrike">
                <a:solidFill>
                  <a:srgbClr val="262626"/>
                </a:solidFill>
                <a:latin typeface="Lato"/>
                <a:ea typeface="Arial Unicode MS"/>
              </a:rPr>
              <a:t>PoA)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11" name="TextBox 2"/>
          <p:cNvSpPr/>
          <p:nvPr/>
        </p:nvSpPr>
        <p:spPr>
          <a:xfrm>
            <a:off x="189000" y="1144800"/>
            <a:ext cx="9638640" cy="34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In a PoA consensus algorithm, a set of trusted nodes known as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authorities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, each identified by their unique identifier, are responsible for mining and validating the blocks in the blockchain. 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Each block is produced by an authority at a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fixed interval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. 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The responsibility of creating the next block is shared among the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set of authorities 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and is done in a “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round-robin fashion”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. This rotation ensures fairness and prevents any single sealer from having undue influence for an extended period.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The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signers collect and execute the transactions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 from the network into a block and update the world state. At the fixed interval referred to as the </a:t>
            </a:r>
            <a:r>
              <a:rPr b="1" i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BLOCK_PERIOD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, the next signer in the list (identified by </a:t>
            </a:r>
            <a:r>
              <a:rPr b="0" i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BLOCK_NUMBER % SIGNER_COUNT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) calculates the hash of the block and then signs the block using its private key (sealing the block). It then broadcasts the sealed block to all nodes in the network.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The protocol also defines a </a:t>
            </a:r>
            <a:r>
              <a:rPr b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voting mechanism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 to dynamically add new signers and remove existing ones. In Geth this can be controlled via the </a:t>
            </a:r>
            <a:r>
              <a:rPr b="0" i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clique.Propose(address, authorized)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 method. 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When the total number of votes is equal to or greater than </a:t>
            </a:r>
            <a:r>
              <a:rPr b="1" i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FLOOR(SIGNER_COUNT / 2) + 1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, the action to add or drop is honored.</a:t>
            </a:r>
            <a:endParaRPr b="0" lang="en-US" sz="1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The field difficulty is set to a value of 2 if the block is sealed by the in-order signer (referred to as </a:t>
            </a:r>
            <a:r>
              <a:rPr b="0" i="1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DIFF_INTURN</a:t>
            </a:r>
            <a:r>
              <a:rPr b="0" lang="en-US" sz="1400" spc="-1" strike="noStrike">
                <a:solidFill>
                  <a:srgbClr val="000000"/>
                </a:solidFill>
                <a:latin typeface="Lato"/>
                <a:ea typeface="Arial Unicode MS"/>
              </a:rPr>
              <a:t>). Else, is set to a value of 1 if the block is sealed by an out-of-order signer.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TextBox 1"/>
          <p:cNvSpPr/>
          <p:nvPr/>
        </p:nvSpPr>
        <p:spPr>
          <a:xfrm>
            <a:off x="189000" y="1323000"/>
            <a:ext cx="96606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Arial Unicode MS"/>
              </a:rPr>
              <a:t>The need for an out-of-order signer arises in scenarios where the regular in-order signer is unavailable or encounters issues. For example, if the in-order signer is down for any reason, a block would be missed after the fixed period of </a:t>
            </a:r>
            <a:r>
              <a:rPr b="0" i="1" lang="en-US" sz="1800" spc="-1" strike="noStrike">
                <a:solidFill>
                  <a:srgbClr val="000000"/>
                </a:solidFill>
                <a:latin typeface="Lato"/>
                <a:ea typeface="Arial Unicode MS"/>
              </a:rPr>
              <a:t>BLOCK_PERIOD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  <a:ea typeface="Arial Unicode MS"/>
              </a:rPr>
              <a:t>. In such cases, the remaining out-of-order signers will introduce a random delay of (</a:t>
            </a:r>
            <a:r>
              <a:rPr b="0" i="1" lang="en-US" sz="1800" spc="-1" strike="noStrike">
                <a:solidFill>
                  <a:srgbClr val="000000"/>
                </a:solidFill>
                <a:latin typeface="Lato"/>
                <a:ea typeface="Arial Unicode MS"/>
              </a:rPr>
              <a:t>SIGNER_COUNT * 500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  <a:ea typeface="Arial Unicode MS"/>
              </a:rPr>
              <a:t>) ms, and the first out-of-order signer to surpass this delay will then seal the next block. This mechanism ensures continuity in block generation even when the in-order signer is temporarily unavailable.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Lato"/>
                <a:ea typeface="Arial Unicode MS"/>
              </a:rPr>
              <a:t>To make block sealing successful: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Lato"/>
                <a:ea typeface="Arial Unicode MS"/>
              </a:rPr>
              <a:t>at least 51% of the signer nodes must be up and running</a:t>
            </a:r>
            <a:r>
              <a:rPr b="0" lang="en-US" sz="1800" spc="-1" strike="noStrike">
                <a:solidFill>
                  <a:srgbClr val="000000"/>
                </a:solidFill>
                <a:latin typeface="Lato"/>
                <a:ea typeface="Arial Unicode MS"/>
              </a:rPr>
              <a:t>, and they should also be connected to the network.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78800" y="741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latin typeface="Lato"/>
              </a:rPr>
              <a:t>1. Check that the Geth client is installed: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1"/>
          <a:stretch/>
        </p:blipFill>
        <p:spPr>
          <a:xfrm>
            <a:off x="1837440" y="1143000"/>
            <a:ext cx="8041320" cy="4343040"/>
          </a:xfrm>
          <a:prstGeom prst="rect">
            <a:avLst/>
          </a:prstGeom>
          <a:ln w="0">
            <a:noFill/>
          </a:ln>
        </p:spPr>
      </p:pic>
      <p:sp>
        <p:nvSpPr>
          <p:cNvPr id="415" name=""/>
          <p:cNvSpPr/>
          <p:nvPr/>
        </p:nvSpPr>
        <p:spPr>
          <a:xfrm>
            <a:off x="2286000" y="2286000"/>
            <a:ext cx="2164680" cy="7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Remote server: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Connection via SSH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IP: </a:t>
            </a:r>
            <a:r>
              <a:rPr b="1" lang="en-US" sz="1800" spc="-1" strike="noStrike">
                <a:highlight>
                  <a:srgbClr val="ffffff"/>
                </a:highlight>
                <a:latin typeface="Lato"/>
              </a:rPr>
              <a:t>141.45.212.243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5385240" y="2195640"/>
            <a:ext cx="159768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Local machine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"/>
          <p:cNvSpPr/>
          <p:nvPr/>
        </p:nvSpPr>
        <p:spPr>
          <a:xfrm>
            <a:off x="303840" y="1371600"/>
            <a:ext cx="12639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Lato"/>
              </a:rPr>
              <a:t>Command: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Lato"/>
              </a:rPr>
              <a:t>geth -v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" descr=""/>
          <p:cNvPicPr/>
          <p:nvPr/>
        </p:nvPicPr>
        <p:blipFill>
          <a:blip r:embed="rId1"/>
          <a:stretch/>
        </p:blipFill>
        <p:spPr>
          <a:xfrm>
            <a:off x="2743200" y="1600200"/>
            <a:ext cx="7086240" cy="3885840"/>
          </a:xfrm>
          <a:prstGeom prst="rect">
            <a:avLst/>
          </a:prstGeom>
          <a:ln w="0">
            <a:noFill/>
          </a:ln>
        </p:spPr>
      </p:pic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78800" y="7416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latin typeface="Lato"/>
              </a:rPr>
              <a:t>2. Create nodes directories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7545960" y="2286000"/>
            <a:ext cx="159768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Local machine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228600" y="1020600"/>
            <a:ext cx="5257440" cy="2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Lato"/>
              </a:rPr>
              <a:t>For this example, we are creating 3 separate nodes.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2" name=""/>
          <p:cNvSpPr/>
          <p:nvPr/>
        </p:nvSpPr>
        <p:spPr>
          <a:xfrm>
            <a:off x="3410280" y="2308320"/>
            <a:ext cx="163440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highlight>
                  <a:srgbClr val="ffffff"/>
                </a:highlight>
                <a:latin typeface="Lato"/>
              </a:rPr>
              <a:t>Remote 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228600" y="1656360"/>
            <a:ext cx="2285640" cy="6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Lato"/>
              </a:rPr>
              <a:t>Commands: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400" spc="-1" strike="noStrike">
                <a:latin typeface="Lato"/>
              </a:rPr>
              <a:t>mkdir node1</a:t>
            </a:r>
            <a:r>
              <a:rPr b="0" lang="en-US" sz="1400" spc="-1" strike="noStrike">
                <a:latin typeface="Lato"/>
              </a:rPr>
              <a:t> (on the server)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US" sz="1400" spc="-1" strike="noStrike">
                <a:latin typeface="Lato"/>
              </a:rPr>
              <a:t>mkdir node2 node3</a:t>
            </a:r>
            <a:r>
              <a:rPr b="0" lang="en-US" sz="1400" spc="-1" strike="noStrike">
                <a:latin typeface="Lato"/>
              </a:rPr>
              <a:t> (locally)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2024-01-29T19:21:43Z</dcterms:created>
  <dc:creator/>
  <dc:description/>
  <dc:language>en-US</dc:language>
  <cp:lastModifiedBy/>
  <dcterms:modified xsi:type="dcterms:W3CDTF">2024-01-30T00:28:46Z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