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5" autoAdjust="0"/>
    <p:restoredTop sz="94697" autoAdjust="0"/>
  </p:normalViewPr>
  <p:slideViewPr>
    <p:cSldViewPr>
      <p:cViewPr varScale="1">
        <p:scale>
          <a:sx n="64" d="100"/>
          <a:sy n="64" d="100"/>
        </p:scale>
        <p:origin x="-654" y="-5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DC819-D2CB-45C2-AD2A-1C1BFBFEC44E}" type="datetimeFigureOut">
              <a:rPr lang="en-US" smtClean="0"/>
              <a:pPr/>
              <a:t>07-Apr-24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0DFAD-4D5D-4DFE-8476-B0789163A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0DFAD-4D5D-4DFE-8476-B0789163A3D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07-Apr-24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07-Apr-24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07-Apr-24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07-Apr-24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07-Apr-24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07-Apr-24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8477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48768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17520" y="525780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2971800" y="2362200"/>
            <a:ext cx="8305800" cy="2769989"/>
          </a:xfrm>
        </p:spPr>
        <p:txBody>
          <a:bodyPr numCol="1" anchor="ctr"/>
          <a:lstStyle/>
          <a:p>
            <a:pPr algn="l" defTabSz="8004175">
              <a:tabLst>
                <a:tab pos="7659688" algn="l"/>
              </a:tabLst>
            </a:pPr>
            <a: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  <a:t>SOORYA PRASAD S</a:t>
            </a:r>
            <a:b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</a:br>
            <a: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  <a:t>721221104060</a:t>
            </a:r>
            <a:b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</a:br>
            <a: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  <a:t>III-YEAR</a:t>
            </a:r>
            <a:b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</a:br>
            <a: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  <a:t>COMPUTER SCIENCE AND ENGINEERING</a:t>
            </a:r>
            <a:b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</a:br>
            <a: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  <a:t>KARPAGAM INSTITUTE OF TECHNOLOGY,     COIMBATORE - 641021</a:t>
            </a:r>
            <a:endParaRPr lang="en-US" sz="3000" dirty="0">
              <a:solidFill>
                <a:srgbClr val="002060"/>
              </a:solidFill>
              <a:latin typeface="Sitka Subheading" pitchFamily="2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2001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5641342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https://github.com/21CSA60/TNSDC_GEN_AI</a:t>
            </a:r>
            <a:endParaRPr sz="2000" u="sng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A1AB8A3-77D9-FA8A-3714-D8D85B8B9E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81200"/>
            <a:ext cx="2626643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273A968-AE88-587C-72EE-CDE1464BF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981200"/>
            <a:ext cx="2680950" cy="28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95CEE9E-778D-3D4A-A896-153FC28A4F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2586253" cy="28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8B2EA6D-CCFF-6DD6-08C2-A3A79C1DC0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981200"/>
            <a:ext cx="2570829" cy="28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4400" y="1371600"/>
            <a:ext cx="548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the outputs of the Face Emotion Recognition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2209800"/>
            <a:ext cx="73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rgbClr val="7030A0"/>
                </a:solidFill>
                <a:latin typeface="Sitka Subheading" pitchFamily="2" charset="0"/>
              </a:rPr>
              <a:t>THANK YOU</a:t>
            </a:r>
            <a:endParaRPr lang="en-US" sz="10000" dirty="0">
              <a:solidFill>
                <a:srgbClr val="7030A0"/>
              </a:solidFill>
              <a:latin typeface="Sitka Subheading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2819400"/>
            <a:ext cx="891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itka Subheading" pitchFamily="2" charset="0"/>
                <a:cs typeface="Times New Roman" pitchFamily="18" charset="0"/>
              </a:rPr>
              <a:t>FACE EMOTION RECOGNITION USING CNN &amp; KERAS</a:t>
            </a:r>
            <a:endParaRPr lang="en-US" sz="4000" b="1" dirty="0">
              <a:solidFill>
                <a:srgbClr val="7030A0"/>
              </a:solidFill>
              <a:latin typeface="Sitka Subheading" pitchFamily="2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1752600"/>
            <a:ext cx="579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fontAlgn="t">
              <a:buFont typeface="Wingdings" pitchFamily="2" charset="2"/>
              <a:buChar char="ü"/>
            </a:pPr>
            <a:r>
              <a:rPr lang="en-IN" sz="3000" dirty="0" smtClean="0">
                <a:latin typeface="Sitka Subheading" pitchFamily="2" charset="0"/>
                <a:cs typeface="Times New Roman" pitchFamily="18" charset="0"/>
              </a:rPr>
              <a:t>PROBLEM STATEMENT</a:t>
            </a:r>
            <a:endParaRPr lang="en-US" sz="3000" dirty="0" smtClean="0">
              <a:latin typeface="Sitka Subheading" pitchFamily="2" charset="0"/>
              <a:cs typeface="Times New Roman" pitchFamily="18" charset="0"/>
            </a:endParaRPr>
          </a:p>
          <a:p>
            <a:pPr marL="463550" indent="-463550" fontAlgn="t">
              <a:buFont typeface="Wingdings" pitchFamily="2" charset="2"/>
              <a:buChar char="ü"/>
            </a:pPr>
            <a:r>
              <a:rPr lang="en-IN" sz="3000" dirty="0" smtClean="0">
                <a:latin typeface="Sitka Subheading" pitchFamily="2" charset="0"/>
                <a:cs typeface="Times New Roman" pitchFamily="18" charset="0"/>
              </a:rPr>
              <a:t>PROJECT OVERVIEW</a:t>
            </a:r>
            <a:endParaRPr lang="en-US" sz="3000" dirty="0" smtClean="0">
              <a:latin typeface="Sitka Subheading" pitchFamily="2" charset="0"/>
              <a:cs typeface="Times New Roman" pitchFamily="18" charset="0"/>
            </a:endParaRPr>
          </a:p>
          <a:p>
            <a:pPr marL="463550" indent="-463550" fontAlgn="t">
              <a:buFont typeface="Wingdings" pitchFamily="2" charset="2"/>
              <a:buChar char="ü"/>
            </a:pPr>
            <a:r>
              <a:rPr lang="en-IN" sz="3000" dirty="0" smtClean="0">
                <a:latin typeface="Sitka Subheading" pitchFamily="2" charset="0"/>
                <a:cs typeface="Times New Roman" pitchFamily="18" charset="0"/>
              </a:rPr>
              <a:t>END USERS</a:t>
            </a:r>
            <a:endParaRPr lang="en-US" sz="3000" dirty="0" smtClean="0">
              <a:latin typeface="Sitka Subheading" pitchFamily="2" charset="0"/>
              <a:cs typeface="Times New Roman" pitchFamily="18" charset="0"/>
            </a:endParaRPr>
          </a:p>
          <a:p>
            <a:pPr marL="463550" indent="-463550" fontAlgn="t">
              <a:buFont typeface="Wingdings" pitchFamily="2" charset="2"/>
              <a:buChar char="ü"/>
            </a:pPr>
            <a:r>
              <a:rPr lang="en-IN" sz="3000" dirty="0" smtClean="0">
                <a:latin typeface="Sitka Subheading" pitchFamily="2" charset="0"/>
                <a:cs typeface="Times New Roman" pitchFamily="18" charset="0"/>
              </a:rPr>
              <a:t>SOLUTIONS</a:t>
            </a:r>
            <a:endParaRPr lang="en-US" sz="3000" dirty="0" smtClean="0">
              <a:latin typeface="Sitka Subheading" pitchFamily="2" charset="0"/>
              <a:cs typeface="Times New Roman" pitchFamily="18" charset="0"/>
            </a:endParaRPr>
          </a:p>
          <a:p>
            <a:pPr marL="463550" indent="-463550" fontAlgn="t">
              <a:buFont typeface="Wingdings" pitchFamily="2" charset="2"/>
              <a:buChar char="ü"/>
            </a:pPr>
            <a:r>
              <a:rPr lang="en-IN" sz="3000" dirty="0" smtClean="0">
                <a:latin typeface="Sitka Subheading" pitchFamily="2" charset="0"/>
                <a:cs typeface="Times New Roman" pitchFamily="18" charset="0"/>
              </a:rPr>
              <a:t>MODELLING</a:t>
            </a:r>
            <a:endParaRPr lang="en-US" sz="3000" dirty="0" smtClean="0">
              <a:latin typeface="Sitka Subheading" pitchFamily="2" charset="0"/>
              <a:cs typeface="Times New Roman" pitchFamily="18" charset="0"/>
            </a:endParaRPr>
          </a:p>
          <a:p>
            <a:pPr marL="463550" indent="-463550" fontAlgn="t">
              <a:buFont typeface="Wingdings" pitchFamily="2" charset="2"/>
              <a:buChar char="ü"/>
            </a:pPr>
            <a:r>
              <a:rPr lang="en-IN" sz="3000" dirty="0" smtClean="0">
                <a:latin typeface="Sitka Subheading" pitchFamily="2" charset="0"/>
                <a:cs typeface="Times New Roman" pitchFamily="18" charset="0"/>
              </a:rPr>
              <a:t>RESULTS</a:t>
            </a:r>
            <a:endParaRPr lang="en-US" sz="3000" dirty="0" smtClean="0">
              <a:latin typeface="Sitka Subheading" pitchFamily="2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dirty="0">
              <a:latin typeface="Sitka Subheading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1828800"/>
            <a:ext cx="7162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smtClean="0">
                <a:latin typeface="Sitka Subheading" pitchFamily="2" charset="0"/>
                <a:cs typeface="Times New Roman" panose="02020603050405020304" pitchFamily="18" charset="0"/>
              </a:rPr>
              <a:t>The goal is to create a emotion detection using the emotion of human face.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smtClean="0">
                <a:latin typeface="Sitka Subheading" pitchFamily="2" charset="0"/>
                <a:cs typeface="Times New Roman" panose="02020603050405020304" pitchFamily="18" charset="0"/>
              </a:rPr>
              <a:t>Emotion is a psycho physiological process that directly related to brain </a:t>
            </a:r>
            <a:r>
              <a:rPr lang="en-US" sz="2200" dirty="0" smtClean="0">
                <a:latin typeface="Sitka Subheading" pitchFamily="2" charset="0"/>
                <a:cs typeface="Times New Roman" panose="02020603050405020304" pitchFamily="18" charset="0"/>
              </a:rPr>
              <a:t>activities, with </a:t>
            </a:r>
            <a:r>
              <a:rPr lang="en-US" sz="2200" dirty="0" smtClean="0">
                <a:latin typeface="Sitka Subheading" pitchFamily="2" charset="0"/>
                <a:cs typeface="Times New Roman" panose="02020603050405020304" pitchFamily="18" charset="0"/>
              </a:rPr>
              <a:t>the face expression recognition model we can interpreter the emotion.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smtClean="0">
                <a:latin typeface="Sitka Subheading" pitchFamily="2" charset="0"/>
                <a:cs typeface="Times New Roman" panose="02020603050405020304" pitchFamily="18" charset="0"/>
              </a:rPr>
              <a:t>The system should work on embedded platform.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smtClean="0">
                <a:latin typeface="Sitka Subheading" pitchFamily="2" charset="0"/>
                <a:cs typeface="Times New Roman" panose="02020603050405020304" pitchFamily="18" charset="0"/>
              </a:rPr>
              <a:t>Human can understand emotion more than the text but it will be difficult for a machine to understand.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smtClean="0">
                <a:latin typeface="Sitka Subheading" pitchFamily="2" charset="0"/>
                <a:cs typeface="Times New Roman" panose="02020603050405020304" pitchFamily="18" charset="0"/>
              </a:rPr>
              <a:t>Psychologist mostly work with the human emotion with a machine algorithm they can easily work.</a:t>
            </a:r>
          </a:p>
          <a:p>
            <a:endParaRPr lang="en-US" sz="2200" dirty="0">
              <a:latin typeface="Sitka Subheading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2561898-B9ED-B9A5-367E-50C65F59665A}"/>
              </a:ext>
            </a:extLst>
          </p:cNvPr>
          <p:cNvSpPr txBox="1"/>
          <p:nvPr/>
        </p:nvSpPr>
        <p:spPr>
          <a:xfrm>
            <a:off x="762001" y="1981200"/>
            <a:ext cx="8000999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 indent="-341313" algn="just">
              <a:buFont typeface="Wingdings" pitchFamily="2" charset="2"/>
              <a:buChar char="§"/>
            </a:pPr>
            <a:r>
              <a:rPr lang="en-US" sz="2300" b="0" i="0" dirty="0">
                <a:effectLst/>
                <a:latin typeface="Sitka Subheading" pitchFamily="2" charset="0"/>
                <a:cs typeface="Times New Roman" panose="02020603050405020304" pitchFamily="18" charset="0"/>
              </a:rPr>
              <a:t>Develop robust algorithms for face expression recognition from diverse data sources, including text, speech, facial expressions, and physiological signals.</a:t>
            </a:r>
          </a:p>
          <a:p>
            <a:pPr marL="341313" indent="-341313" algn="just">
              <a:buFont typeface="Wingdings" pitchFamily="2" charset="2"/>
              <a:buChar char="§"/>
            </a:pPr>
            <a:r>
              <a:rPr lang="en-US" sz="2300" b="0" i="0" dirty="0">
                <a:effectLst/>
                <a:latin typeface="Sitka Subheading" pitchFamily="2" charset="0"/>
                <a:cs typeface="Times New Roman" panose="02020603050405020304" pitchFamily="18" charset="0"/>
              </a:rPr>
              <a:t>Implement multimodal fusion techniques to integrate information from different modalities and enhance face expression recognition accuracy.</a:t>
            </a:r>
          </a:p>
          <a:p>
            <a:pPr marL="341313" indent="-341313" algn="just">
              <a:buFont typeface="Wingdings" pitchFamily="2" charset="2"/>
              <a:buChar char="§"/>
            </a:pPr>
            <a:r>
              <a:rPr lang="en-US" sz="2300" b="0" i="0" dirty="0">
                <a:effectLst/>
                <a:latin typeface="Sitka Subheading" pitchFamily="2" charset="0"/>
                <a:cs typeface="Times New Roman" panose="02020603050405020304" pitchFamily="18" charset="0"/>
              </a:rPr>
              <a:t>Create a user-friendly interface for real-time face expression recognition and visualization of results.</a:t>
            </a:r>
          </a:p>
          <a:p>
            <a:pPr marL="341313" indent="-341313" algn="just">
              <a:buFont typeface="Wingdings" pitchFamily="2" charset="2"/>
              <a:buChar char="§"/>
            </a:pPr>
            <a:r>
              <a:rPr lang="en-US" sz="2300" b="0" i="0" dirty="0">
                <a:effectLst/>
                <a:latin typeface="Sitka Subheading" pitchFamily="2" charset="0"/>
                <a:cs typeface="Times New Roman" panose="02020603050405020304" pitchFamily="18" charset="0"/>
              </a:rPr>
              <a:t>Evaluate the performance of the face expression recognition system using benchmark datasets and real-world applications</a:t>
            </a:r>
            <a:r>
              <a:rPr lang="en-US" sz="2300" b="0" i="0" dirty="0" smtClean="0">
                <a:effectLst/>
                <a:latin typeface="Sitka Subheading" pitchFamily="2" charset="0"/>
                <a:cs typeface="Times New Roman" panose="02020603050405020304" pitchFamily="18" charset="0"/>
              </a:rPr>
              <a:t>.</a:t>
            </a:r>
            <a:endParaRPr lang="en-US" sz="2300" b="0" i="0" dirty="0">
              <a:effectLst/>
              <a:latin typeface="Sitka Subheading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77425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24EC614-2A3F-BBE5-7D51-E1855828E999}"/>
              </a:ext>
            </a:extLst>
          </p:cNvPr>
          <p:cNvSpPr txBox="1"/>
          <p:nvPr/>
        </p:nvSpPr>
        <p:spPr>
          <a:xfrm>
            <a:off x="381000" y="1143000"/>
            <a:ext cx="9296400" cy="5321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ü"/>
            </a:pPr>
            <a:r>
              <a:rPr lang="en-US" b="1" i="0" dirty="0">
                <a:effectLst/>
                <a:latin typeface="Sitka Subheading" pitchFamily="2" charset="0"/>
                <a:cs typeface="Times New Roman" pitchFamily="18" charset="0"/>
              </a:rPr>
              <a:t>Educators and Students</a:t>
            </a:r>
            <a:r>
              <a:rPr lang="en-US" b="0" i="0" dirty="0">
                <a:effectLst/>
                <a:latin typeface="Sitka Subheading" pitchFamily="2" charset="0"/>
                <a:cs typeface="Times New Roman" pitchFamily="18" charset="0"/>
              </a:rPr>
              <a:t>: In educational settings, educators and students could benefit from face expression recognition systems that gauge student engagement and </a:t>
            </a:r>
            <a:r>
              <a:rPr lang="en-US" b="0" i="0" dirty="0" smtClean="0">
                <a:effectLst/>
                <a:latin typeface="Sitka Subheading" pitchFamily="2" charset="0"/>
                <a:cs typeface="Times New Roman" pitchFamily="18" charset="0"/>
              </a:rPr>
              <a:t>emotional. </a:t>
            </a:r>
            <a:endParaRPr lang="en-US" b="0" i="0" dirty="0">
              <a:effectLst/>
              <a:latin typeface="Sitka Subheading" pitchFamily="2" charset="0"/>
              <a:cs typeface="Times New Roman" pitchFamily="18" charset="0"/>
            </a:endParaRP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b="1" i="0" dirty="0">
                <a:effectLst/>
                <a:latin typeface="Sitka Subheading" pitchFamily="2" charset="0"/>
                <a:cs typeface="Times New Roman" pitchFamily="18" charset="0"/>
              </a:rPr>
              <a:t>Customer Service Representatives</a:t>
            </a:r>
            <a:r>
              <a:rPr lang="en-US" b="0" i="0" dirty="0">
                <a:effectLst/>
                <a:latin typeface="Sitka Subheading" pitchFamily="2" charset="0"/>
                <a:cs typeface="Times New Roman" pitchFamily="18" charset="0"/>
              </a:rPr>
              <a:t>: In customer service applications, end users could be customer service representatives who use face expression recognition tools to analyze customer sentiment during interactions and tailor their responses accordingly.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b="1" i="0" dirty="0">
                <a:effectLst/>
                <a:latin typeface="Sitka Subheading" pitchFamily="2" charset="0"/>
                <a:cs typeface="Times New Roman" pitchFamily="18" charset="0"/>
              </a:rPr>
              <a:t>Law Enforcement and Security Personnel</a:t>
            </a:r>
            <a:r>
              <a:rPr lang="en-US" b="0" i="0" dirty="0">
                <a:effectLst/>
                <a:latin typeface="Sitka Subheading" pitchFamily="2" charset="0"/>
                <a:cs typeface="Times New Roman" pitchFamily="18" charset="0"/>
              </a:rPr>
              <a:t>: Law enforcement and security personnel may utilize face expression recognition systems for monitoring public safety and security, detecting potential threats or suspicious behavior based on facial expressions and behavioral cues.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b="1" i="0" dirty="0">
                <a:effectLst/>
                <a:latin typeface="Sitka Subheading" pitchFamily="2" charset="0"/>
                <a:cs typeface="Times New Roman" pitchFamily="18" charset="0"/>
              </a:rPr>
              <a:t>Marketing Professionals</a:t>
            </a:r>
            <a:r>
              <a:rPr lang="en-US" b="0" i="0" dirty="0">
                <a:effectLst/>
                <a:latin typeface="Sitka Subheading" pitchFamily="2" charset="0"/>
                <a:cs typeface="Times New Roman" pitchFamily="18" charset="0"/>
              </a:rPr>
              <a:t>: Marketing professionals could use face expression recognition systems to analyze consumer responses to advertisements, social media campaigns, and product launches, helping them understand customer.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b="1" i="0" dirty="0">
                <a:effectLst/>
                <a:latin typeface="Sitka Subheading" pitchFamily="2" charset="0"/>
                <a:cs typeface="Times New Roman" pitchFamily="18" charset="0"/>
              </a:rPr>
              <a:t>Healthcare Providers</a:t>
            </a:r>
            <a:r>
              <a:rPr lang="en-US" b="0" i="0" dirty="0">
                <a:effectLst/>
                <a:latin typeface="Sitka Subheading" pitchFamily="2" charset="0"/>
                <a:cs typeface="Times New Roman" pitchFamily="18" charset="0"/>
              </a:rPr>
              <a:t>: Healthcare providers may use face expression recognition technology to assess patients' emotional states and monitor mental health conditions, enabling early intervention and personalized treatment plans.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b="1" i="0" dirty="0">
                <a:effectLst/>
                <a:latin typeface="Sitka Subheading" pitchFamily="2" charset="0"/>
                <a:cs typeface="Times New Roman" pitchFamily="18" charset="0"/>
              </a:rPr>
              <a:t>Human-Computer Interaction Designers</a:t>
            </a:r>
            <a:r>
              <a:rPr lang="en-US" b="0" i="0" dirty="0">
                <a:effectLst/>
                <a:latin typeface="Sitka Subheading" pitchFamily="2" charset="0"/>
                <a:cs typeface="Times New Roman" pitchFamily="18" charset="0"/>
              </a:rPr>
              <a:t>: Human-computer interaction designers could use face expression recognition systems to create more intuitive and responsive </a:t>
            </a:r>
            <a:r>
              <a:rPr lang="en-US" b="0" i="0" dirty="0" smtClean="0">
                <a:effectLst/>
                <a:latin typeface="Sitka Subheading" pitchFamily="2" charset="0"/>
                <a:cs typeface="Times New Roman" pitchFamily="18" charset="0"/>
              </a:rPr>
              <a:t>interface</a:t>
            </a:r>
            <a:r>
              <a:rPr lang="en-IN" b="0" i="0" dirty="0" smtClean="0">
                <a:effectLst/>
                <a:latin typeface="Sitka Subheading" pitchFamily="2" charset="0"/>
                <a:cs typeface="Times New Roman" pitchFamily="18" charset="0"/>
              </a:rPr>
              <a:t>.</a:t>
            </a:r>
            <a:endParaRPr lang="en-US" b="0" i="0" dirty="0" smtClean="0">
              <a:effectLst/>
              <a:latin typeface="Sitka Subheading" pitchFamily="2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7F3ED8D-E092-7F3D-B213-7AE872DCAF75}"/>
              </a:ext>
            </a:extLst>
          </p:cNvPr>
          <p:cNvSpPr txBox="1"/>
          <p:nvPr/>
        </p:nvSpPr>
        <p:spPr>
          <a:xfrm>
            <a:off x="2667000" y="2332396"/>
            <a:ext cx="457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285750" indent="-285750" algn="just">
              <a:buFont typeface="Wingdings" pitchFamily="2" charset="2"/>
              <a:buChar char="ü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Insights and Decision Support: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 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Emotion Sense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provides valuable insights into customer sentiment, mental health status, user engagement.</a:t>
            </a:r>
            <a:endParaRPr lang="en-IN" sz="1600" b="1" dirty="0">
              <a:solidFill>
                <a:schemeClr val="tx1"/>
              </a:solidFill>
              <a:latin typeface="Sitka Subheading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Multimodal face expression recognition: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 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Emotion Sense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integrates information from multiple modalities, including text, speech, facial expressions.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User-friendly Interface: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 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Emotion Sense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features an intuitive user interface that allows users to easily input data and visualize face expression recognition results in a clear and actionable format.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0B6FA1B1-6A10-BF07-EE45-1AC28267F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18832934"/>
              </p:ext>
            </p:extLst>
          </p:nvPr>
        </p:nvGraphicFramePr>
        <p:xfrm>
          <a:off x="7391400" y="1517741"/>
          <a:ext cx="4572000" cy="467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41">
                  <a:extLst>
                    <a:ext uri="{9D8B030D-6E8A-4147-A177-3AD203B41FA5}">
                      <a16:colId xmlns="" xmlns:a16="http://schemas.microsoft.com/office/drawing/2014/main" val="904750493"/>
                    </a:ext>
                  </a:extLst>
                </a:gridCol>
                <a:gridCol w="1425314">
                  <a:extLst>
                    <a:ext uri="{9D8B030D-6E8A-4147-A177-3AD203B41FA5}">
                      <a16:colId xmlns="" xmlns:a16="http://schemas.microsoft.com/office/drawing/2014/main" val="4253538603"/>
                    </a:ext>
                  </a:extLst>
                </a:gridCol>
                <a:gridCol w="1662545">
                  <a:extLst>
                    <a:ext uri="{9D8B030D-6E8A-4147-A177-3AD203B41FA5}">
                      <a16:colId xmlns="" xmlns:a16="http://schemas.microsoft.com/office/drawing/2014/main" val="886435559"/>
                    </a:ext>
                  </a:extLst>
                </a:gridCol>
              </a:tblGrid>
              <a:tr h="311059">
                <a:tc>
                  <a:txBody>
                    <a:bodyPr/>
                    <a:lstStyle/>
                    <a:p>
                      <a:pPr algn="l"/>
                      <a:r>
                        <a:rPr lang="en-IN" sz="1100" b="0" dirty="0">
                          <a:effectLst/>
                          <a:latin typeface="Sitka Subheading" pitchFamily="2" charset="0"/>
                        </a:rPr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dirty="0" smtClean="0">
                          <a:effectLst/>
                          <a:latin typeface="Sitka Subheading" pitchFamily="2" charset="0"/>
                        </a:rPr>
                        <a:t>Technology Stack</a:t>
                      </a:r>
                      <a:endParaRPr lang="en-IN" sz="1100" b="0" dirty="0">
                        <a:effectLst/>
                        <a:latin typeface="Sitka Subheading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dirty="0">
                          <a:effectLst/>
                          <a:latin typeface="Sitka Subheading" pitchFamily="2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14550323"/>
                  </a:ext>
                </a:extLst>
              </a:tr>
              <a:tr h="1140066">
                <a:tc>
                  <a:txBody>
                    <a:bodyPr/>
                    <a:lstStyle/>
                    <a:p>
                      <a:r>
                        <a:rPr lang="en-IN" sz="1100" b="1" dirty="0">
                          <a:effectLst/>
                          <a:latin typeface="Sitka Subheading" pitchFamily="2" charset="0"/>
                        </a:rPr>
                        <a:t>Frontend (Video Processing &amp; UI)</a:t>
                      </a:r>
                      <a:endParaRPr lang="en-IN" sz="1100" b="0" dirty="0">
                        <a:effectLst/>
                        <a:latin typeface="Sitka Subheading" pitchFamily="2" charset="0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Sitka Subheading" pitchFamily="2" charset="0"/>
                        </a:rPr>
                        <a:t>OpenCV (cv2)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  <a:latin typeface="Sitka Subheading" pitchFamily="2" charset="0"/>
                        </a:rPr>
                        <a:t>Open-source library for capturing video, face detection, drawing on frames.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="" xmlns:a16="http://schemas.microsoft.com/office/drawing/2014/main" val="3168114077"/>
                  </a:ext>
                </a:extLst>
              </a:tr>
              <a:tr h="1140066">
                <a:tc>
                  <a:txBody>
                    <a:bodyPr/>
                    <a:lstStyle/>
                    <a:p>
                      <a:r>
                        <a:rPr lang="en-IN" sz="1100" b="1" dirty="0">
                          <a:effectLst/>
                          <a:latin typeface="Sitka Subheading" pitchFamily="2" charset="0"/>
                        </a:rPr>
                        <a:t>Backend (Model Processing)</a:t>
                      </a:r>
                      <a:endParaRPr lang="en-IN" sz="1100" b="0" dirty="0">
                        <a:effectLst/>
                        <a:latin typeface="Sitka Subheading" pitchFamily="2" charset="0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effectLst/>
                          <a:latin typeface="Sitka Subheading" pitchFamily="2" charset="0"/>
                        </a:rPr>
                        <a:t>TensorFlow (assumed)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effectLst/>
                          <a:latin typeface="Sitka Subheading" pitchFamily="2" charset="0"/>
                        </a:rPr>
                        <a:t>Deep </a:t>
                      </a:r>
                      <a:r>
                        <a:rPr lang="en-US" sz="1100" b="0" dirty="0">
                          <a:effectLst/>
                          <a:latin typeface="Sitka Subheading" pitchFamily="2" charset="0"/>
                        </a:rPr>
                        <a:t>learning </a:t>
                      </a:r>
                      <a:r>
                        <a:rPr lang="en-US" sz="1100" b="0" dirty="0" smtClean="0">
                          <a:effectLst/>
                          <a:latin typeface="Sitka Subheading" pitchFamily="2" charset="0"/>
                        </a:rPr>
                        <a:t>algorithms (CNN), framework (potentially </a:t>
                      </a:r>
                      <a:r>
                        <a:rPr lang="en-US" sz="1100" b="0" dirty="0">
                          <a:effectLst/>
                          <a:latin typeface="Sitka Subheading" pitchFamily="2" charset="0"/>
                        </a:rPr>
                        <a:t>interchangeable with other </a:t>
                      </a:r>
                      <a:r>
                        <a:rPr lang="en-US" sz="1100" b="0" dirty="0" err="1">
                          <a:effectLst/>
                          <a:latin typeface="Sitka Subheading" pitchFamily="2" charset="0"/>
                        </a:rPr>
                        <a:t>Keras</a:t>
                      </a:r>
                      <a:r>
                        <a:rPr lang="en-US" sz="1100" b="0" dirty="0">
                          <a:effectLst/>
                          <a:latin typeface="Sitka Subheading" pitchFamily="2" charset="0"/>
                        </a:rPr>
                        <a:t> </a:t>
                      </a:r>
                      <a:r>
                        <a:rPr lang="en-US" sz="1100" b="0" dirty="0" err="1" smtClean="0">
                          <a:effectLst/>
                          <a:latin typeface="Sitka Subheading" pitchFamily="2" charset="0"/>
                        </a:rPr>
                        <a:t>backends</a:t>
                      </a:r>
                      <a:r>
                        <a:rPr lang="en-US" sz="1100" b="0" dirty="0">
                          <a:effectLst/>
                          <a:latin typeface="Sitka Subheading" pitchFamily="2" charset="0"/>
                        </a:rPr>
                        <a:t>).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="" xmlns:a16="http://schemas.microsoft.com/office/drawing/2014/main" val="2371267708"/>
                  </a:ext>
                </a:extLst>
              </a:tr>
              <a:tr h="987130">
                <a:tc>
                  <a:txBody>
                    <a:bodyPr/>
                    <a:lstStyle/>
                    <a:p>
                      <a:r>
                        <a:rPr lang="en-IN" sz="1100" b="1">
                          <a:effectLst/>
                          <a:latin typeface="Sitka Subheading" pitchFamily="2" charset="0"/>
                        </a:rPr>
                        <a:t>Data Manipulation</a:t>
                      </a:r>
                      <a:endParaRPr lang="en-IN" sz="1100" b="0">
                        <a:effectLst/>
                        <a:latin typeface="Sitka Subheading" pitchFamily="2" charset="0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Sitka Subheading" pitchFamily="2" charset="0"/>
                        </a:rPr>
                        <a:t>NumPy (numpy)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  <a:latin typeface="Sitka Subheading" pitchFamily="2" charset="0"/>
                        </a:rPr>
                        <a:t>Library for numerical computations used for image preprocessing.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="" xmlns:a16="http://schemas.microsoft.com/office/drawing/2014/main" val="1802378220"/>
                  </a:ext>
                </a:extLst>
              </a:tr>
              <a:tr h="987130">
                <a:tc>
                  <a:txBody>
                    <a:bodyPr/>
                    <a:lstStyle/>
                    <a:p>
                      <a:r>
                        <a:rPr lang="en-IN" sz="1100" b="1">
                          <a:effectLst/>
                          <a:latin typeface="Sitka Subheading" pitchFamily="2" charset="0"/>
                        </a:rPr>
                        <a:t>Programming Language</a:t>
                      </a:r>
                      <a:endParaRPr lang="en-IN" sz="1100" b="0">
                        <a:effectLst/>
                        <a:latin typeface="Sitka Subheading" pitchFamily="2" charset="0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Sitka Subheading" pitchFamily="2" charset="0"/>
                        </a:rPr>
                        <a:t>Python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  <a:latin typeface="Sitka Subheading" pitchFamily="2" charset="0"/>
                        </a:rPr>
                        <a:t>General-purpose language for scripting and scientific computing.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="" xmlns:a16="http://schemas.microsoft.com/office/drawing/2014/main" val="34636710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4287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01225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8E574CB-0C0D-FF3D-2ACE-4C7314F34AF2}"/>
              </a:ext>
            </a:extLst>
          </p:cNvPr>
          <p:cNvSpPr txBox="1"/>
          <p:nvPr/>
        </p:nvSpPr>
        <p:spPr>
          <a:xfrm>
            <a:off x="2362200" y="1752600"/>
            <a:ext cx="731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Sitka Subheading" pitchFamily="2" charset="0"/>
              </a:rPr>
              <a:t>Holistic Understanding:</a:t>
            </a:r>
            <a:r>
              <a:rPr lang="en-US" b="0" i="0" dirty="0">
                <a:solidFill>
                  <a:schemeClr val="tx1"/>
                </a:solidFill>
                <a:effectLst/>
                <a:latin typeface="Sitka Subheading" pitchFamily="2" charset="0"/>
              </a:rPr>
              <a:t> Emotion Sense doesn't just analyze text or interpret facial expressions; it comprehensively captures emotions across multiple modalities, providing a holistic view of emotional states and responses.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Sitka Subheading" pitchFamily="2" charset="0"/>
              </a:rPr>
              <a:t>Instantaneous Insights:</a:t>
            </a:r>
            <a:r>
              <a:rPr lang="en-US" b="0" i="0" dirty="0">
                <a:solidFill>
                  <a:schemeClr val="tx1"/>
                </a:solidFill>
                <a:effectLst/>
                <a:latin typeface="Sitka Subheading" pitchFamily="2" charset="0"/>
              </a:rPr>
              <a:t> By processing data in real-time, Emotion Sense delivers instantaneous insights into users' emotional states, enabling immediate action and response to dynamic situations.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Sitka Subheading" pitchFamily="2" charset="0"/>
              </a:rPr>
              <a:t>Adaptive Intelligence:</a:t>
            </a:r>
            <a:r>
              <a:rPr lang="en-US" b="0" i="0" dirty="0">
                <a:solidFill>
                  <a:schemeClr val="tx1"/>
                </a:solidFill>
                <a:effectLst/>
                <a:latin typeface="Sitka Subheading" pitchFamily="2" charset="0"/>
              </a:rPr>
              <a:t> Emotion Sense adapts and learns from user interactions, continuously improving its accuracy and effectiveness in understanding and interpreting emotions over time.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Sitka Subheading" pitchFamily="2" charset="0"/>
              </a:rPr>
              <a:t>Endless Possibilities:</a:t>
            </a:r>
            <a:r>
              <a:rPr lang="en-US" b="0" i="0" dirty="0">
                <a:solidFill>
                  <a:schemeClr val="tx1"/>
                </a:solidFill>
                <a:effectLst/>
                <a:latin typeface="Sitka Subheading" pitchFamily="2" charset="0"/>
              </a:rPr>
              <a:t> From enhancing customer experiences to revolutionizing mental health care, the applications of Emotion Sense are limitless, offering endless possibilities for innovation and impact across industries and domains.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Sitka Subheading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384810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1894344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b="1" dirty="0" err="1" smtClean="0">
                <a:latin typeface="Sitka Subheading" pitchFamily="2" charset="0"/>
              </a:rPr>
              <a:t>Convolutional</a:t>
            </a:r>
            <a:r>
              <a:rPr lang="en-US" sz="2400" b="1" dirty="0" smtClean="0">
                <a:latin typeface="Sitka Subheading" pitchFamily="2" charset="0"/>
              </a:rPr>
              <a:t> Neural Networks (CNNs):</a:t>
            </a:r>
          </a:p>
          <a:p>
            <a:pPr marL="512763" indent="-341313">
              <a:buFont typeface="Wingdings" pitchFamily="2" charset="2"/>
              <a:buChar char="Ø"/>
            </a:pPr>
            <a:r>
              <a:rPr lang="en-US" sz="2400" dirty="0" smtClean="0">
                <a:latin typeface="Sitka Subheading" pitchFamily="2" charset="0"/>
                <a:cs typeface="Times New Roman" panose="02020603050405020304" pitchFamily="18" charset="0"/>
              </a:rPr>
              <a:t>Extract features from facial images like wrinkles, eyebrows, and lip corners.</a:t>
            </a:r>
          </a:p>
          <a:p>
            <a:pPr marL="512763" indent="-341313">
              <a:buFont typeface="Wingdings" pitchFamily="2" charset="2"/>
              <a:buChar char="Ø"/>
            </a:pPr>
            <a:r>
              <a:rPr lang="en-US" sz="2400" dirty="0" smtClean="0">
                <a:latin typeface="Sitka Subheading" pitchFamily="2" charset="0"/>
                <a:cs typeface="Times New Roman" panose="02020603050405020304" pitchFamily="18" charset="0"/>
              </a:rPr>
              <a:t>Common architectures include VGG16, ResNet50 with pre-trained weights for feature extraction and fine-tuned final layers for emotion classification.</a:t>
            </a:r>
            <a:endParaRPr lang="en-US" sz="2400" dirty="0">
              <a:latin typeface="Sitka Subheading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721</Words>
  <Application>Microsoft Office PowerPoint</Application>
  <PresentationFormat>Custom</PresentationFormat>
  <Paragraphs>75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SOORYA PRASAD S 721221104060 III-YEAR COMPUTER SCIENCE AND ENGINEERING KARPAGAM INSTITUTE OF TECHNOLOGY,     COIMBATORE - 641021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SOORYA PRASAD S</dc:title>
  <cp:lastModifiedBy>Windows User</cp:lastModifiedBy>
  <cp:revision>14</cp:revision>
  <dcterms:created xsi:type="dcterms:W3CDTF">2024-04-02T11:37:44Z</dcterms:created>
  <dcterms:modified xsi:type="dcterms:W3CDTF">2024-04-07T17:11:50Z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