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5" r:id="rId14"/>
    <p:sldId id="286" r:id="rId15"/>
    <p:sldId id="287" r:id="rId16"/>
    <p:sldId id="284" r:id="rId17"/>
    <p:sldId id="274" r:id="rId18"/>
    <p:sldId id="276" r:id="rId19"/>
    <p:sldId id="277" r:id="rId20"/>
    <p:sldId id="280" r:id="rId21"/>
    <p:sldId id="282" r:id="rId22"/>
    <p:sldId id="283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2DB12-22D6-4219-8C3D-AEB12C9292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F8D6BE-0C9A-40DE-98B7-A19516C33273}">
      <dgm:prSet/>
      <dgm:spPr/>
      <dgm:t>
        <a:bodyPr/>
        <a:lstStyle/>
        <a:p>
          <a:r>
            <a:rPr lang="en-CA" dirty="0"/>
            <a:t>At first, we imported necessary libraries and read the dataset.</a:t>
          </a:r>
          <a:endParaRPr lang="en-US" dirty="0"/>
        </a:p>
      </dgm:t>
    </dgm:pt>
    <dgm:pt modelId="{29057833-EAEB-47E3-A016-596F446F5774}" type="parTrans" cxnId="{595D6F67-8E76-407A-BF0A-609ED40D71D5}">
      <dgm:prSet/>
      <dgm:spPr/>
      <dgm:t>
        <a:bodyPr/>
        <a:lstStyle/>
        <a:p>
          <a:endParaRPr lang="en-US"/>
        </a:p>
      </dgm:t>
    </dgm:pt>
    <dgm:pt modelId="{6BEEBDA4-8987-4977-A304-0AB53EFA80EC}" type="sibTrans" cxnId="{595D6F67-8E76-407A-BF0A-609ED40D71D5}">
      <dgm:prSet/>
      <dgm:spPr/>
      <dgm:t>
        <a:bodyPr/>
        <a:lstStyle/>
        <a:p>
          <a:endParaRPr lang="en-US"/>
        </a:p>
      </dgm:t>
    </dgm:pt>
    <dgm:pt modelId="{6AFEC2DF-BEE7-4579-A007-6701DD2E6686}">
      <dgm:prSet/>
      <dgm:spPr/>
      <dgm:t>
        <a:bodyPr/>
        <a:lstStyle/>
        <a:p>
          <a:r>
            <a:rPr lang="en-CA"/>
            <a:t>We scaled the dataset.</a:t>
          </a:r>
          <a:endParaRPr lang="en-US"/>
        </a:p>
      </dgm:t>
    </dgm:pt>
    <dgm:pt modelId="{00DB357C-8D95-4EAB-B803-74882A6C773A}" type="parTrans" cxnId="{2F92116F-08B6-4C58-8D0F-ED8D3C3008C5}">
      <dgm:prSet/>
      <dgm:spPr/>
      <dgm:t>
        <a:bodyPr/>
        <a:lstStyle/>
        <a:p>
          <a:endParaRPr lang="en-US"/>
        </a:p>
      </dgm:t>
    </dgm:pt>
    <dgm:pt modelId="{8C7C4974-76AA-4DE0-A60D-FB4DFBF0DD02}" type="sibTrans" cxnId="{2F92116F-08B6-4C58-8D0F-ED8D3C3008C5}">
      <dgm:prSet/>
      <dgm:spPr/>
      <dgm:t>
        <a:bodyPr/>
        <a:lstStyle/>
        <a:p>
          <a:endParaRPr lang="en-US"/>
        </a:p>
      </dgm:t>
    </dgm:pt>
    <dgm:pt modelId="{AFE40460-956D-4FE6-A167-3DB8AB42FC06}">
      <dgm:prSet/>
      <dgm:spPr/>
      <dgm:t>
        <a:bodyPr/>
        <a:lstStyle/>
        <a:p>
          <a:r>
            <a:rPr lang="en-CA"/>
            <a:t>We did LSTM  work on two prices </a:t>
          </a:r>
          <a:r>
            <a:rPr lang="en-CA" b="1"/>
            <a:t>Bitcoin</a:t>
          </a:r>
          <a:r>
            <a:rPr lang="en-CA"/>
            <a:t> and </a:t>
          </a:r>
          <a:r>
            <a:rPr lang="en-CA" b="1"/>
            <a:t>Ethereum.</a:t>
          </a:r>
          <a:endParaRPr lang="en-US"/>
        </a:p>
      </dgm:t>
    </dgm:pt>
    <dgm:pt modelId="{C354A58A-AC14-4AD6-9A14-5CB17EF7AB30}" type="parTrans" cxnId="{70A5C4C3-A5FB-4E4F-8751-CE095E58AFD6}">
      <dgm:prSet/>
      <dgm:spPr/>
      <dgm:t>
        <a:bodyPr/>
        <a:lstStyle/>
        <a:p>
          <a:endParaRPr lang="en-US"/>
        </a:p>
      </dgm:t>
    </dgm:pt>
    <dgm:pt modelId="{BAB100AD-0C33-48B0-94D0-FD848E7E3DA9}" type="sibTrans" cxnId="{70A5C4C3-A5FB-4E4F-8751-CE095E58AFD6}">
      <dgm:prSet/>
      <dgm:spPr/>
      <dgm:t>
        <a:bodyPr/>
        <a:lstStyle/>
        <a:p>
          <a:endParaRPr lang="en-US"/>
        </a:p>
      </dgm:t>
    </dgm:pt>
    <dgm:pt modelId="{91440CEF-8C39-4154-AFBF-174397B0C890}" type="pres">
      <dgm:prSet presAssocID="{F652DB12-22D6-4219-8C3D-AEB12C929282}" presName="root" presStyleCnt="0">
        <dgm:presLayoutVars>
          <dgm:dir/>
          <dgm:resizeHandles val="exact"/>
        </dgm:presLayoutVars>
      </dgm:prSet>
      <dgm:spPr/>
    </dgm:pt>
    <dgm:pt modelId="{63F51273-2545-49D9-88BC-0AFEBD3C8E9F}" type="pres">
      <dgm:prSet presAssocID="{2AF8D6BE-0C9A-40DE-98B7-A19516C33273}" presName="compNode" presStyleCnt="0"/>
      <dgm:spPr/>
    </dgm:pt>
    <dgm:pt modelId="{500C3446-3F1B-4EB7-900C-54F55CBDB00D}" type="pres">
      <dgm:prSet presAssocID="{2AF8D6BE-0C9A-40DE-98B7-A19516C332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E38D836-E54B-437E-8605-DC7321946825}" type="pres">
      <dgm:prSet presAssocID="{2AF8D6BE-0C9A-40DE-98B7-A19516C33273}" presName="spaceRect" presStyleCnt="0"/>
      <dgm:spPr/>
    </dgm:pt>
    <dgm:pt modelId="{725C4B23-AD7A-4C8D-A2BD-F958D930D6A6}" type="pres">
      <dgm:prSet presAssocID="{2AF8D6BE-0C9A-40DE-98B7-A19516C33273}" presName="textRect" presStyleLbl="revTx" presStyleIdx="0" presStyleCnt="3">
        <dgm:presLayoutVars>
          <dgm:chMax val="1"/>
          <dgm:chPref val="1"/>
        </dgm:presLayoutVars>
      </dgm:prSet>
      <dgm:spPr/>
    </dgm:pt>
    <dgm:pt modelId="{AA2B16C6-AD0C-4702-8F9A-1A680C16FEEB}" type="pres">
      <dgm:prSet presAssocID="{6BEEBDA4-8987-4977-A304-0AB53EFA80EC}" presName="sibTrans" presStyleCnt="0"/>
      <dgm:spPr/>
    </dgm:pt>
    <dgm:pt modelId="{A45F1000-2408-4221-B54F-9EE4B16D492A}" type="pres">
      <dgm:prSet presAssocID="{6AFEC2DF-BEE7-4579-A007-6701DD2E6686}" presName="compNode" presStyleCnt="0"/>
      <dgm:spPr/>
    </dgm:pt>
    <dgm:pt modelId="{ABEA5213-5026-4902-B654-39B736A05A5E}" type="pres">
      <dgm:prSet presAssocID="{6AFEC2DF-BEE7-4579-A007-6701DD2E66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009A797-930E-4E71-9E04-BE7851A0C6D9}" type="pres">
      <dgm:prSet presAssocID="{6AFEC2DF-BEE7-4579-A007-6701DD2E6686}" presName="spaceRect" presStyleCnt="0"/>
      <dgm:spPr/>
    </dgm:pt>
    <dgm:pt modelId="{684CDADE-C52F-4FB7-B9C6-082255C98075}" type="pres">
      <dgm:prSet presAssocID="{6AFEC2DF-BEE7-4579-A007-6701DD2E6686}" presName="textRect" presStyleLbl="revTx" presStyleIdx="1" presStyleCnt="3">
        <dgm:presLayoutVars>
          <dgm:chMax val="1"/>
          <dgm:chPref val="1"/>
        </dgm:presLayoutVars>
      </dgm:prSet>
      <dgm:spPr/>
    </dgm:pt>
    <dgm:pt modelId="{2F648D23-5DC0-4A15-AA28-9CE5A8A23E46}" type="pres">
      <dgm:prSet presAssocID="{8C7C4974-76AA-4DE0-A60D-FB4DFBF0DD02}" presName="sibTrans" presStyleCnt="0"/>
      <dgm:spPr/>
    </dgm:pt>
    <dgm:pt modelId="{46ADC638-1B95-48EE-88A2-1074006EAAC2}" type="pres">
      <dgm:prSet presAssocID="{AFE40460-956D-4FE6-A167-3DB8AB42FC06}" presName="compNode" presStyleCnt="0"/>
      <dgm:spPr/>
    </dgm:pt>
    <dgm:pt modelId="{288E1555-18D9-49BC-B66D-ECE90A63076E}" type="pres">
      <dgm:prSet presAssocID="{AFE40460-956D-4FE6-A167-3DB8AB42FC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D05D559-77F3-4C59-8F6F-E269D9BCD24E}" type="pres">
      <dgm:prSet presAssocID="{AFE40460-956D-4FE6-A167-3DB8AB42FC06}" presName="spaceRect" presStyleCnt="0"/>
      <dgm:spPr/>
    </dgm:pt>
    <dgm:pt modelId="{D1E1E1CA-3521-4C69-881F-0503D1222C29}" type="pres">
      <dgm:prSet presAssocID="{AFE40460-956D-4FE6-A167-3DB8AB42FC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1C6E12-D0CC-4F6B-B2F0-26BC7B6B75F0}" type="presOf" srcId="{AFE40460-956D-4FE6-A167-3DB8AB42FC06}" destId="{D1E1E1CA-3521-4C69-881F-0503D1222C29}" srcOrd="0" destOrd="0" presId="urn:microsoft.com/office/officeart/2018/2/layout/IconLabelList"/>
    <dgm:cxn modelId="{6C0DC921-2CFA-43F4-B6A5-EB14BCA7BA81}" type="presOf" srcId="{F652DB12-22D6-4219-8C3D-AEB12C929282}" destId="{91440CEF-8C39-4154-AFBF-174397B0C890}" srcOrd="0" destOrd="0" presId="urn:microsoft.com/office/officeart/2018/2/layout/IconLabelList"/>
    <dgm:cxn modelId="{DF608F3A-7FE2-4356-A8D9-F9F28F99602B}" type="presOf" srcId="{6AFEC2DF-BEE7-4579-A007-6701DD2E6686}" destId="{684CDADE-C52F-4FB7-B9C6-082255C98075}" srcOrd="0" destOrd="0" presId="urn:microsoft.com/office/officeart/2018/2/layout/IconLabelList"/>
    <dgm:cxn modelId="{595D6F67-8E76-407A-BF0A-609ED40D71D5}" srcId="{F652DB12-22D6-4219-8C3D-AEB12C929282}" destId="{2AF8D6BE-0C9A-40DE-98B7-A19516C33273}" srcOrd="0" destOrd="0" parTransId="{29057833-EAEB-47E3-A016-596F446F5774}" sibTransId="{6BEEBDA4-8987-4977-A304-0AB53EFA80EC}"/>
    <dgm:cxn modelId="{2F92116F-08B6-4C58-8D0F-ED8D3C3008C5}" srcId="{F652DB12-22D6-4219-8C3D-AEB12C929282}" destId="{6AFEC2DF-BEE7-4579-A007-6701DD2E6686}" srcOrd="1" destOrd="0" parTransId="{00DB357C-8D95-4EAB-B803-74882A6C773A}" sibTransId="{8C7C4974-76AA-4DE0-A60D-FB4DFBF0DD02}"/>
    <dgm:cxn modelId="{70A5C4C3-A5FB-4E4F-8751-CE095E58AFD6}" srcId="{F652DB12-22D6-4219-8C3D-AEB12C929282}" destId="{AFE40460-956D-4FE6-A167-3DB8AB42FC06}" srcOrd="2" destOrd="0" parTransId="{C354A58A-AC14-4AD6-9A14-5CB17EF7AB30}" sibTransId="{BAB100AD-0C33-48B0-94D0-FD848E7E3DA9}"/>
    <dgm:cxn modelId="{35F309EB-45D9-4E91-8749-FD6224537147}" type="presOf" srcId="{2AF8D6BE-0C9A-40DE-98B7-A19516C33273}" destId="{725C4B23-AD7A-4C8D-A2BD-F958D930D6A6}" srcOrd="0" destOrd="0" presId="urn:microsoft.com/office/officeart/2018/2/layout/IconLabelList"/>
    <dgm:cxn modelId="{8D513A41-7286-4D91-92A2-F4A2EA8872FD}" type="presParOf" srcId="{91440CEF-8C39-4154-AFBF-174397B0C890}" destId="{63F51273-2545-49D9-88BC-0AFEBD3C8E9F}" srcOrd="0" destOrd="0" presId="urn:microsoft.com/office/officeart/2018/2/layout/IconLabelList"/>
    <dgm:cxn modelId="{48C23450-3F49-4839-87DB-99ED1FD1D8C9}" type="presParOf" srcId="{63F51273-2545-49D9-88BC-0AFEBD3C8E9F}" destId="{500C3446-3F1B-4EB7-900C-54F55CBDB00D}" srcOrd="0" destOrd="0" presId="urn:microsoft.com/office/officeart/2018/2/layout/IconLabelList"/>
    <dgm:cxn modelId="{B0E32EF9-2372-45C7-9548-BC2AEAB75A3F}" type="presParOf" srcId="{63F51273-2545-49D9-88BC-0AFEBD3C8E9F}" destId="{FE38D836-E54B-437E-8605-DC7321946825}" srcOrd="1" destOrd="0" presId="urn:microsoft.com/office/officeart/2018/2/layout/IconLabelList"/>
    <dgm:cxn modelId="{10C8BBCC-00BC-45C0-B0A5-302A2D5B6451}" type="presParOf" srcId="{63F51273-2545-49D9-88BC-0AFEBD3C8E9F}" destId="{725C4B23-AD7A-4C8D-A2BD-F958D930D6A6}" srcOrd="2" destOrd="0" presId="urn:microsoft.com/office/officeart/2018/2/layout/IconLabelList"/>
    <dgm:cxn modelId="{1DC0D754-CD47-4A1F-9F4A-EE6F103C15D9}" type="presParOf" srcId="{91440CEF-8C39-4154-AFBF-174397B0C890}" destId="{AA2B16C6-AD0C-4702-8F9A-1A680C16FEEB}" srcOrd="1" destOrd="0" presId="urn:microsoft.com/office/officeart/2018/2/layout/IconLabelList"/>
    <dgm:cxn modelId="{8E07A5EE-CFFB-4407-8CF3-0893EED3EB0D}" type="presParOf" srcId="{91440CEF-8C39-4154-AFBF-174397B0C890}" destId="{A45F1000-2408-4221-B54F-9EE4B16D492A}" srcOrd="2" destOrd="0" presId="urn:microsoft.com/office/officeart/2018/2/layout/IconLabelList"/>
    <dgm:cxn modelId="{26053186-6739-4F95-9E7B-18C3F375C4E0}" type="presParOf" srcId="{A45F1000-2408-4221-B54F-9EE4B16D492A}" destId="{ABEA5213-5026-4902-B654-39B736A05A5E}" srcOrd="0" destOrd="0" presId="urn:microsoft.com/office/officeart/2018/2/layout/IconLabelList"/>
    <dgm:cxn modelId="{02F325DF-C2EA-4C35-9E80-81159A40AB9C}" type="presParOf" srcId="{A45F1000-2408-4221-B54F-9EE4B16D492A}" destId="{4009A797-930E-4E71-9E04-BE7851A0C6D9}" srcOrd="1" destOrd="0" presId="urn:microsoft.com/office/officeart/2018/2/layout/IconLabelList"/>
    <dgm:cxn modelId="{D3E8A0AF-8E2B-43DF-AD43-618EE91F2A34}" type="presParOf" srcId="{A45F1000-2408-4221-B54F-9EE4B16D492A}" destId="{684CDADE-C52F-4FB7-B9C6-082255C98075}" srcOrd="2" destOrd="0" presId="urn:microsoft.com/office/officeart/2018/2/layout/IconLabelList"/>
    <dgm:cxn modelId="{2D52BFFD-2F8B-44E7-82E2-266DCB5137E8}" type="presParOf" srcId="{91440CEF-8C39-4154-AFBF-174397B0C890}" destId="{2F648D23-5DC0-4A15-AA28-9CE5A8A23E46}" srcOrd="3" destOrd="0" presId="urn:microsoft.com/office/officeart/2018/2/layout/IconLabelList"/>
    <dgm:cxn modelId="{C1A2BA9C-57EB-464B-9383-ACAF505D545D}" type="presParOf" srcId="{91440CEF-8C39-4154-AFBF-174397B0C890}" destId="{46ADC638-1B95-48EE-88A2-1074006EAAC2}" srcOrd="4" destOrd="0" presId="urn:microsoft.com/office/officeart/2018/2/layout/IconLabelList"/>
    <dgm:cxn modelId="{C027C1C6-832B-4D96-9D31-37FE6E957EB5}" type="presParOf" srcId="{46ADC638-1B95-48EE-88A2-1074006EAAC2}" destId="{288E1555-18D9-49BC-B66D-ECE90A63076E}" srcOrd="0" destOrd="0" presId="urn:microsoft.com/office/officeart/2018/2/layout/IconLabelList"/>
    <dgm:cxn modelId="{76CE8BE8-8BFD-4AF0-8A31-47191FB764C2}" type="presParOf" srcId="{46ADC638-1B95-48EE-88A2-1074006EAAC2}" destId="{9D05D559-77F3-4C59-8F6F-E269D9BCD24E}" srcOrd="1" destOrd="0" presId="urn:microsoft.com/office/officeart/2018/2/layout/IconLabelList"/>
    <dgm:cxn modelId="{BA0B96FA-BFE1-4D4A-8B89-2DA96360A13F}" type="presParOf" srcId="{46ADC638-1B95-48EE-88A2-1074006EAAC2}" destId="{D1E1E1CA-3521-4C69-881F-0503D1222C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C3446-3F1B-4EB7-900C-54F55CBDB00D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C4B23-AD7A-4C8D-A2BD-F958D930D6A6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At first, we imported necessary libraries and read the dataset.</a:t>
          </a:r>
          <a:endParaRPr lang="en-US" sz="1800" kern="1200" dirty="0"/>
        </a:p>
      </dsp:txBody>
      <dsp:txXfrm>
        <a:off x="157144" y="2485519"/>
        <a:ext cx="2777266" cy="720000"/>
      </dsp:txXfrm>
    </dsp:sp>
    <dsp:sp modelId="{ABEA5213-5026-4902-B654-39B736A05A5E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CDADE-C52F-4FB7-B9C6-082255C98075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We scaled the dataset.</a:t>
          </a:r>
          <a:endParaRPr lang="en-US" sz="1800" kern="1200"/>
        </a:p>
      </dsp:txBody>
      <dsp:txXfrm>
        <a:off x="3420433" y="2485519"/>
        <a:ext cx="2777266" cy="720000"/>
      </dsp:txXfrm>
    </dsp:sp>
    <dsp:sp modelId="{288E1555-18D9-49BC-B66D-ECE90A63076E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1E1CA-3521-4C69-881F-0503D1222C29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We did LSTM  work on two prices </a:t>
          </a:r>
          <a:r>
            <a:rPr lang="en-CA" sz="1800" b="1" kern="1200"/>
            <a:t>Bitcoin</a:t>
          </a:r>
          <a:r>
            <a:rPr lang="en-CA" sz="1800" kern="1200"/>
            <a:t> and </a:t>
          </a:r>
          <a:r>
            <a:rPr lang="en-CA" sz="1800" b="1" kern="1200"/>
            <a:t>Ethereum.</a:t>
          </a:r>
          <a:endParaRPr lang="en-US" sz="1800" kern="1200"/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29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6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44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1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3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14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7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4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82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68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BD66-4590-481F-9C05-2892F8497EBD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BD521E-9A49-4220-856C-9147A9F78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2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hilmohun/cryptocurrency-financial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8FA48-5AE1-4C3F-BD0E-37883609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CA" b="1" dirty="0"/>
              <a:t> FINANCIAL ANALYTICS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B977-28E8-49E6-B8ED-00D9B6CE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CA" b="1" dirty="0"/>
              <a:t>FINAL PROJECT</a:t>
            </a:r>
          </a:p>
          <a:p>
            <a:pPr marL="0" indent="0">
              <a:buNone/>
            </a:pPr>
            <a:r>
              <a:rPr lang="en-CA" b="1" dirty="0"/>
              <a:t>     </a:t>
            </a:r>
          </a:p>
          <a:p>
            <a:pPr marL="0" indent="0">
              <a:buNone/>
            </a:pPr>
            <a:r>
              <a:rPr lang="en-CA" b="1" dirty="0"/>
              <a:t>      SUBMITTED TO : HARPREET VIRK</a:t>
            </a:r>
          </a:p>
          <a:p>
            <a:pPr marL="0" indent="0">
              <a:buNone/>
            </a:pPr>
            <a:r>
              <a:rPr lang="en-CA" b="1" dirty="0"/>
              <a:t>      SUBMITTED BY : SEONG KYOUNG          – 0725164</a:t>
            </a:r>
          </a:p>
          <a:p>
            <a:pPr marL="0" indent="0">
              <a:buNone/>
            </a:pPr>
            <a:r>
              <a:rPr lang="en-CA" b="1" dirty="0"/>
              <a:t>                              : TEJAS MAHESH PATEL – 0734912</a:t>
            </a:r>
          </a:p>
          <a:p>
            <a:pPr marL="0" indent="0">
              <a:buNone/>
            </a:pPr>
            <a:r>
              <a:rPr lang="en-CA" b="1" dirty="0"/>
              <a:t>                              : SOORYA SURESH          – 0735168</a:t>
            </a:r>
          </a:p>
          <a:p>
            <a:pPr marL="0" indent="0">
              <a:buNone/>
            </a:pPr>
            <a:r>
              <a:rPr lang="en-CA" b="1" dirty="0"/>
              <a:t>                              : RAJWINDER KAUR       – 0732989</a:t>
            </a:r>
          </a:p>
          <a:p>
            <a:pPr marL="0" indent="0">
              <a:buNone/>
            </a:pPr>
            <a:r>
              <a:rPr lang="en-CA" b="1" dirty="0"/>
              <a:t>                              : YI ZHOU                      – 0730368</a:t>
            </a:r>
          </a:p>
          <a:p>
            <a:pPr marL="0" indent="0">
              <a:buNone/>
            </a:pPr>
            <a:r>
              <a:rPr lang="en-CA" b="1" dirty="0"/>
              <a:t>                              : MOHSIN MEGHJANI      - 0730241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93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554CF-A290-40EF-A16A-E07887B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chemeClr val="bg1"/>
                </a:solidFill>
              </a:rPr>
              <a:t>    </a:t>
            </a:r>
            <a:r>
              <a:rPr lang="en-US" sz="3100" b="1" dirty="0"/>
              <a:t>ETHEREUM MOVING AVERAGE</a:t>
            </a:r>
            <a:br>
              <a:rPr lang="en-US" sz="3100" b="1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52A9-043C-4ED3-B418-43324A4F7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graph we can see that it shows a downward trend and seasonality in it. </a:t>
            </a:r>
          </a:p>
          <a:p>
            <a:r>
              <a:rPr lang="en-US" dirty="0">
                <a:solidFill>
                  <a:schemeClr val="bg1"/>
                </a:solidFill>
              </a:rPr>
              <a:t>Find out moving average of Bitcoin for 9, 15 and 21 days</a:t>
            </a:r>
          </a:p>
          <a:p>
            <a:r>
              <a:rPr lang="en-US" dirty="0">
                <a:solidFill>
                  <a:schemeClr val="bg1"/>
                </a:solidFill>
              </a:rPr>
              <a:t>9 day moving average is closest to original close value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E7FD31BD-4C89-42BF-B382-5A474DB14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28257"/>
            <a:ext cx="5143500" cy="318897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6D2-D7E6-4025-B162-3265544A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 SIMPLE EXPONENTIAL SMOOTHING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2CFC-75C9-4216-92F7-1AEDB6359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By using the data solver in excel we found the alpha value which gave us the lowest RMSE of 23.28</a:t>
            </a:r>
          </a:p>
          <a:p>
            <a:endParaRPr lang="en-CA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C8E13B-D163-43B9-9E78-F8B3ADDE9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160589"/>
            <a:ext cx="4483100" cy="3763961"/>
          </a:xfrm>
        </p:spPr>
      </p:pic>
    </p:spTree>
    <p:extLst>
      <p:ext uri="{BB962C8B-B14F-4D97-AF65-F5344CB8AC3E}">
        <p14:creationId xmlns:p14="http://schemas.microsoft.com/office/powerpoint/2010/main" val="118464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566D-E0BE-4151-A368-385D2D3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DOUBLE EXPONENTIAL SMOOTHING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6C3B-2EDD-4919-B6E3-3BFE5B21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By using the data solver in excel we found the alpha value which gave us the lowest RMSE of 23.39</a:t>
            </a:r>
          </a:p>
          <a:p>
            <a:r>
              <a:rPr lang="en-CA" dirty="0"/>
              <a:t>So we wont be using the DES because RMSE value is high. Hence it wont be of any use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38CEF2-4772-4149-BD68-B3D720EAE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160589"/>
            <a:ext cx="4502150" cy="3880772"/>
          </a:xfrm>
        </p:spPr>
      </p:pic>
    </p:spTree>
    <p:extLst>
      <p:ext uri="{BB962C8B-B14F-4D97-AF65-F5344CB8AC3E}">
        <p14:creationId xmlns:p14="http://schemas.microsoft.com/office/powerpoint/2010/main" val="164211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15FE0-1E3E-482D-929C-BEC2E3A9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100" b="1" dirty="0"/>
              <a:t>XRP MOVING AVERAGE</a:t>
            </a:r>
            <a:br>
              <a:rPr lang="en-US" sz="3100" b="1" dirty="0">
                <a:solidFill>
                  <a:schemeClr val="tx1"/>
                </a:solidFill>
              </a:rPr>
            </a:b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D2A5-643D-4DE0-9890-01402EEDC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From the graph we can see that it shows a downward trend and after some time showing upward trend and seasonality in it. </a:t>
            </a:r>
          </a:p>
          <a:p>
            <a:r>
              <a:rPr lang="en-US">
                <a:solidFill>
                  <a:schemeClr val="bg1"/>
                </a:solidFill>
              </a:rPr>
              <a:t>Find out moving average of Bitcoin for 9, 15 and 21 days</a:t>
            </a:r>
          </a:p>
          <a:p>
            <a:r>
              <a:rPr lang="en-US">
                <a:solidFill>
                  <a:schemeClr val="bg1"/>
                </a:solidFill>
              </a:rPr>
              <a:t>9 day moving average is closest to original close value</a:t>
            </a:r>
          </a:p>
          <a:p>
            <a:pPr marL="0" indent="0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49F5604-5266-4E03-B8DB-44C924A2B2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66834"/>
            <a:ext cx="5143500" cy="3111817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4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2400-5121-4353-84F7-0F4893AD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SIMPLE EXPONENTIAL SMOOTHING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338C-BFF2-46E4-A2E0-E832436BB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By using the data solver in excel we found the alpha value which gave us the lowest RMSE of 2.35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E3CF7A-3ECD-459A-BF96-5987679FD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4645025" cy="3880771"/>
          </a:xfrm>
        </p:spPr>
      </p:pic>
    </p:spTree>
    <p:extLst>
      <p:ext uri="{BB962C8B-B14F-4D97-AF65-F5344CB8AC3E}">
        <p14:creationId xmlns:p14="http://schemas.microsoft.com/office/powerpoint/2010/main" val="10141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B9A-DD49-47E3-A959-E0BF62B8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DOUBLE EXPONENTIAL SMOOTHING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40EC-A8DF-4A27-85A0-4FD189F36B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By using the data solver in excel we found the alpha value which gave us the lowest RMSE of 2.84</a:t>
            </a:r>
          </a:p>
          <a:p>
            <a:r>
              <a:rPr lang="en-CA" dirty="0"/>
              <a:t>So we wont be using the DES because RMSE value is high. Hence it won’t be of any use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0CB5D3-7357-4605-8895-B6965B632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151064"/>
            <a:ext cx="4616450" cy="3880772"/>
          </a:xfrm>
        </p:spPr>
      </p:pic>
    </p:spTree>
    <p:extLst>
      <p:ext uri="{BB962C8B-B14F-4D97-AF65-F5344CB8AC3E}">
        <p14:creationId xmlns:p14="http://schemas.microsoft.com/office/powerpoint/2010/main" val="332825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C698C-CFE1-44EE-869A-893DB891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b="1" dirty="0"/>
              <a:t>           NEURAL NETWORK - LSTM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8E5669-68CE-46DA-8C2E-389BD7798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53541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60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87AF-E346-4D5A-B13D-1ECA7687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BITCOIN PRICE 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919A1-2E73-4832-BC91-6C4300087FD4}"/>
              </a:ext>
            </a:extLst>
          </p:cNvPr>
          <p:cNvSpPr/>
          <p:nvPr/>
        </p:nvSpPr>
        <p:spPr>
          <a:xfrm>
            <a:off x="677332" y="2160589"/>
            <a:ext cx="44107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fontAlgn="auto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We can clearly see, In the Bitcoin Closing Price chart the USD dollar price 2014 to 2017 was remained same.</a:t>
            </a:r>
          </a:p>
          <a:p>
            <a:pPr marL="0" marR="0" lvl="0" indent="0" fontAlgn="auto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 After 2017 it raised sharply and reached at their peak point.</a:t>
            </a:r>
          </a:p>
          <a:p>
            <a:pPr marL="0" marR="0" lvl="0" indent="0" fontAlgn="auto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 2018 it again declined and little bit increased in 2019.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AB7140A-1E2E-4F00-991B-9CF7F813F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52" y="2159663"/>
            <a:ext cx="3495787" cy="182654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0A8DF-434A-4CB4-8D03-1556E89E1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072" y="4742207"/>
            <a:ext cx="3944549" cy="7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010E-A600-46C9-9206-47DCE484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BITCOIN EPOCH15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DCF3F-179A-462A-AEA4-0C6E314A9CB5}"/>
              </a:ext>
            </a:extLst>
          </p:cNvPr>
          <p:cNvSpPr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Bitcoin epoch_15’s graph we can see all the time period Actual Price was higher compare to the  Predicted Price.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According to there overall performance both prices our decreased after there first day.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A63FA0-1268-4998-80F6-46FDF5DC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17" y="609600"/>
            <a:ext cx="5079601" cy="2601747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B16A237-27B5-402B-B486-CB92B08E8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88" y="3439020"/>
            <a:ext cx="3988262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9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24CC-E515-426C-A617-4A2160EF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b="1" dirty="0"/>
              <a:t>BITCOIN EPOCH 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BA55-68D7-47C2-AE67-5D26B064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/>
              <a:t>In the graph epoch 50 in the Bitcoin Price Prediction in there starting days Actual price was higher and Predicted price lower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After that there were some ups and downs in both prices.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Both prices decreased after the 20</a:t>
            </a:r>
            <a:r>
              <a:rPr lang="en-CA" sz="2000" baseline="30000" dirty="0"/>
              <a:t>th</a:t>
            </a:r>
            <a:r>
              <a:rPr lang="en-CA" sz="2000" dirty="0"/>
              <a:t> day and at the end of the day Actual price was higher n the graph.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B71CD06-8256-4E58-A613-4364786A4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7" y="609600"/>
            <a:ext cx="4605866" cy="2987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B6EDB-8477-4317-8CA2-244E221B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74" y="3674535"/>
            <a:ext cx="3935255" cy="23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607404-4D42-4512-82E4-F1E7F4E6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dirty="0"/>
              <a:t>CRYPTOCURRENCY</a:t>
            </a:r>
            <a:br>
              <a:rPr lang="en-US" sz="5000" b="1" dirty="0"/>
            </a:br>
            <a:r>
              <a:rPr lang="en-US" sz="5000" b="1" dirty="0"/>
              <a:t>PRICE PREDICTION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14129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7583-861B-4836-903A-70405F2C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47527" cy="5431762"/>
          </a:xfrm>
        </p:spPr>
        <p:txBody>
          <a:bodyPr anchor="ctr">
            <a:normAutofit/>
          </a:bodyPr>
          <a:lstStyle/>
          <a:p>
            <a:r>
              <a:rPr lang="en-CA" b="1" dirty="0"/>
              <a:t>ETHEREUM PRICE </a:t>
            </a:r>
            <a:br>
              <a:rPr lang="en-CA" b="1" dirty="0"/>
            </a:br>
            <a:r>
              <a:rPr lang="en-CA" b="1" dirty="0"/>
              <a:t>CHART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3BBB7FE-50B6-4803-A8E6-C7A211BB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457201"/>
            <a:ext cx="3050755" cy="1887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A75FE8-1A69-47D7-BB25-51750234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31" y="1108903"/>
            <a:ext cx="2492970" cy="1022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D0FF-4327-4BC9-8F43-82970F08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836002"/>
            <a:ext cx="5217539" cy="3205360"/>
          </a:xfrm>
        </p:spPr>
        <p:txBody>
          <a:bodyPr>
            <a:normAutofit/>
          </a:bodyPr>
          <a:lstStyle/>
          <a:p>
            <a:r>
              <a:rPr lang="en-CA" dirty="0"/>
              <a:t>In the Ethereum price chart, In 2014 the closing price of USD dollar is increased and then in the next year it decreased slowly.</a:t>
            </a:r>
          </a:p>
          <a:p>
            <a:r>
              <a:rPr lang="en-CA" dirty="0"/>
              <a:t> In 2016 to 2017 it was remain same but in 2018 the price was on there peak point and again we can see the price was falling off.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4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90DD-1C12-48BB-A423-D2FD1D0A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CA" b="1" dirty="0"/>
              <a:t>ETHEREUM EPOCH15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A983C6-4144-411D-8AED-5B796818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2" y="609600"/>
            <a:ext cx="5059523" cy="2601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05F2-427C-4268-9CC9-123902CC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CA" dirty="0"/>
              <a:t>In the graph, the epoch_15 we can see, the at the starting day Actual price is lower than Predicted price.</a:t>
            </a:r>
          </a:p>
          <a:p>
            <a:r>
              <a:rPr lang="en-CA" dirty="0"/>
              <a:t> On the 40</a:t>
            </a:r>
            <a:r>
              <a:rPr lang="en-CA" baseline="30000" dirty="0"/>
              <a:t>th</a:t>
            </a:r>
            <a:r>
              <a:rPr lang="en-CA" dirty="0"/>
              <a:t> day, it reached on there peak point and after then both prices fluctuated. The day between 110</a:t>
            </a:r>
            <a:r>
              <a:rPr lang="en-CA" baseline="30000" dirty="0"/>
              <a:t>th</a:t>
            </a:r>
            <a:r>
              <a:rPr lang="en-CA" dirty="0"/>
              <a:t>  to 120</a:t>
            </a:r>
            <a:r>
              <a:rPr lang="en-CA" baseline="30000" dirty="0"/>
              <a:t>th</a:t>
            </a:r>
            <a:r>
              <a:rPr lang="en-CA" dirty="0"/>
              <a:t>  the actual price is high where as Predicted price less</a:t>
            </a:r>
          </a:p>
          <a:p>
            <a:endParaRPr lang="en-CA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D930687-9661-460C-8A0F-1D0D00086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56" y="3439020"/>
            <a:ext cx="4214317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7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FD4C-7941-4640-92E6-7A024626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CA" b="1" dirty="0"/>
              <a:t>ETHEREUM EPOCH 50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277E-8CF3-405B-B3D4-C44635B0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CA" sz="1700"/>
              <a:t>In the chart, we can see in the epoch 50 the Actual price is low in the beginning days and Predicted Price is high.</a:t>
            </a:r>
          </a:p>
          <a:p>
            <a:r>
              <a:rPr lang="en-CA" sz="1700"/>
              <a:t>After that both prices our fluctuated and on 40</a:t>
            </a:r>
            <a:r>
              <a:rPr lang="en-CA" sz="1700" baseline="30000"/>
              <a:t>th</a:t>
            </a:r>
            <a:r>
              <a:rPr lang="en-CA" sz="1700"/>
              <a:t> day both prices our on there peak point but predicted price still high then actual price.</a:t>
            </a:r>
          </a:p>
          <a:p>
            <a:r>
              <a:rPr lang="en-CA" sz="1700"/>
              <a:t>In the next day both prices our decreased.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C0FBFA0-9DEB-4768-A5C1-EFB4F2B9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40" y="609600"/>
            <a:ext cx="4971555" cy="2601747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2E8DF77-90EB-4715-B885-4DE8DB632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01" y="3439020"/>
            <a:ext cx="4337235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149F-7C0A-4836-97A5-65B606A8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</a:t>
            </a:r>
            <a:r>
              <a:rPr lang="en-CA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FDE5-D3B5-45E1-A343-2CFAB17D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000" dirty="0"/>
              <a:t>All the models are able to predict the close price of market price</a:t>
            </a:r>
          </a:p>
          <a:p>
            <a:r>
              <a:rPr lang="en-CA" sz="2000" dirty="0"/>
              <a:t>Cryptocurrency market is the high volatile market</a:t>
            </a:r>
          </a:p>
          <a:p>
            <a:r>
              <a:rPr lang="en-CA" sz="2000" dirty="0"/>
              <a:t>In the real world the top cryptocurrencies are Bitcoin, XRP and Ethereum</a:t>
            </a:r>
          </a:p>
          <a:p>
            <a:r>
              <a:rPr lang="en-CA" sz="2000" dirty="0"/>
              <a:t>The cryptocurrency market runs 24hrs</a:t>
            </a:r>
          </a:p>
          <a:p>
            <a:r>
              <a:rPr lang="en-CA" sz="2000" dirty="0"/>
              <a:t>From our research(not based on dataset), we found that most volatile period is between 3-4 pm</a:t>
            </a:r>
          </a:p>
          <a:p>
            <a:r>
              <a:rPr lang="en-CA" sz="2000" dirty="0"/>
              <a:t>Cryptocurrency itself is a working market right now. Hence even if stock market go down cryptocurrency wont. They are based on their mining and demand</a:t>
            </a:r>
          </a:p>
          <a:p>
            <a:r>
              <a:rPr lang="en-CA" sz="2000" dirty="0"/>
              <a:t>Currently Bitcoin jumped to a good price because there are less miners and demand is high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95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0E0E-1EEB-4AC7-B97F-8AEB6326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             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81E5-B5B5-4D2D-86ED-77E1299C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Dataset link Kaggle: 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>
                <a:hlinkClick r:id="rId2"/>
              </a:rPr>
              <a:t> https://www.kaggle.com/philmohun/cryptocurrency-financial-data</a:t>
            </a:r>
            <a:endParaRPr lang="en-CA" dirty="0"/>
          </a:p>
          <a:p>
            <a:endParaRPr lang="en-CA" dirty="0"/>
          </a:p>
          <a:p>
            <a:r>
              <a:rPr lang="en-CA" dirty="0"/>
              <a:t>Research link: </a:t>
            </a:r>
            <a:r>
              <a:rPr lang="en-CA" dirty="0">
                <a:solidFill>
                  <a:schemeClr val="accent1"/>
                </a:solidFill>
              </a:rPr>
              <a:t>https://www.forbes.com/sites/forbesdigitalassets/2019/10/02/bitcoin-volatility-by-time-period/#4ee30871c733</a:t>
            </a:r>
          </a:p>
        </p:txBody>
      </p:sp>
    </p:spTree>
    <p:extLst>
      <p:ext uri="{BB962C8B-B14F-4D97-AF65-F5344CB8AC3E}">
        <p14:creationId xmlns:p14="http://schemas.microsoft.com/office/powerpoint/2010/main" val="15399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D91C2-A3D1-4A49-8316-0C403446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CA" sz="3300" b="1"/>
              <a:t>             INTRODUCTION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1E06-0BAF-4239-AE9F-F17A74BD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Recent growing interest in cryptocurrencies have sparked a global conversation over the past months.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Although this data is available across various sites, there is a lack of understanding as to what is driving the exponential rise of many individual currencies.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data set is intended to be a starting point for a detailed analysis into what is driving price action, and what can be done to predict future movement.</a:t>
            </a:r>
            <a:endParaRPr lang="en-CA" b="1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9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B32491-E133-478F-987D-20088763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CA" b="1" dirty="0"/>
              <a:t>   ABOUT THE DATSET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E5BF-D686-439B-87C0-B38812E7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csv file contains consolidated financial information for the top 200 cryptocurrencies by market cap. Pulled from CoinMarketCap.com.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Attributes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Currency name (e.g. bitcoin)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Date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Open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Low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Close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Volume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Market cap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27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3867-A0DB-435F-BC8F-46E9DCA7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          WORKS ON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08BA-3E21-4901-9454-7DBB81E9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 first we imported necessary libraries and read the dataset</a:t>
            </a:r>
          </a:p>
          <a:p>
            <a:r>
              <a:rPr lang="en-CA" dirty="0"/>
              <a:t>There are 28944 rows and 8 columns</a:t>
            </a:r>
          </a:p>
          <a:p>
            <a:r>
              <a:rPr lang="en-CA" dirty="0"/>
              <a:t>There was no null values in our dataset</a:t>
            </a:r>
          </a:p>
          <a:p>
            <a:r>
              <a:rPr lang="en-CA" dirty="0"/>
              <a:t>Converted the close column which was in integer type to float</a:t>
            </a:r>
          </a:p>
          <a:p>
            <a:r>
              <a:rPr lang="en-CA" dirty="0"/>
              <a:t>The Date column was in object type so to use it for time series we converted it to index by using datetime function </a:t>
            </a:r>
          </a:p>
        </p:txBody>
      </p:sp>
    </p:spTree>
    <p:extLst>
      <p:ext uri="{BB962C8B-B14F-4D97-AF65-F5344CB8AC3E}">
        <p14:creationId xmlns:p14="http://schemas.microsoft.com/office/powerpoint/2010/main" val="4307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4AFDB3-44B2-47E1-8177-20D43718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             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ED12-C9F1-4A78-A8D5-30BE515F9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957349" cy="3749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Filtered Top 3 crypto currency from the data based on market cap which are </a:t>
            </a:r>
            <a:r>
              <a:rPr lang="en-US" b="1" dirty="0"/>
              <a:t>Bitcoin, Ethereum and XRP</a:t>
            </a:r>
          </a:p>
          <a:p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8C0EF-FEC0-4A5A-9F9E-72D011725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37" y="2159331"/>
            <a:ext cx="4204989" cy="27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6F44E-6431-4F15-B11B-AC070AFB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</a:t>
            </a:r>
            <a:r>
              <a:rPr lang="en-US" b="1" dirty="0"/>
              <a:t>BITCOIN</a:t>
            </a:r>
            <a:br>
              <a:rPr lang="en-US" b="1" dirty="0"/>
            </a:br>
            <a:r>
              <a:rPr lang="en-US" b="1" dirty="0"/>
              <a:t>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EC7A-3B6A-4EC3-BD9A-DBD25160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First, we filtered out Bitcoin cryptocurrency</a:t>
            </a:r>
          </a:p>
          <a:p>
            <a:r>
              <a:rPr lang="en-US" dirty="0">
                <a:solidFill>
                  <a:schemeClr val="bg1"/>
                </a:solidFill>
              </a:rPr>
              <a:t>Find out moving average of Bitcoin for 9, 15 and 21 days</a:t>
            </a:r>
          </a:p>
          <a:p>
            <a:r>
              <a:rPr lang="en-US" dirty="0">
                <a:solidFill>
                  <a:schemeClr val="bg1"/>
                </a:solidFill>
              </a:rPr>
              <a:t>From the graph we can see that it shows a downward trend and seasonality in it. </a:t>
            </a:r>
          </a:p>
          <a:p>
            <a:r>
              <a:rPr lang="en-US" dirty="0">
                <a:solidFill>
                  <a:schemeClr val="bg1"/>
                </a:solidFill>
              </a:rPr>
              <a:t>9 day moving average is closest to original close value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DBC8283-5295-4557-BA8B-9AEC267B8A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51105"/>
            <a:ext cx="5143500" cy="3343275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E320-2857-4570-BD01-69B6371A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 SIMPLE 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61DA-B52A-486B-93A9-9DF125B68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By using the data solver in excel we found the alpha value which gave us the lowest RMSE of 249.22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053454-6ECB-4F04-AEF2-CB9ACED809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650631"/>
            <a:ext cx="4184650" cy="4424596"/>
          </a:xfrm>
        </p:spPr>
      </p:pic>
    </p:spTree>
    <p:extLst>
      <p:ext uri="{BB962C8B-B14F-4D97-AF65-F5344CB8AC3E}">
        <p14:creationId xmlns:p14="http://schemas.microsoft.com/office/powerpoint/2010/main" val="34671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B9D6-B24A-444D-AAB9-DE20B499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   DOUBLE 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F9AE-AC6E-4F42-B345-D4A34F7E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By using the data solver in excel we found the alpha value which gave us the lowest RMSE of 249.95</a:t>
            </a:r>
          </a:p>
          <a:p>
            <a:r>
              <a:rPr lang="en-CA" dirty="0"/>
              <a:t>So we wont be using the DES because RMSE value is high. Hence it wont be of any use</a:t>
            </a:r>
          </a:p>
          <a:p>
            <a:endParaRPr lang="en-CA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008704-DE41-4A0E-89F1-52F8F274E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160589"/>
            <a:ext cx="4184650" cy="3880772"/>
          </a:xfrm>
        </p:spPr>
      </p:pic>
    </p:spTree>
    <p:extLst>
      <p:ext uri="{BB962C8B-B14F-4D97-AF65-F5344CB8AC3E}">
        <p14:creationId xmlns:p14="http://schemas.microsoft.com/office/powerpoint/2010/main" val="3806367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1128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 FINANCIAL ANALYTICS</vt:lpstr>
      <vt:lpstr>CRYPTOCURRENCY PRICE PREDICTION USING MACHINE LEARNING </vt:lpstr>
      <vt:lpstr>             INTRODUCTION</vt:lpstr>
      <vt:lpstr>   ABOUT THE DATSET</vt:lpstr>
      <vt:lpstr>            WORKS ON PYTHON</vt:lpstr>
      <vt:lpstr>              DATA ANALYSIS</vt:lpstr>
      <vt:lpstr>         BITCOIN  MOVING AVERAGE</vt:lpstr>
      <vt:lpstr>   SIMPLE EXPONENTIAL SMOOTHING</vt:lpstr>
      <vt:lpstr>   DOUBLE EXPONENTIAL SMOOTHING</vt:lpstr>
      <vt:lpstr>    ETHEREUM MOVING AVERAGE </vt:lpstr>
      <vt:lpstr>   SIMPLE EXPONENTIAL SMOOTHING</vt:lpstr>
      <vt:lpstr>  DOUBLE EXPONENTIAL SMOOTHING</vt:lpstr>
      <vt:lpstr> XRP MOVING AVERAGE </vt:lpstr>
      <vt:lpstr>  SIMPLE EXPONENTIAL SMOOTHING</vt:lpstr>
      <vt:lpstr>  DOUBLE EXPONENTIAL SMOOTHING</vt:lpstr>
      <vt:lpstr>           NEURAL NETWORK - LSTM</vt:lpstr>
      <vt:lpstr>BITCOIN PRICE CHART</vt:lpstr>
      <vt:lpstr>BITCOIN EPOCH15</vt:lpstr>
      <vt:lpstr>BITCOIN EPOCH 50</vt:lpstr>
      <vt:lpstr>ETHEREUM PRICE  CHART</vt:lpstr>
      <vt:lpstr>ETHEREUM EPOCH15</vt:lpstr>
      <vt:lpstr>ETHEREUM EPOCH 50</vt:lpstr>
      <vt:lpstr>                   CONCLUSION</vt:lpstr>
      <vt:lpstr>               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soorya suresh</dc:creator>
  <cp:lastModifiedBy>soorya suresh</cp:lastModifiedBy>
  <cp:revision>6</cp:revision>
  <dcterms:created xsi:type="dcterms:W3CDTF">2020-04-11T03:12:28Z</dcterms:created>
  <dcterms:modified xsi:type="dcterms:W3CDTF">2020-04-11T03:39:50Z</dcterms:modified>
</cp:coreProperties>
</file>