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7" r:id="rId2"/>
    <p:sldId id="259" r:id="rId3"/>
    <p:sldId id="260" r:id="rId4"/>
    <p:sldId id="261" r:id="rId5"/>
    <p:sldId id="262" r:id="rId6"/>
    <p:sldId id="274" r:id="rId7"/>
    <p:sldId id="264" r:id="rId8"/>
    <p:sldId id="265" r:id="rId9"/>
    <p:sldId id="266" r:id="rId10"/>
    <p:sldId id="267" r:id="rId11"/>
    <p:sldId id="268" r:id="rId12"/>
    <p:sldId id="269" r:id="rId13"/>
    <p:sldId id="270" r:id="rId14"/>
    <p:sldId id="271" r:id="rId15"/>
    <p:sldId id="272" r:id="rId16"/>
    <p:sldId id="275" r:id="rId17"/>
    <p:sldId id="280" r:id="rId18"/>
    <p:sldId id="281" r:id="rId19"/>
    <p:sldId id="282" r:id="rId20"/>
    <p:sldId id="283" r:id="rId21"/>
    <p:sldId id="284" r:id="rId22"/>
    <p:sldId id="285" r:id="rId23"/>
    <p:sldId id="286" r:id="rId24"/>
    <p:sldId id="287" r:id="rId25"/>
    <p:sldId id="288" r:id="rId26"/>
    <p:sldId id="289" r:id="rId27"/>
    <p:sldId id="273" r:id="rId28"/>
    <p:sldId id="276" r:id="rId29"/>
    <p:sldId id="277" r:id="rId30"/>
    <p:sldId id="278" r:id="rId31"/>
    <p:sldId id="279"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F9BA3-D533-4047-B0C0-E196CAA90561}" v="168" dt="2020-04-15T21:18:03.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336629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225144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963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1113448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3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2644600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148014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345863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165333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ECBD66-4590-481F-9C05-2892F8497EBD}" type="datetimeFigureOut">
              <a:rPr lang="en-CA" smtClean="0"/>
              <a:t>2020-04-15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82314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ECBD66-4590-481F-9C05-2892F8497EBD}" type="datetimeFigureOut">
              <a:rPr lang="en-CA" smtClean="0"/>
              <a:t>2020-04-15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148372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ECBD66-4590-481F-9C05-2892F8497EBD}" type="datetimeFigureOut">
              <a:rPr lang="en-CA" smtClean="0"/>
              <a:t>2020-04-15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127844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ECBD66-4590-481F-9C05-2892F8497EBD}" type="datetimeFigureOut">
              <a:rPr lang="en-CA" smtClean="0"/>
              <a:t>2020-04-15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1634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CBD66-4590-481F-9C05-2892F8497EBD}" type="datetimeFigureOut">
              <a:rPr lang="en-CA" smtClean="0"/>
              <a:t>2020-04-15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204049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ECBD66-4590-481F-9C05-2892F8497EBD}" type="datetimeFigureOut">
              <a:rPr lang="en-CA" smtClean="0"/>
              <a:t>2020-04-15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68282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ECBD66-4590-481F-9C05-2892F8497EBD}" type="datetimeFigureOut">
              <a:rPr lang="en-CA" smtClean="0"/>
              <a:t>2020-04-15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BD521E-9A49-4220-856C-9147A9F7857E}" type="slidenum">
              <a:rPr lang="en-CA" smtClean="0"/>
              <a:t>‹#›</a:t>
            </a:fld>
            <a:endParaRPr lang="en-CA"/>
          </a:p>
        </p:txBody>
      </p:sp>
    </p:spTree>
    <p:extLst>
      <p:ext uri="{BB962C8B-B14F-4D97-AF65-F5344CB8AC3E}">
        <p14:creationId xmlns:p14="http://schemas.microsoft.com/office/powerpoint/2010/main" val="268868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ECBD66-4590-481F-9C05-2892F8497EBD}" type="datetimeFigureOut">
              <a:rPr lang="en-CA" smtClean="0"/>
              <a:t>2020-04-15</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BD521E-9A49-4220-856C-9147A9F7857E}" type="slidenum">
              <a:rPr lang="en-CA" smtClean="0"/>
              <a:t>‹#›</a:t>
            </a:fld>
            <a:endParaRPr lang="en-CA"/>
          </a:p>
        </p:txBody>
      </p:sp>
    </p:spTree>
    <p:extLst>
      <p:ext uri="{BB962C8B-B14F-4D97-AF65-F5344CB8AC3E}">
        <p14:creationId xmlns:p14="http://schemas.microsoft.com/office/powerpoint/2010/main" val="414428478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8FA48-5AE1-4C3F-BD0E-37883609CA2C}"/>
              </a:ext>
            </a:extLst>
          </p:cNvPr>
          <p:cNvSpPr>
            <a:spLocks noGrp="1"/>
          </p:cNvSpPr>
          <p:nvPr>
            <p:ph type="title"/>
          </p:nvPr>
        </p:nvSpPr>
        <p:spPr>
          <a:xfrm>
            <a:off x="1043950" y="1179151"/>
            <a:ext cx="3300646" cy="4463889"/>
          </a:xfrm>
        </p:spPr>
        <p:txBody>
          <a:bodyPr anchor="ctr">
            <a:normAutofit/>
          </a:bodyPr>
          <a:lstStyle/>
          <a:p>
            <a:r>
              <a:rPr lang="en-CA" b="1" dirty="0"/>
              <a:t> Supply Chain </a:t>
            </a:r>
            <a:br>
              <a:rPr lang="en-CA" b="1" dirty="0"/>
            </a:br>
            <a:r>
              <a:rPr lang="en-CA" b="1" dirty="0"/>
              <a:t>Management.</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2FB977-28E8-49E6-B8ED-00D9B6CE9FFE}"/>
              </a:ext>
            </a:extLst>
          </p:cNvPr>
          <p:cNvSpPr>
            <a:spLocks noGrp="1"/>
          </p:cNvSpPr>
          <p:nvPr>
            <p:ph idx="1"/>
          </p:nvPr>
        </p:nvSpPr>
        <p:spPr>
          <a:xfrm>
            <a:off x="4978918" y="1109145"/>
            <a:ext cx="6341016" cy="4603900"/>
          </a:xfrm>
        </p:spPr>
        <p:txBody>
          <a:bodyPr anchor="ctr">
            <a:normAutofit/>
          </a:bodyPr>
          <a:lstStyle/>
          <a:p>
            <a:r>
              <a:rPr lang="en-CA" b="1" dirty="0"/>
              <a:t>FINAL PROJECT</a:t>
            </a:r>
          </a:p>
          <a:p>
            <a:pPr marL="0" indent="0">
              <a:buNone/>
            </a:pPr>
            <a:r>
              <a:rPr lang="en-CA" b="1" dirty="0"/>
              <a:t>     </a:t>
            </a:r>
          </a:p>
          <a:p>
            <a:pPr marL="0" indent="0">
              <a:buNone/>
            </a:pPr>
            <a:r>
              <a:rPr lang="en-CA" b="1" dirty="0"/>
              <a:t>      SUBMITTED TO : Manjari Maheshwari</a:t>
            </a:r>
          </a:p>
          <a:p>
            <a:pPr marL="0" indent="0">
              <a:buNone/>
            </a:pPr>
            <a:r>
              <a:rPr lang="en-CA" b="1" dirty="0"/>
              <a:t>      SUBMITTED BY : SEONG KYOUNG          – 0725164</a:t>
            </a:r>
          </a:p>
          <a:p>
            <a:pPr marL="0" indent="0">
              <a:buNone/>
            </a:pPr>
            <a:r>
              <a:rPr lang="en-CA" b="1" dirty="0"/>
              <a:t>                              : TEJAS MAHESH PATEL – 0730241</a:t>
            </a:r>
          </a:p>
          <a:p>
            <a:pPr marL="0" indent="0">
              <a:buNone/>
            </a:pPr>
            <a:r>
              <a:rPr lang="en-CA" b="1" dirty="0"/>
              <a:t>                              : SOORYA SURESH          – 0735168</a:t>
            </a:r>
          </a:p>
          <a:p>
            <a:pPr marL="0" indent="0">
              <a:buNone/>
            </a:pPr>
            <a:r>
              <a:rPr lang="en-CA" b="1" dirty="0"/>
              <a:t>                              : RAJWINDER KAUR       – 0732989</a:t>
            </a:r>
          </a:p>
          <a:p>
            <a:pPr marL="0" indent="0">
              <a:buNone/>
            </a:pPr>
            <a:r>
              <a:rPr lang="en-CA" b="1" dirty="0"/>
              <a:t>                              : YI ZHOU                      – 0730368</a:t>
            </a:r>
          </a:p>
          <a:p>
            <a:pPr marL="0" indent="0">
              <a:buNone/>
            </a:pPr>
            <a:r>
              <a:rPr lang="en-CA" b="1" dirty="0"/>
              <a:t>                              : MOHSIN MEGHJANI      - 0730241</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593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7" name="Group 4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623B9D6-B24A-444D-AAB9-DE20B499C3A9}"/>
              </a:ext>
            </a:extLst>
          </p:cNvPr>
          <p:cNvSpPr>
            <a:spLocks noGrp="1"/>
          </p:cNvSpPr>
          <p:nvPr>
            <p:ph type="title"/>
          </p:nvPr>
        </p:nvSpPr>
        <p:spPr>
          <a:xfrm>
            <a:off x="4056462" y="609600"/>
            <a:ext cx="5217540" cy="1320800"/>
          </a:xfrm>
        </p:spPr>
        <p:txBody>
          <a:bodyPr vert="horz" lIns="91440" tIns="45720" rIns="91440" bIns="45720" rtlCol="0" anchor="t">
            <a:normAutofit/>
          </a:bodyPr>
          <a:lstStyle/>
          <a:p>
            <a:r>
              <a:rPr lang="en-US" b="1" dirty="0"/>
              <a:t>Group by</a:t>
            </a:r>
          </a:p>
        </p:txBody>
      </p:sp>
      <p:pic>
        <p:nvPicPr>
          <p:cNvPr id="8" name="Picture 7">
            <a:extLst>
              <a:ext uri="{FF2B5EF4-FFF2-40B4-BE49-F238E27FC236}">
                <a16:creationId xmlns:a16="http://schemas.microsoft.com/office/drawing/2014/main" id="{37F72DCE-5792-4178-B973-59C70479A56A}"/>
              </a:ext>
            </a:extLst>
          </p:cNvPr>
          <p:cNvPicPr>
            <a:picLocks noChangeAspect="1"/>
          </p:cNvPicPr>
          <p:nvPr/>
        </p:nvPicPr>
        <p:blipFill>
          <a:blip r:embed="rId2"/>
          <a:stretch>
            <a:fillRect/>
          </a:stretch>
        </p:blipFill>
        <p:spPr>
          <a:xfrm>
            <a:off x="681163" y="2103256"/>
            <a:ext cx="3078991" cy="2973222"/>
          </a:xfrm>
          <a:prstGeom prst="rect">
            <a:avLst/>
          </a:prstGeom>
        </p:spPr>
      </p:pic>
      <p:sp>
        <p:nvSpPr>
          <p:cNvPr id="3" name="Content Placeholder 2">
            <a:extLst>
              <a:ext uri="{FF2B5EF4-FFF2-40B4-BE49-F238E27FC236}">
                <a16:creationId xmlns:a16="http://schemas.microsoft.com/office/drawing/2014/main" id="{EB48F9AE-AC6E-4F42-B345-D4A34F7E2DB8}"/>
              </a:ext>
            </a:extLst>
          </p:cNvPr>
          <p:cNvSpPr>
            <a:spLocks noGrp="1"/>
          </p:cNvSpPr>
          <p:nvPr>
            <p:ph sz="half" idx="1"/>
          </p:nvPr>
        </p:nvSpPr>
        <p:spPr>
          <a:xfrm>
            <a:off x="4056462" y="2160589"/>
            <a:ext cx="5217539" cy="3880773"/>
          </a:xfrm>
        </p:spPr>
        <p:txBody>
          <a:bodyPr vert="horz" lIns="91440" tIns="45720" rIns="91440" bIns="45720" rtlCol="0">
            <a:normAutofit/>
          </a:bodyPr>
          <a:lstStyle/>
          <a:p>
            <a:r>
              <a:rPr lang="en-US" dirty="0"/>
              <a:t>We create a new Data frame and used group by function by using year and Weeknum column </a:t>
            </a:r>
          </a:p>
          <a:p>
            <a:r>
              <a:rPr lang="en-US" dirty="0"/>
              <a:t>And then we dropped stock and dow column and created a new data frame as DF2 </a:t>
            </a:r>
          </a:p>
          <a:p>
            <a:pPr marL="0" indent="0">
              <a:buNone/>
            </a:pPr>
            <a:r>
              <a:rPr lang="en-US" dirty="0"/>
              <a:t> </a:t>
            </a:r>
          </a:p>
          <a:p>
            <a:endParaRPr lang="en-US" dirty="0"/>
          </a:p>
        </p:txBody>
      </p:sp>
    </p:spTree>
    <p:extLst>
      <p:ext uri="{BB962C8B-B14F-4D97-AF65-F5344CB8AC3E}">
        <p14:creationId xmlns:p14="http://schemas.microsoft.com/office/powerpoint/2010/main" val="380636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B52A9-043C-4ED3-B418-43324A4F7EBF}"/>
              </a:ext>
            </a:extLst>
          </p:cNvPr>
          <p:cNvSpPr>
            <a:spLocks noGrp="1"/>
          </p:cNvSpPr>
          <p:nvPr>
            <p:ph sz="half" idx="1"/>
          </p:nvPr>
        </p:nvSpPr>
        <p:spPr>
          <a:xfrm>
            <a:off x="466726" y="466725"/>
            <a:ext cx="2503120" cy="5343525"/>
          </a:xfrm>
        </p:spPr>
        <p:txBody>
          <a:bodyPr/>
          <a:lstStyle/>
          <a:p>
            <a:r>
              <a:rPr lang="en-US" dirty="0"/>
              <a:t>In this we created a graph to see the relation ship between Avg Price and Avg sales on a weekly basis.</a:t>
            </a:r>
          </a:p>
          <a:p>
            <a:pPr marL="0" indent="0">
              <a:buNone/>
            </a:pPr>
            <a:endParaRPr lang="en-US" dirty="0"/>
          </a:p>
          <a:p>
            <a:endParaRPr lang="en-CA" dirty="0"/>
          </a:p>
        </p:txBody>
      </p:sp>
      <p:pic>
        <p:nvPicPr>
          <p:cNvPr id="8" name="Content Placeholder 7">
            <a:extLst>
              <a:ext uri="{FF2B5EF4-FFF2-40B4-BE49-F238E27FC236}">
                <a16:creationId xmlns:a16="http://schemas.microsoft.com/office/drawing/2014/main" id="{9F55B266-4AEC-4313-B6C6-8AAFAB05356A}"/>
              </a:ext>
            </a:extLst>
          </p:cNvPr>
          <p:cNvPicPr>
            <a:picLocks noGrp="1" noChangeAspect="1"/>
          </p:cNvPicPr>
          <p:nvPr>
            <p:ph sz="half" idx="2"/>
          </p:nvPr>
        </p:nvPicPr>
        <p:blipFill>
          <a:blip r:embed="rId2"/>
          <a:stretch>
            <a:fillRect/>
          </a:stretch>
        </p:blipFill>
        <p:spPr>
          <a:xfrm>
            <a:off x="3204308" y="897304"/>
            <a:ext cx="6220070" cy="4018573"/>
          </a:xfrm>
          <a:prstGeom prst="rect">
            <a:avLst/>
          </a:prstGeom>
        </p:spPr>
      </p:pic>
    </p:spTree>
    <p:extLst>
      <p:ext uri="{BB962C8B-B14F-4D97-AF65-F5344CB8AC3E}">
        <p14:creationId xmlns:p14="http://schemas.microsoft.com/office/powerpoint/2010/main" val="182892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3A616D2-D7E6-4025-B162-3265544A14DC}"/>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Moving Average</a:t>
            </a:r>
            <a:endParaRPr lang="en-US"/>
          </a:p>
        </p:txBody>
      </p:sp>
      <p:sp>
        <p:nvSpPr>
          <p:cNvPr id="3" name="Content Placeholder 2">
            <a:extLst>
              <a:ext uri="{FF2B5EF4-FFF2-40B4-BE49-F238E27FC236}">
                <a16:creationId xmlns:a16="http://schemas.microsoft.com/office/drawing/2014/main" id="{7AB22CFC-75C9-4216-92F7-1AEDB6359C2E}"/>
              </a:ext>
            </a:extLst>
          </p:cNvPr>
          <p:cNvSpPr>
            <a:spLocks noGrp="1"/>
          </p:cNvSpPr>
          <p:nvPr>
            <p:ph sz="half" idx="1"/>
          </p:nvPr>
        </p:nvSpPr>
        <p:spPr>
          <a:xfrm>
            <a:off x="677332" y="2160589"/>
            <a:ext cx="4410718" cy="3880773"/>
          </a:xfrm>
        </p:spPr>
        <p:txBody>
          <a:bodyPr vert="horz" lIns="91440" tIns="45720" rIns="91440" bIns="45720" rtlCol="0">
            <a:normAutofit/>
          </a:bodyPr>
          <a:lstStyle/>
          <a:p>
            <a:r>
              <a:rPr lang="en-US" dirty="0"/>
              <a:t>We did a 7, 14 and 21 day Moving Average for Price and plotted the graph with the real price.</a:t>
            </a:r>
          </a:p>
          <a:p>
            <a:endParaRPr lang="en-US" dirty="0"/>
          </a:p>
          <a:p>
            <a:endParaRPr lang="en-US" dirty="0"/>
          </a:p>
        </p:txBody>
      </p:sp>
      <p:pic>
        <p:nvPicPr>
          <p:cNvPr id="8" name="Picture 7">
            <a:extLst>
              <a:ext uri="{FF2B5EF4-FFF2-40B4-BE49-F238E27FC236}">
                <a16:creationId xmlns:a16="http://schemas.microsoft.com/office/drawing/2014/main" id="{81DB4011-EEA1-445A-95A8-430F02B12B80}"/>
              </a:ext>
            </a:extLst>
          </p:cNvPr>
          <p:cNvPicPr>
            <a:picLocks noChangeAspect="1"/>
          </p:cNvPicPr>
          <p:nvPr/>
        </p:nvPicPr>
        <p:blipFill>
          <a:blip r:embed="rId2"/>
          <a:stretch>
            <a:fillRect/>
          </a:stretch>
        </p:blipFill>
        <p:spPr>
          <a:xfrm>
            <a:off x="4879539" y="1930400"/>
            <a:ext cx="4177365" cy="2844800"/>
          </a:xfrm>
          <a:prstGeom prst="rect">
            <a:avLst/>
          </a:prstGeom>
        </p:spPr>
      </p:pic>
    </p:spTree>
    <p:extLst>
      <p:ext uri="{BB962C8B-B14F-4D97-AF65-F5344CB8AC3E}">
        <p14:creationId xmlns:p14="http://schemas.microsoft.com/office/powerpoint/2010/main" val="118464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12">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ABA566D-E0BE-4151-A368-385D2D393195}"/>
              </a:ext>
            </a:extLst>
          </p:cNvPr>
          <p:cNvSpPr>
            <a:spLocks noGrp="1"/>
          </p:cNvSpPr>
          <p:nvPr>
            <p:ph type="title"/>
          </p:nvPr>
        </p:nvSpPr>
        <p:spPr>
          <a:xfrm>
            <a:off x="675065" y="609600"/>
            <a:ext cx="2930518" cy="1320800"/>
          </a:xfrm>
        </p:spPr>
        <p:txBody>
          <a:bodyPr vert="horz" lIns="91440" tIns="45720" rIns="91440" bIns="45720" rtlCol="0" anchor="ctr">
            <a:normAutofit/>
          </a:bodyPr>
          <a:lstStyle/>
          <a:p>
            <a:r>
              <a:rPr lang="en-US"/>
              <a:t>Moving Average</a:t>
            </a:r>
          </a:p>
        </p:txBody>
      </p:sp>
      <p:sp>
        <p:nvSpPr>
          <p:cNvPr id="3" name="Content Placeholder 2">
            <a:extLst>
              <a:ext uri="{FF2B5EF4-FFF2-40B4-BE49-F238E27FC236}">
                <a16:creationId xmlns:a16="http://schemas.microsoft.com/office/drawing/2014/main" id="{0D0C6C3B-2EDD-4919-B6E3-3BFE5B218DFA}"/>
              </a:ext>
            </a:extLst>
          </p:cNvPr>
          <p:cNvSpPr>
            <a:spLocks noGrp="1"/>
          </p:cNvSpPr>
          <p:nvPr>
            <p:ph sz="half" idx="1"/>
          </p:nvPr>
        </p:nvSpPr>
        <p:spPr>
          <a:xfrm>
            <a:off x="671361" y="2160589"/>
            <a:ext cx="2930517" cy="3880773"/>
          </a:xfrm>
        </p:spPr>
        <p:txBody>
          <a:bodyPr vert="horz" lIns="91440" tIns="45720" rIns="91440" bIns="45720" rtlCol="0">
            <a:normAutofit/>
          </a:bodyPr>
          <a:lstStyle/>
          <a:p>
            <a:r>
              <a:rPr lang="en-US" dirty="0"/>
              <a:t>We did a 7, 14 and 21 day Moving Average for Price and plotted the graph with sale.</a:t>
            </a:r>
          </a:p>
          <a:p>
            <a:pPr marL="0" indent="0">
              <a:buNone/>
            </a:pPr>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4564D1EF-6BE5-4F79-B184-E9A8941E4249}"/>
              </a:ext>
            </a:extLst>
          </p:cNvPr>
          <p:cNvPicPr>
            <a:picLocks noChangeAspect="1"/>
          </p:cNvPicPr>
          <p:nvPr/>
        </p:nvPicPr>
        <p:blipFill>
          <a:blip r:embed="rId2"/>
          <a:stretch>
            <a:fillRect/>
          </a:stretch>
        </p:blipFill>
        <p:spPr>
          <a:xfrm>
            <a:off x="3847709" y="1588293"/>
            <a:ext cx="5257255" cy="3176587"/>
          </a:xfrm>
          <a:prstGeom prst="rect">
            <a:avLst/>
          </a:prstGeom>
        </p:spPr>
      </p:pic>
    </p:spTree>
    <p:extLst>
      <p:ext uri="{BB962C8B-B14F-4D97-AF65-F5344CB8AC3E}">
        <p14:creationId xmlns:p14="http://schemas.microsoft.com/office/powerpoint/2010/main" val="1642114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1415FE0-1E3E-482D-929C-BEC2E3A9C00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Dicky Fuller Test </a:t>
            </a:r>
          </a:p>
        </p:txBody>
      </p:sp>
      <p:sp>
        <p:nvSpPr>
          <p:cNvPr id="3" name="Content Placeholder 2">
            <a:extLst>
              <a:ext uri="{FF2B5EF4-FFF2-40B4-BE49-F238E27FC236}">
                <a16:creationId xmlns:a16="http://schemas.microsoft.com/office/drawing/2014/main" id="{54B3D2A5-643D-4DE0-9890-01402EEDCAA1}"/>
              </a:ext>
            </a:extLst>
          </p:cNvPr>
          <p:cNvSpPr>
            <a:spLocks noGrp="1"/>
          </p:cNvSpPr>
          <p:nvPr>
            <p:ph sz="half" idx="1"/>
          </p:nvPr>
        </p:nvSpPr>
        <p:spPr>
          <a:xfrm>
            <a:off x="677334" y="2160589"/>
            <a:ext cx="3957349" cy="3749323"/>
          </a:xfrm>
        </p:spPr>
        <p:txBody>
          <a:bodyPr vert="horz" lIns="91440" tIns="45720" rIns="91440" bIns="45720" rtlCol="0">
            <a:normAutofit/>
          </a:bodyPr>
          <a:lstStyle/>
          <a:p>
            <a:r>
              <a:rPr lang="en-US" dirty="0"/>
              <a:t>We did a Dicky Fuller test for the datasets for checking if it is stationery or not.</a:t>
            </a:r>
          </a:p>
          <a:p>
            <a:r>
              <a:rPr lang="en-US" dirty="0"/>
              <a:t>dicky fuller test result is -4.5 less than -3.4 at 1%.</a:t>
            </a:r>
          </a:p>
          <a:p>
            <a:r>
              <a:rPr lang="en-US" dirty="0"/>
              <a:t>Therefore this is stationary dataset.</a:t>
            </a:r>
          </a:p>
          <a:p>
            <a:endParaRPr lang="en-US" dirty="0"/>
          </a:p>
        </p:txBody>
      </p:sp>
      <p:pic>
        <p:nvPicPr>
          <p:cNvPr id="7" name="Content Placeholder 6">
            <a:extLst>
              <a:ext uri="{FF2B5EF4-FFF2-40B4-BE49-F238E27FC236}">
                <a16:creationId xmlns:a16="http://schemas.microsoft.com/office/drawing/2014/main" id="{6474158C-7758-4277-AE82-E44B153211A7}"/>
              </a:ext>
            </a:extLst>
          </p:cNvPr>
          <p:cNvPicPr>
            <a:picLocks noGrp="1" noChangeAspect="1"/>
          </p:cNvPicPr>
          <p:nvPr>
            <p:ph sz="half" idx="2"/>
          </p:nvPr>
        </p:nvPicPr>
        <p:blipFill>
          <a:blip r:embed="rId2"/>
          <a:stretch>
            <a:fillRect/>
          </a:stretch>
        </p:blipFill>
        <p:spPr>
          <a:xfrm>
            <a:off x="4987137" y="2159331"/>
            <a:ext cx="4204989" cy="1051247"/>
          </a:xfrm>
          <a:prstGeom prst="rect">
            <a:avLst/>
          </a:prstGeom>
        </p:spPr>
      </p:pic>
    </p:spTree>
    <p:extLst>
      <p:ext uri="{BB962C8B-B14F-4D97-AF65-F5344CB8AC3E}">
        <p14:creationId xmlns:p14="http://schemas.microsoft.com/office/powerpoint/2010/main" val="219482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C802400-5121-4353-84F7-0F4893ADC578}"/>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b="1"/>
              <a:t>  SIMPLE EXPONENTIAL SMOOTHING</a:t>
            </a:r>
            <a:endParaRPr lang="en-US"/>
          </a:p>
        </p:txBody>
      </p:sp>
      <p:sp>
        <p:nvSpPr>
          <p:cNvPr id="3" name="Content Placeholder 2">
            <a:extLst>
              <a:ext uri="{FF2B5EF4-FFF2-40B4-BE49-F238E27FC236}">
                <a16:creationId xmlns:a16="http://schemas.microsoft.com/office/drawing/2014/main" id="{1F51338C-BFF2-46E4-A2E0-E832436BB78A}"/>
              </a:ext>
            </a:extLst>
          </p:cNvPr>
          <p:cNvSpPr>
            <a:spLocks noGrp="1"/>
          </p:cNvSpPr>
          <p:nvPr>
            <p:ph sz="half" idx="1"/>
          </p:nvPr>
        </p:nvSpPr>
        <p:spPr>
          <a:xfrm>
            <a:off x="677332" y="2160589"/>
            <a:ext cx="4410718" cy="3880773"/>
          </a:xfrm>
        </p:spPr>
        <p:txBody>
          <a:bodyPr vert="horz" lIns="91440" tIns="45720" rIns="91440" bIns="45720" rtlCol="0">
            <a:normAutofit/>
          </a:bodyPr>
          <a:lstStyle/>
          <a:p>
            <a:r>
              <a:rPr lang="en-US" dirty="0"/>
              <a:t>We started with the Simple Exponential Smoothing and calculated the KPI(MAE AND RMSE)</a:t>
            </a:r>
          </a:p>
          <a:p>
            <a:r>
              <a:rPr lang="en-US" dirty="0"/>
              <a:t>We got the MAE Value as 45.01 and RMSE value as 67.76.</a:t>
            </a:r>
          </a:p>
          <a:p>
            <a:r>
              <a:rPr lang="en-US" dirty="0"/>
              <a:t>W then Plotted the Demand and forecast for SES</a:t>
            </a:r>
          </a:p>
          <a:p>
            <a:pPr marL="0" indent="0"/>
            <a:endParaRPr lang="en-US" dirty="0"/>
          </a:p>
        </p:txBody>
      </p:sp>
      <p:pic>
        <p:nvPicPr>
          <p:cNvPr id="6" name="Content Placeholder 5">
            <a:extLst>
              <a:ext uri="{FF2B5EF4-FFF2-40B4-BE49-F238E27FC236}">
                <a16:creationId xmlns:a16="http://schemas.microsoft.com/office/drawing/2014/main" id="{AAB03824-2E4D-4354-BBEE-E80424AFEFB5}"/>
              </a:ext>
            </a:extLst>
          </p:cNvPr>
          <p:cNvPicPr>
            <a:picLocks noGrp="1" noChangeAspect="1"/>
          </p:cNvPicPr>
          <p:nvPr>
            <p:ph sz="half" idx="2"/>
          </p:nvPr>
        </p:nvPicPr>
        <p:blipFill>
          <a:blip r:embed="rId2"/>
          <a:stretch>
            <a:fillRect/>
          </a:stretch>
        </p:blipFill>
        <p:spPr>
          <a:xfrm>
            <a:off x="4876276" y="2021946"/>
            <a:ext cx="4865553" cy="3472269"/>
          </a:xfrm>
          <a:prstGeom prst="rect">
            <a:avLst/>
          </a:prstGeom>
        </p:spPr>
      </p:pic>
    </p:spTree>
    <p:extLst>
      <p:ext uri="{BB962C8B-B14F-4D97-AF65-F5344CB8AC3E}">
        <p14:creationId xmlns:p14="http://schemas.microsoft.com/office/powerpoint/2010/main" val="420520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12">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5065" y="609600"/>
            <a:ext cx="2930518" cy="1320800"/>
          </a:xfrm>
        </p:spPr>
        <p:txBody>
          <a:bodyPr vert="horz" lIns="91440" tIns="45720" rIns="91440" bIns="45720" rtlCol="0" anchor="ctr">
            <a:normAutofit/>
          </a:bodyPr>
          <a:lstStyle/>
          <a:p>
            <a:pPr>
              <a:lnSpc>
                <a:spcPct val="90000"/>
              </a:lnSpc>
            </a:pPr>
            <a:r>
              <a:rPr lang="en-US" sz="2800" b="1"/>
              <a:t>  DOUBLE EXPONENTIAL SMOOTHING</a:t>
            </a:r>
            <a:endParaRPr lang="en-US" sz="2800"/>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1361" y="2160589"/>
            <a:ext cx="2930517" cy="3880773"/>
          </a:xfrm>
        </p:spPr>
        <p:txBody>
          <a:bodyPr vert="horz" lIns="91440" tIns="45720" rIns="91440" bIns="45720" rtlCol="0">
            <a:normAutofit fontScale="25000" lnSpcReduction="20000"/>
          </a:bodyPr>
          <a:lstStyle/>
          <a:p>
            <a:r>
              <a:rPr lang="en-US" sz="8000" dirty="0"/>
              <a:t>We did Double Exponential smoothing to find the level an trend and calculated KPI</a:t>
            </a:r>
          </a:p>
          <a:p>
            <a:r>
              <a:rPr lang="en-US" sz="8000" dirty="0"/>
              <a:t>We got MAE value as 46.76 and RMSE value as 69.77</a:t>
            </a:r>
          </a:p>
          <a:p>
            <a:r>
              <a:rPr lang="en-US" sz="8000" dirty="0"/>
              <a:t>We plotted demand and forecast for DES </a:t>
            </a:r>
          </a:p>
          <a:p>
            <a:endParaRPr lang="en-US" dirty="0"/>
          </a:p>
          <a:p>
            <a:endParaRPr lang="en-US" dirty="0"/>
          </a:p>
        </p:txBody>
      </p:sp>
      <p:pic>
        <p:nvPicPr>
          <p:cNvPr id="8" name="Picture 7">
            <a:extLst>
              <a:ext uri="{FF2B5EF4-FFF2-40B4-BE49-F238E27FC236}">
                <a16:creationId xmlns:a16="http://schemas.microsoft.com/office/drawing/2014/main" id="{1CC0DC9C-383F-44D5-951F-85A5D53FFEE5}"/>
              </a:ext>
            </a:extLst>
          </p:cNvPr>
          <p:cNvPicPr>
            <a:picLocks noChangeAspect="1"/>
          </p:cNvPicPr>
          <p:nvPr/>
        </p:nvPicPr>
        <p:blipFill>
          <a:blip r:embed="rId2"/>
          <a:stretch>
            <a:fillRect/>
          </a:stretch>
        </p:blipFill>
        <p:spPr>
          <a:xfrm>
            <a:off x="4324003" y="1152860"/>
            <a:ext cx="5539011" cy="3497294"/>
          </a:xfrm>
          <a:prstGeom prst="rect">
            <a:avLst/>
          </a:prstGeom>
        </p:spPr>
      </p:pic>
    </p:spTree>
    <p:extLst>
      <p:ext uri="{BB962C8B-B14F-4D97-AF65-F5344CB8AC3E}">
        <p14:creationId xmlns:p14="http://schemas.microsoft.com/office/powerpoint/2010/main" val="1369868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Machine Learning Models </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89"/>
            <a:ext cx="4410718" cy="3880773"/>
          </a:xfrm>
        </p:spPr>
        <p:txBody>
          <a:bodyPr vert="horz" lIns="91440" tIns="45720" rIns="91440" bIns="45720" rtlCol="0">
            <a:normAutofit/>
          </a:bodyPr>
          <a:lstStyle/>
          <a:p>
            <a:r>
              <a:rPr lang="en-US" dirty="0"/>
              <a:t>We have added </a:t>
            </a:r>
            <a:r>
              <a:rPr lang="en-US" dirty="0" err="1"/>
              <a:t>year_Week</a:t>
            </a:r>
            <a:r>
              <a:rPr lang="en-US" dirty="0"/>
              <a:t> Column</a:t>
            </a:r>
          </a:p>
          <a:p>
            <a:r>
              <a:rPr lang="en-US" dirty="0"/>
              <a:t>We have group by it using </a:t>
            </a:r>
            <a:r>
              <a:rPr lang="en-US" dirty="0" err="1"/>
              <a:t>year_Week</a:t>
            </a:r>
            <a:endParaRPr lang="en-US" dirty="0"/>
          </a:p>
          <a:p>
            <a:r>
              <a:rPr lang="en-US" dirty="0"/>
              <a:t> After Group by e have dropped stock,year,7-day,14-day,21-day,dow and Price Columns.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9" name="Picture 8">
            <a:extLst>
              <a:ext uri="{FF2B5EF4-FFF2-40B4-BE49-F238E27FC236}">
                <a16:creationId xmlns:a16="http://schemas.microsoft.com/office/drawing/2014/main" id="{6D31441A-EF50-4229-A77C-FEDC0B240BB3}"/>
              </a:ext>
            </a:extLst>
          </p:cNvPr>
          <p:cNvPicPr>
            <a:picLocks noChangeAspect="1"/>
          </p:cNvPicPr>
          <p:nvPr/>
        </p:nvPicPr>
        <p:blipFill>
          <a:blip r:embed="rId2"/>
          <a:stretch>
            <a:fillRect/>
          </a:stretch>
        </p:blipFill>
        <p:spPr>
          <a:xfrm>
            <a:off x="4975668" y="2235234"/>
            <a:ext cx="4684147" cy="3268133"/>
          </a:xfrm>
          <a:prstGeom prst="rect">
            <a:avLst/>
          </a:prstGeom>
        </p:spPr>
      </p:pic>
    </p:spTree>
    <p:extLst>
      <p:ext uri="{BB962C8B-B14F-4D97-AF65-F5344CB8AC3E}">
        <p14:creationId xmlns:p14="http://schemas.microsoft.com/office/powerpoint/2010/main" val="1769469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Machine Learning Models </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564950" y="2160588"/>
            <a:ext cx="4410718" cy="3810000"/>
          </a:xfrm>
        </p:spPr>
        <p:txBody>
          <a:bodyPr vert="horz" lIns="91440" tIns="45720" rIns="91440" bIns="45720" rtlCol="0">
            <a:normAutofit/>
          </a:bodyPr>
          <a:lstStyle/>
          <a:p>
            <a:r>
              <a:rPr lang="en-US" dirty="0"/>
              <a:t>We have divided the whole year into 53 weeks </a:t>
            </a:r>
          </a:p>
          <a:p>
            <a:r>
              <a:rPr lang="en-US" dirty="0"/>
              <a:t>After that we have dropped the sale column.</a:t>
            </a:r>
          </a:p>
          <a:p>
            <a:r>
              <a:rPr lang="en-US" dirty="0"/>
              <a:t>After that we have subset of data frame and Removed the Nan values.</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12" name="Picture 11">
            <a:extLst>
              <a:ext uri="{FF2B5EF4-FFF2-40B4-BE49-F238E27FC236}">
                <a16:creationId xmlns:a16="http://schemas.microsoft.com/office/drawing/2014/main" id="{BA6A304D-86C7-4845-9EE0-C4896AF14632}"/>
              </a:ext>
            </a:extLst>
          </p:cNvPr>
          <p:cNvPicPr>
            <a:picLocks noChangeAspect="1"/>
          </p:cNvPicPr>
          <p:nvPr/>
        </p:nvPicPr>
        <p:blipFill>
          <a:blip r:embed="rId2"/>
          <a:stretch>
            <a:fillRect/>
          </a:stretch>
        </p:blipFill>
        <p:spPr>
          <a:xfrm>
            <a:off x="4975668" y="2213506"/>
            <a:ext cx="5386831" cy="2844800"/>
          </a:xfrm>
          <a:prstGeom prst="rect">
            <a:avLst/>
          </a:prstGeom>
        </p:spPr>
      </p:pic>
    </p:spTree>
    <p:extLst>
      <p:ext uri="{BB962C8B-B14F-4D97-AF65-F5344CB8AC3E}">
        <p14:creationId xmlns:p14="http://schemas.microsoft.com/office/powerpoint/2010/main" val="388883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Machine Learning Models </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89"/>
            <a:ext cx="4410718" cy="3880773"/>
          </a:xfrm>
        </p:spPr>
        <p:txBody>
          <a:bodyPr vert="horz" lIns="91440" tIns="45720" rIns="91440" bIns="45720" rtlCol="0">
            <a:normAutofit/>
          </a:bodyPr>
          <a:lstStyle/>
          <a:p>
            <a:r>
              <a:rPr lang="en-US" dirty="0"/>
              <a:t>We have splitted the data into Dependent and Independent Variable.</a:t>
            </a:r>
          </a:p>
          <a:p>
            <a:r>
              <a:rPr lang="en-US" dirty="0"/>
              <a:t>We have used 80-20 and 70-30 split for the Models</a:t>
            </a:r>
          </a:p>
          <a:p>
            <a:r>
              <a:rPr lang="en-US" dirty="0"/>
              <a:t>We have created Linear regression, Decision Tree model and Random Forest Model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10" name="Picture 9">
            <a:extLst>
              <a:ext uri="{FF2B5EF4-FFF2-40B4-BE49-F238E27FC236}">
                <a16:creationId xmlns:a16="http://schemas.microsoft.com/office/drawing/2014/main" id="{5E2F9320-F494-4167-89D3-3FC68EE83E4E}"/>
              </a:ext>
            </a:extLst>
          </p:cNvPr>
          <p:cNvPicPr>
            <a:picLocks noChangeAspect="1"/>
          </p:cNvPicPr>
          <p:nvPr/>
        </p:nvPicPr>
        <p:blipFill>
          <a:blip r:embed="rId2"/>
          <a:stretch>
            <a:fillRect/>
          </a:stretch>
        </p:blipFill>
        <p:spPr>
          <a:xfrm>
            <a:off x="5026893" y="2160588"/>
            <a:ext cx="5341599" cy="2950673"/>
          </a:xfrm>
          <a:prstGeom prst="rect">
            <a:avLst/>
          </a:prstGeom>
        </p:spPr>
      </p:pic>
    </p:spTree>
    <p:extLst>
      <p:ext uri="{BB962C8B-B14F-4D97-AF65-F5344CB8AC3E}">
        <p14:creationId xmlns:p14="http://schemas.microsoft.com/office/powerpoint/2010/main" val="192849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4" name="Rectangle 53">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62" name="Straight Connector 61">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B1607404-4D42-4512-82E4-F1E7F4E69457}"/>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CA" sz="5000" b="1" dirty="0"/>
              <a:t>Retail Sales Forecasting </a:t>
            </a:r>
            <a:r>
              <a:rPr lang="en-US" sz="5000" b="1" dirty="0"/>
              <a:t>USING MACHINE LEARNING </a:t>
            </a:r>
          </a:p>
        </p:txBody>
      </p:sp>
    </p:spTree>
    <p:extLst>
      <p:ext uri="{BB962C8B-B14F-4D97-AF65-F5344CB8AC3E}">
        <p14:creationId xmlns:p14="http://schemas.microsoft.com/office/powerpoint/2010/main" val="314129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Machine learning model with 80-20 split</a:t>
            </a:r>
            <a:br>
              <a:rPr lang="en-US" dirty="0"/>
            </a:br>
            <a:r>
              <a:rPr lang="en-US" dirty="0"/>
              <a:t>Linear Regression Model </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89"/>
            <a:ext cx="4410718" cy="3880773"/>
          </a:xfrm>
        </p:spPr>
        <p:txBody>
          <a:bodyPr vert="horz" lIns="91440" tIns="45720" rIns="91440" bIns="45720" rtlCol="0">
            <a:normAutofit/>
          </a:bodyPr>
          <a:lstStyle/>
          <a:p>
            <a:r>
              <a:rPr lang="en-US" dirty="0"/>
              <a:t>We have created a linear egression model and as you can see the MAE is 0.0</a:t>
            </a:r>
          </a:p>
          <a:p>
            <a:r>
              <a:rPr lang="en-US" dirty="0"/>
              <a:t>The data is overfitting the model.</a:t>
            </a:r>
          </a:p>
          <a:p>
            <a:r>
              <a:rPr lang="en-US" dirty="0"/>
              <a:t>The test score is negative value, so that we cannot use this 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9" name="Picture 8">
            <a:extLst>
              <a:ext uri="{FF2B5EF4-FFF2-40B4-BE49-F238E27FC236}">
                <a16:creationId xmlns:a16="http://schemas.microsoft.com/office/drawing/2014/main" id="{F1810A90-1212-460D-B373-6106E2A6DDF0}"/>
              </a:ext>
            </a:extLst>
          </p:cNvPr>
          <p:cNvPicPr>
            <a:picLocks noChangeAspect="1"/>
          </p:cNvPicPr>
          <p:nvPr/>
        </p:nvPicPr>
        <p:blipFill>
          <a:blip r:embed="rId2"/>
          <a:stretch>
            <a:fillRect/>
          </a:stretch>
        </p:blipFill>
        <p:spPr>
          <a:xfrm>
            <a:off x="5161756" y="2160589"/>
            <a:ext cx="4568398" cy="2176949"/>
          </a:xfrm>
          <a:prstGeom prst="rect">
            <a:avLst/>
          </a:prstGeom>
        </p:spPr>
      </p:pic>
    </p:spTree>
    <p:extLst>
      <p:ext uri="{BB962C8B-B14F-4D97-AF65-F5344CB8AC3E}">
        <p14:creationId xmlns:p14="http://schemas.microsoft.com/office/powerpoint/2010/main" val="2407380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Decision Trees Model </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90"/>
            <a:ext cx="4410718" cy="1710198"/>
          </a:xfrm>
        </p:spPr>
        <p:txBody>
          <a:bodyPr vert="horz" lIns="91440" tIns="45720" rIns="91440" bIns="45720" rtlCol="0">
            <a:normAutofit fontScale="92500" lnSpcReduction="20000"/>
          </a:bodyPr>
          <a:lstStyle/>
          <a:p>
            <a:r>
              <a:rPr lang="en-US" dirty="0"/>
              <a:t>We have created a decision tree Model and find the best max depth </a:t>
            </a:r>
          </a:p>
          <a:p>
            <a:r>
              <a:rPr lang="en-US" dirty="0"/>
              <a:t>Which is 10 and with MAE of train at 29.9 and MAE of test at 50.8</a:t>
            </a:r>
          </a:p>
          <a:p>
            <a:r>
              <a:rPr lang="en-US" dirty="0"/>
              <a:t>The test score is negative value, so that we cannot use this 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12" name="Picture 11">
            <a:extLst>
              <a:ext uri="{FF2B5EF4-FFF2-40B4-BE49-F238E27FC236}">
                <a16:creationId xmlns:a16="http://schemas.microsoft.com/office/drawing/2014/main" id="{C57C1753-EC09-4102-AEEF-E40338F3BB70}"/>
              </a:ext>
            </a:extLst>
          </p:cNvPr>
          <p:cNvPicPr>
            <a:picLocks noChangeAspect="1"/>
          </p:cNvPicPr>
          <p:nvPr/>
        </p:nvPicPr>
        <p:blipFill>
          <a:blip r:embed="rId2"/>
          <a:stretch>
            <a:fillRect/>
          </a:stretch>
        </p:blipFill>
        <p:spPr>
          <a:xfrm>
            <a:off x="5007284" y="2067920"/>
            <a:ext cx="4592983" cy="3098049"/>
          </a:xfrm>
          <a:prstGeom prst="rect">
            <a:avLst/>
          </a:prstGeom>
        </p:spPr>
      </p:pic>
    </p:spTree>
    <p:extLst>
      <p:ext uri="{BB962C8B-B14F-4D97-AF65-F5344CB8AC3E}">
        <p14:creationId xmlns:p14="http://schemas.microsoft.com/office/powerpoint/2010/main" val="115776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Random Forest</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89"/>
            <a:ext cx="4410718" cy="2409825"/>
          </a:xfrm>
        </p:spPr>
        <p:txBody>
          <a:bodyPr vert="horz" lIns="91440" tIns="45720" rIns="91440" bIns="45720" rtlCol="0">
            <a:normAutofit/>
          </a:bodyPr>
          <a:lstStyle/>
          <a:p>
            <a:r>
              <a:rPr lang="en-US" dirty="0"/>
              <a:t>We have created  random forest model with </a:t>
            </a:r>
            <a:r>
              <a:rPr lang="en-US" dirty="0" err="1"/>
              <a:t>max_depth</a:t>
            </a:r>
            <a:r>
              <a:rPr lang="en-US" dirty="0"/>
              <a:t> of 10 </a:t>
            </a:r>
          </a:p>
          <a:p>
            <a:r>
              <a:rPr lang="en-US" dirty="0"/>
              <a:t>MAE of train at 21</a:t>
            </a:r>
          </a:p>
          <a:p>
            <a:r>
              <a:rPr lang="en-US" dirty="0"/>
              <a:t>MAE of test at 42.4</a:t>
            </a:r>
          </a:p>
          <a:p>
            <a:r>
              <a:rPr lang="en-US" dirty="0"/>
              <a:t>The test score is negative value, so that we cannot use this 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13" name="Picture 12">
            <a:extLst>
              <a:ext uri="{FF2B5EF4-FFF2-40B4-BE49-F238E27FC236}">
                <a16:creationId xmlns:a16="http://schemas.microsoft.com/office/drawing/2014/main" id="{23E8F958-0FD1-4474-877D-BF78E6C82C20}"/>
              </a:ext>
            </a:extLst>
          </p:cNvPr>
          <p:cNvPicPr>
            <a:picLocks noChangeAspect="1"/>
          </p:cNvPicPr>
          <p:nvPr/>
        </p:nvPicPr>
        <p:blipFill>
          <a:blip r:embed="rId2"/>
          <a:stretch>
            <a:fillRect/>
          </a:stretch>
        </p:blipFill>
        <p:spPr>
          <a:xfrm>
            <a:off x="4918933" y="3773487"/>
            <a:ext cx="5059876" cy="2409826"/>
          </a:xfrm>
          <a:prstGeom prst="rect">
            <a:avLst/>
          </a:prstGeom>
        </p:spPr>
      </p:pic>
      <p:pic>
        <p:nvPicPr>
          <p:cNvPr id="7" name="Picture 6">
            <a:extLst>
              <a:ext uri="{FF2B5EF4-FFF2-40B4-BE49-F238E27FC236}">
                <a16:creationId xmlns:a16="http://schemas.microsoft.com/office/drawing/2014/main" id="{E3DE833E-0CB9-4390-AB09-E23ADF0AFAEF}"/>
              </a:ext>
            </a:extLst>
          </p:cNvPr>
          <p:cNvPicPr>
            <a:picLocks noChangeAspect="1"/>
          </p:cNvPicPr>
          <p:nvPr/>
        </p:nvPicPr>
        <p:blipFill>
          <a:blip r:embed="rId3"/>
          <a:stretch>
            <a:fillRect/>
          </a:stretch>
        </p:blipFill>
        <p:spPr>
          <a:xfrm>
            <a:off x="4838143" y="933681"/>
            <a:ext cx="5347323" cy="2728913"/>
          </a:xfrm>
          <a:prstGeom prst="rect">
            <a:avLst/>
          </a:prstGeom>
        </p:spPr>
      </p:pic>
    </p:spTree>
    <p:extLst>
      <p:ext uri="{BB962C8B-B14F-4D97-AF65-F5344CB8AC3E}">
        <p14:creationId xmlns:p14="http://schemas.microsoft.com/office/powerpoint/2010/main" val="179629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Random Forest Model </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90"/>
            <a:ext cx="4410718" cy="1710198"/>
          </a:xfrm>
        </p:spPr>
        <p:txBody>
          <a:bodyPr vert="horz" lIns="91440" tIns="45720" rIns="91440" bIns="45720" rtlCol="0">
            <a:normAutofit/>
          </a:bodyPr>
          <a:lstStyle/>
          <a:p>
            <a:r>
              <a:rPr lang="en-US" dirty="0"/>
              <a:t>This is the Feature Importance of the Random Forest Model </a:t>
            </a:r>
          </a:p>
          <a:p>
            <a:r>
              <a:rPr lang="en-US" dirty="0"/>
              <a:t>As we can see that t-14 is the most important and t-49 is the least Important feature in our dataset.</a:t>
            </a:r>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10" name="Picture 9">
            <a:extLst>
              <a:ext uri="{FF2B5EF4-FFF2-40B4-BE49-F238E27FC236}">
                <a16:creationId xmlns:a16="http://schemas.microsoft.com/office/drawing/2014/main" id="{BE6A7D74-0F11-4DF2-B3D7-274373634E1A}"/>
              </a:ext>
            </a:extLst>
          </p:cNvPr>
          <p:cNvPicPr>
            <a:picLocks noChangeAspect="1"/>
          </p:cNvPicPr>
          <p:nvPr/>
        </p:nvPicPr>
        <p:blipFill>
          <a:blip r:embed="rId2"/>
          <a:stretch>
            <a:fillRect/>
          </a:stretch>
        </p:blipFill>
        <p:spPr>
          <a:xfrm>
            <a:off x="5124562" y="2168260"/>
            <a:ext cx="5328216" cy="2843213"/>
          </a:xfrm>
          <a:prstGeom prst="rect">
            <a:avLst/>
          </a:prstGeom>
        </p:spPr>
      </p:pic>
    </p:spTree>
    <p:extLst>
      <p:ext uri="{BB962C8B-B14F-4D97-AF65-F5344CB8AC3E}">
        <p14:creationId xmlns:p14="http://schemas.microsoft.com/office/powerpoint/2010/main" val="4131944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Machine learning Model with 70-30 split </a:t>
            </a:r>
            <a:br>
              <a:rPr lang="en-US" dirty="0"/>
            </a:br>
            <a:r>
              <a:rPr lang="en-US" dirty="0"/>
              <a:t>Linear Regression</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1" y="2168404"/>
            <a:ext cx="8275543" cy="3058916"/>
          </a:xfrm>
        </p:spPr>
        <p:txBody>
          <a:bodyPr vert="horz" lIns="91440" tIns="45720" rIns="91440" bIns="45720" rtlCol="0">
            <a:normAutofit/>
          </a:bodyPr>
          <a:lstStyle/>
          <a:p>
            <a:r>
              <a:rPr lang="en-US" dirty="0"/>
              <a:t>Now we have done the Same Machine learning Model with 70-30 Split.</a:t>
            </a:r>
          </a:p>
          <a:p>
            <a:r>
              <a:rPr lang="en-US" dirty="0"/>
              <a:t>As we can see the Linear Regression Model is Overfitting the data </a:t>
            </a:r>
          </a:p>
          <a:p>
            <a:r>
              <a:rPr lang="en-US" dirty="0"/>
              <a:t>As the MAE value for Train and test are 0</a:t>
            </a:r>
          </a:p>
          <a:p>
            <a:r>
              <a:rPr lang="en-US" dirty="0"/>
              <a:t>The test score is negative value, so that we cannot use this model.</a:t>
            </a:r>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spTree>
    <p:extLst>
      <p:ext uri="{BB962C8B-B14F-4D97-AF65-F5344CB8AC3E}">
        <p14:creationId xmlns:p14="http://schemas.microsoft.com/office/powerpoint/2010/main" val="353090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Decision Trees</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90"/>
            <a:ext cx="4410718" cy="2767010"/>
          </a:xfrm>
        </p:spPr>
        <p:txBody>
          <a:bodyPr vert="horz" lIns="91440" tIns="45720" rIns="91440" bIns="45720" rtlCol="0">
            <a:normAutofit/>
          </a:bodyPr>
          <a:lstStyle/>
          <a:p>
            <a:r>
              <a:rPr lang="en-US" dirty="0"/>
              <a:t>We have Done Decision Trees with 70-30 split </a:t>
            </a:r>
          </a:p>
          <a:p>
            <a:r>
              <a:rPr lang="en-US" dirty="0"/>
              <a:t>MAE of Train is 27.7</a:t>
            </a:r>
          </a:p>
          <a:p>
            <a:r>
              <a:rPr lang="en-US" dirty="0"/>
              <a:t>MAE of test is 53.9</a:t>
            </a:r>
          </a:p>
          <a:p>
            <a:r>
              <a:rPr lang="en-US" dirty="0"/>
              <a:t>The test score is negative value, so that we cannot use this model.</a:t>
            </a:r>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9" name="Picture 8">
            <a:extLst>
              <a:ext uri="{FF2B5EF4-FFF2-40B4-BE49-F238E27FC236}">
                <a16:creationId xmlns:a16="http://schemas.microsoft.com/office/drawing/2014/main" id="{C3B88CC6-5B02-4BE5-AD49-CE6DE81BC450}"/>
              </a:ext>
            </a:extLst>
          </p:cNvPr>
          <p:cNvPicPr>
            <a:picLocks noChangeAspect="1"/>
          </p:cNvPicPr>
          <p:nvPr/>
        </p:nvPicPr>
        <p:blipFill>
          <a:blip r:embed="rId2"/>
          <a:stretch>
            <a:fillRect/>
          </a:stretch>
        </p:blipFill>
        <p:spPr>
          <a:xfrm>
            <a:off x="5396568" y="2160589"/>
            <a:ext cx="4288452" cy="2767011"/>
          </a:xfrm>
          <a:prstGeom prst="rect">
            <a:avLst/>
          </a:prstGeom>
        </p:spPr>
      </p:pic>
    </p:spTree>
    <p:extLst>
      <p:ext uri="{BB962C8B-B14F-4D97-AF65-F5344CB8AC3E}">
        <p14:creationId xmlns:p14="http://schemas.microsoft.com/office/powerpoint/2010/main" val="653892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1" name="Straight Connector 11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Random Forest</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89"/>
            <a:ext cx="4410718" cy="2844800"/>
          </a:xfrm>
        </p:spPr>
        <p:txBody>
          <a:bodyPr vert="horz" lIns="91440" tIns="45720" rIns="91440" bIns="45720" rtlCol="0">
            <a:normAutofit/>
          </a:bodyPr>
          <a:lstStyle/>
          <a:p>
            <a:r>
              <a:rPr lang="en-US" dirty="0"/>
              <a:t>We have done Random Forest with 70-30 split.</a:t>
            </a:r>
          </a:p>
          <a:p>
            <a:r>
              <a:rPr lang="en-US" dirty="0"/>
              <a:t>MAE of Train is 27.7</a:t>
            </a:r>
          </a:p>
          <a:p>
            <a:r>
              <a:rPr lang="en-US" dirty="0"/>
              <a:t>MAE of test is 53.9</a:t>
            </a:r>
          </a:p>
          <a:p>
            <a:r>
              <a:rPr lang="en-US" dirty="0"/>
              <a:t>The test score is negative value, so that we cannot use this model.</a:t>
            </a:r>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11" name="Picture 10">
            <a:extLst>
              <a:ext uri="{FF2B5EF4-FFF2-40B4-BE49-F238E27FC236}">
                <a16:creationId xmlns:a16="http://schemas.microsoft.com/office/drawing/2014/main" id="{610008A9-1454-4D39-98B9-68EE6A421AEF}"/>
              </a:ext>
            </a:extLst>
          </p:cNvPr>
          <p:cNvPicPr>
            <a:picLocks noChangeAspect="1"/>
          </p:cNvPicPr>
          <p:nvPr/>
        </p:nvPicPr>
        <p:blipFill>
          <a:blip r:embed="rId2"/>
          <a:stretch>
            <a:fillRect/>
          </a:stretch>
        </p:blipFill>
        <p:spPr>
          <a:xfrm>
            <a:off x="5241074" y="2116139"/>
            <a:ext cx="5419302" cy="2933700"/>
          </a:xfrm>
          <a:prstGeom prst="rect">
            <a:avLst/>
          </a:prstGeom>
        </p:spPr>
      </p:pic>
    </p:spTree>
    <p:extLst>
      <p:ext uri="{BB962C8B-B14F-4D97-AF65-F5344CB8AC3E}">
        <p14:creationId xmlns:p14="http://schemas.microsoft.com/office/powerpoint/2010/main" val="3838410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44">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Long Short term Memory.</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89"/>
            <a:ext cx="4410718" cy="3880773"/>
          </a:xfrm>
        </p:spPr>
        <p:txBody>
          <a:bodyPr vert="horz" lIns="91440" tIns="45720" rIns="91440" bIns="45720" rtlCol="0">
            <a:normAutofit/>
          </a:bodyPr>
          <a:lstStyle/>
          <a:p>
            <a:r>
              <a:rPr lang="en-US" dirty="0"/>
              <a:t>We Created an LSTM Model with year_week and sale and we replaced the ‘-’ with no space</a:t>
            </a:r>
          </a:p>
          <a:p>
            <a:r>
              <a:rPr lang="en-US" dirty="0"/>
              <a:t>As we had the year_week column twice so we dropped the second column.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pic>
        <p:nvPicPr>
          <p:cNvPr id="24" name="Content Placeholder 23">
            <a:extLst>
              <a:ext uri="{FF2B5EF4-FFF2-40B4-BE49-F238E27FC236}">
                <a16:creationId xmlns:a16="http://schemas.microsoft.com/office/drawing/2014/main" id="{3AFA9200-63A0-452B-8C28-B4C7333FB95A}"/>
              </a:ext>
            </a:extLst>
          </p:cNvPr>
          <p:cNvPicPr>
            <a:picLocks noGrp="1" noChangeAspect="1"/>
          </p:cNvPicPr>
          <p:nvPr>
            <p:ph sz="half" idx="2"/>
          </p:nvPr>
        </p:nvPicPr>
        <p:blipFill>
          <a:blip r:embed="rId2"/>
          <a:stretch>
            <a:fillRect/>
          </a:stretch>
        </p:blipFill>
        <p:spPr>
          <a:xfrm>
            <a:off x="5162488" y="2160588"/>
            <a:ext cx="4545392" cy="2563811"/>
          </a:xfrm>
          <a:prstGeom prst="rect">
            <a:avLst/>
          </a:prstGeom>
        </p:spPr>
      </p:pic>
    </p:spTree>
    <p:extLst>
      <p:ext uri="{BB962C8B-B14F-4D97-AF65-F5344CB8AC3E}">
        <p14:creationId xmlns:p14="http://schemas.microsoft.com/office/powerpoint/2010/main" val="3749239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6" name="Group 58">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0" name="Straight Connector 59">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7"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3">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67">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68">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Long Short term Memory.</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1" y="2160589"/>
            <a:ext cx="8275543" cy="3880773"/>
          </a:xfrm>
        </p:spPr>
        <p:txBody>
          <a:bodyPr vert="horz" lIns="91440" tIns="45720" rIns="91440" bIns="45720" rtlCol="0">
            <a:normAutofit/>
          </a:bodyPr>
          <a:lstStyle/>
          <a:p>
            <a:r>
              <a:rPr lang="en-US" dirty="0"/>
              <a:t>Next step was to divide the data set into train and test. </a:t>
            </a:r>
          </a:p>
          <a:p>
            <a:r>
              <a:rPr lang="en-US" dirty="0"/>
              <a:t>We have used min max scaler to scale the data.</a:t>
            </a:r>
          </a:p>
          <a:p>
            <a:r>
              <a:rPr lang="en-US" dirty="0"/>
              <a:t>We have used min max scaler as it will get values between 0 and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spTree>
    <p:extLst>
      <p:ext uri="{BB962C8B-B14F-4D97-AF65-F5344CB8AC3E}">
        <p14:creationId xmlns:p14="http://schemas.microsoft.com/office/powerpoint/2010/main" val="4323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1" name="Straight Connector 80">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Long Short term Memory at Epoch 100 </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90"/>
            <a:ext cx="4410718" cy="3402010"/>
          </a:xfrm>
        </p:spPr>
        <p:txBody>
          <a:bodyPr vert="horz" lIns="91440" tIns="45720" rIns="91440" bIns="45720" rtlCol="0">
            <a:normAutofit/>
          </a:bodyPr>
          <a:lstStyle/>
          <a:p>
            <a:r>
              <a:rPr lang="en-US" dirty="0"/>
              <a:t>We started with using Epoch 100</a:t>
            </a:r>
          </a:p>
          <a:p>
            <a:r>
              <a:rPr lang="en-US" dirty="0"/>
              <a:t>As you can see we have plotted the Retail sales graph of 100 epoch from 2014 to 2016 on an weekly basis.</a:t>
            </a:r>
          </a:p>
          <a:p>
            <a:r>
              <a:rPr lang="en-US" dirty="0"/>
              <a:t>Below is the plot of Model loss for epoch 100.</a:t>
            </a:r>
          </a:p>
          <a:p>
            <a:r>
              <a:rPr lang="en-US" dirty="0"/>
              <a:t>RMSE Value is 87.82.</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9" name="Picture 8">
            <a:extLst>
              <a:ext uri="{FF2B5EF4-FFF2-40B4-BE49-F238E27FC236}">
                <a16:creationId xmlns:a16="http://schemas.microsoft.com/office/drawing/2014/main" id="{06411AFB-66C0-4ABE-AEF5-8760B9F0E227}"/>
              </a:ext>
            </a:extLst>
          </p:cNvPr>
          <p:cNvPicPr>
            <a:picLocks noChangeAspect="1"/>
          </p:cNvPicPr>
          <p:nvPr/>
        </p:nvPicPr>
        <p:blipFill>
          <a:blip r:embed="rId2"/>
          <a:stretch>
            <a:fillRect/>
          </a:stretch>
        </p:blipFill>
        <p:spPr>
          <a:xfrm>
            <a:off x="5524422" y="1277145"/>
            <a:ext cx="3944549" cy="3057524"/>
          </a:xfrm>
          <a:prstGeom prst="rect">
            <a:avLst/>
          </a:prstGeom>
        </p:spPr>
      </p:pic>
      <p:pic>
        <p:nvPicPr>
          <p:cNvPr id="10" name="Picture 9">
            <a:extLst>
              <a:ext uri="{FF2B5EF4-FFF2-40B4-BE49-F238E27FC236}">
                <a16:creationId xmlns:a16="http://schemas.microsoft.com/office/drawing/2014/main" id="{5B3F2ACD-F144-45E2-A985-B68EDEDDDCFF}"/>
              </a:ext>
            </a:extLst>
          </p:cNvPr>
          <p:cNvPicPr>
            <a:picLocks noChangeAspect="1"/>
          </p:cNvPicPr>
          <p:nvPr/>
        </p:nvPicPr>
        <p:blipFill>
          <a:blip r:embed="rId3"/>
          <a:stretch>
            <a:fillRect/>
          </a:stretch>
        </p:blipFill>
        <p:spPr>
          <a:xfrm>
            <a:off x="5524422" y="4283933"/>
            <a:ext cx="3969370" cy="2453948"/>
          </a:xfrm>
          <a:prstGeom prst="rect">
            <a:avLst/>
          </a:prstGeom>
        </p:spPr>
      </p:pic>
    </p:spTree>
    <p:extLst>
      <p:ext uri="{BB962C8B-B14F-4D97-AF65-F5344CB8AC3E}">
        <p14:creationId xmlns:p14="http://schemas.microsoft.com/office/powerpoint/2010/main" val="327035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D91C2-A3D1-4A49-8316-0C4034468CEB}"/>
              </a:ext>
            </a:extLst>
          </p:cNvPr>
          <p:cNvSpPr>
            <a:spLocks noGrp="1"/>
          </p:cNvSpPr>
          <p:nvPr>
            <p:ph type="title"/>
          </p:nvPr>
        </p:nvSpPr>
        <p:spPr>
          <a:xfrm>
            <a:off x="1043950" y="1179151"/>
            <a:ext cx="3300646" cy="4463889"/>
          </a:xfrm>
        </p:spPr>
        <p:txBody>
          <a:bodyPr anchor="ctr">
            <a:normAutofit/>
          </a:bodyPr>
          <a:lstStyle/>
          <a:p>
            <a:r>
              <a:rPr lang="en-CA" sz="3300" b="1"/>
              <a:t>             INTRODUCTION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101E06-0BAF-4239-AE9F-F17A74BD2788}"/>
              </a:ext>
            </a:extLst>
          </p:cNvPr>
          <p:cNvSpPr>
            <a:spLocks noGrp="1"/>
          </p:cNvSpPr>
          <p:nvPr>
            <p:ph idx="1"/>
          </p:nvPr>
        </p:nvSpPr>
        <p:spPr>
          <a:xfrm>
            <a:off x="4978918" y="1109145"/>
            <a:ext cx="6341016" cy="4603900"/>
          </a:xfrm>
        </p:spPr>
        <p:txBody>
          <a:bodyPr anchor="ctr">
            <a:normAutofit/>
          </a:bodyPr>
          <a:lstStyle/>
          <a:p>
            <a:pPr>
              <a:buFont typeface="Wingdings" panose="05000000000000000000" pitchFamily="2" charset="2"/>
              <a:buChar char="q"/>
            </a:pPr>
            <a:r>
              <a:rPr lang="en-US" dirty="0"/>
              <a:t>Retail sales is basically purchase of Finished goods and services by customers and Businesses.</a:t>
            </a:r>
          </a:p>
          <a:p>
            <a:pPr>
              <a:buFont typeface="Wingdings" panose="05000000000000000000" pitchFamily="2" charset="2"/>
              <a:buChar char="q"/>
            </a:pPr>
            <a:r>
              <a:rPr lang="en-US" dirty="0"/>
              <a:t>It is the end part of the Supply chain, The process starts with Manufacturers manufacturing the product and the Middle men such as wholesalers providing it to the Retailers and retailers selling it to the Consumers.</a:t>
            </a:r>
          </a:p>
          <a:p>
            <a:pPr>
              <a:buFont typeface="Wingdings" panose="05000000000000000000" pitchFamily="2" charset="2"/>
              <a:buChar char="q"/>
            </a:pPr>
            <a:r>
              <a:rPr lang="en-US" dirty="0"/>
              <a:t>Every retail business must face almost the same question: how much inventory should I carry? On one hand to more inventory means working capital costs, operational costs and complex operation. On the other hand, lack of inventory leads to lost sales, unhappy customers and a damaged brand. So, choosing the appropriate method to calculate inventory, cost, which has a big benefit at customer and retailer.</a:t>
            </a:r>
            <a:endParaRPr lang="en-CA" dirty="0"/>
          </a:p>
          <a:p>
            <a:pPr marL="0" indent="0">
              <a:buNone/>
            </a:pPr>
            <a:r>
              <a:rPr lang="en-US" dirty="0"/>
              <a:t>	</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16293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Long Short term Memory at Epoch 150</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90"/>
            <a:ext cx="4410718" cy="3455350"/>
          </a:xfrm>
        </p:spPr>
        <p:txBody>
          <a:bodyPr vert="horz" lIns="91440" tIns="45720" rIns="91440" bIns="45720" rtlCol="0">
            <a:normAutofit/>
          </a:bodyPr>
          <a:lstStyle/>
          <a:p>
            <a:r>
              <a:rPr lang="en-US" dirty="0"/>
              <a:t>We have increased the epoch size to 150 and we can see the prediction is getting better.</a:t>
            </a:r>
          </a:p>
          <a:p>
            <a:r>
              <a:rPr lang="en-US" dirty="0"/>
              <a:t> we have plotted a retail sales graph for 150 epoch on a weekly basis </a:t>
            </a:r>
          </a:p>
          <a:p>
            <a:r>
              <a:rPr lang="en-US" dirty="0"/>
              <a:t>Below is the Model loss for the 150 epoch.</a:t>
            </a:r>
          </a:p>
          <a:p>
            <a:r>
              <a:rPr lang="en-US" dirty="0"/>
              <a:t>RMSE Value is 100.25.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6" name="Content Placeholder 5">
            <a:extLst>
              <a:ext uri="{FF2B5EF4-FFF2-40B4-BE49-F238E27FC236}">
                <a16:creationId xmlns:a16="http://schemas.microsoft.com/office/drawing/2014/main" id="{03A66099-D9B4-4CEE-9380-001692AE281B}"/>
              </a:ext>
            </a:extLst>
          </p:cNvPr>
          <p:cNvPicPr>
            <a:picLocks noGrp="1" noChangeAspect="1"/>
          </p:cNvPicPr>
          <p:nvPr>
            <p:ph sz="half" idx="2"/>
          </p:nvPr>
        </p:nvPicPr>
        <p:blipFill>
          <a:blip r:embed="rId2"/>
          <a:stretch>
            <a:fillRect/>
          </a:stretch>
        </p:blipFill>
        <p:spPr>
          <a:xfrm>
            <a:off x="5352025" y="1750267"/>
            <a:ext cx="3944549" cy="2595466"/>
          </a:xfrm>
          <a:prstGeom prst="rect">
            <a:avLst/>
          </a:prstGeom>
        </p:spPr>
      </p:pic>
      <p:pic>
        <p:nvPicPr>
          <p:cNvPr id="10" name="Picture 9">
            <a:extLst>
              <a:ext uri="{FF2B5EF4-FFF2-40B4-BE49-F238E27FC236}">
                <a16:creationId xmlns:a16="http://schemas.microsoft.com/office/drawing/2014/main" id="{44172506-EFE3-48F1-B33A-6484BDBFDD44}"/>
              </a:ext>
            </a:extLst>
          </p:cNvPr>
          <p:cNvPicPr>
            <a:picLocks noChangeAspect="1"/>
          </p:cNvPicPr>
          <p:nvPr/>
        </p:nvPicPr>
        <p:blipFill>
          <a:blip r:embed="rId3"/>
          <a:stretch>
            <a:fillRect/>
          </a:stretch>
        </p:blipFill>
        <p:spPr>
          <a:xfrm>
            <a:off x="5241073" y="4153742"/>
            <a:ext cx="4246153" cy="2595466"/>
          </a:xfrm>
          <a:prstGeom prst="rect">
            <a:avLst/>
          </a:prstGeom>
        </p:spPr>
      </p:pic>
    </p:spTree>
    <p:extLst>
      <p:ext uri="{BB962C8B-B14F-4D97-AF65-F5344CB8AC3E}">
        <p14:creationId xmlns:p14="http://schemas.microsoft.com/office/powerpoint/2010/main" val="2303234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0DC9B9A-DD49-47E3-A959-E0BF62B843F4}"/>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Long Short term Memory at Epoch 200 </a:t>
            </a:r>
          </a:p>
        </p:txBody>
      </p:sp>
      <p:sp>
        <p:nvSpPr>
          <p:cNvPr id="3" name="Content Placeholder 2">
            <a:extLst>
              <a:ext uri="{FF2B5EF4-FFF2-40B4-BE49-F238E27FC236}">
                <a16:creationId xmlns:a16="http://schemas.microsoft.com/office/drawing/2014/main" id="{C50240EC-A8DF-4A27-85A0-4FD189F36B63}"/>
              </a:ext>
            </a:extLst>
          </p:cNvPr>
          <p:cNvSpPr>
            <a:spLocks noGrp="1"/>
          </p:cNvSpPr>
          <p:nvPr>
            <p:ph sz="half" idx="1"/>
          </p:nvPr>
        </p:nvSpPr>
        <p:spPr>
          <a:xfrm>
            <a:off x="677332" y="2160590"/>
            <a:ext cx="4410718" cy="3487735"/>
          </a:xfrm>
        </p:spPr>
        <p:txBody>
          <a:bodyPr vert="horz" lIns="91440" tIns="45720" rIns="91440" bIns="45720" rtlCol="0">
            <a:normAutofit/>
          </a:bodyPr>
          <a:lstStyle/>
          <a:p>
            <a:r>
              <a:rPr lang="en-US" dirty="0"/>
              <a:t>We have increased the epoch size to 200 and we can see the prediction is even better compared to 100 and 150.</a:t>
            </a:r>
          </a:p>
          <a:p>
            <a:r>
              <a:rPr lang="en-US" dirty="0"/>
              <a:t> we have plotted a retail sales graph for 200 epoch on a weekly basis </a:t>
            </a:r>
          </a:p>
          <a:p>
            <a:r>
              <a:rPr lang="en-US" dirty="0"/>
              <a:t>Below is the Model loss for the 200 epoch.</a:t>
            </a:r>
          </a:p>
          <a:p>
            <a:r>
              <a:rPr lang="en-US" dirty="0"/>
              <a:t>RMSE Value is 86.06</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endParaRPr lang="en-US" dirty="0"/>
          </a:p>
          <a:p>
            <a:endParaRPr lang="en-US" dirty="0"/>
          </a:p>
        </p:txBody>
      </p:sp>
      <p:pic>
        <p:nvPicPr>
          <p:cNvPr id="11" name="Content Placeholder 10">
            <a:extLst>
              <a:ext uri="{FF2B5EF4-FFF2-40B4-BE49-F238E27FC236}">
                <a16:creationId xmlns:a16="http://schemas.microsoft.com/office/drawing/2014/main" id="{61EED644-138B-46AA-B787-E1814A9CD67C}"/>
              </a:ext>
            </a:extLst>
          </p:cNvPr>
          <p:cNvPicPr>
            <a:picLocks noGrp="1" noChangeAspect="1"/>
          </p:cNvPicPr>
          <p:nvPr>
            <p:ph sz="half" idx="2"/>
          </p:nvPr>
        </p:nvPicPr>
        <p:blipFill>
          <a:blip r:embed="rId2"/>
          <a:stretch>
            <a:fillRect/>
          </a:stretch>
        </p:blipFill>
        <p:spPr>
          <a:xfrm>
            <a:off x="5856274" y="4499230"/>
            <a:ext cx="5784752" cy="2279142"/>
          </a:xfrm>
          <a:prstGeom prst="rect">
            <a:avLst/>
          </a:prstGeom>
        </p:spPr>
      </p:pic>
      <p:pic>
        <p:nvPicPr>
          <p:cNvPr id="7" name="Picture 6">
            <a:extLst>
              <a:ext uri="{FF2B5EF4-FFF2-40B4-BE49-F238E27FC236}">
                <a16:creationId xmlns:a16="http://schemas.microsoft.com/office/drawing/2014/main" id="{5FC4EAE8-6B91-4999-8217-26371F4FB4B8}"/>
              </a:ext>
            </a:extLst>
          </p:cNvPr>
          <p:cNvPicPr>
            <a:picLocks noChangeAspect="1"/>
          </p:cNvPicPr>
          <p:nvPr/>
        </p:nvPicPr>
        <p:blipFill>
          <a:blip r:embed="rId3"/>
          <a:stretch>
            <a:fillRect/>
          </a:stretch>
        </p:blipFill>
        <p:spPr>
          <a:xfrm>
            <a:off x="5884033" y="1338782"/>
            <a:ext cx="5630633" cy="3114675"/>
          </a:xfrm>
          <a:prstGeom prst="rect">
            <a:avLst/>
          </a:prstGeom>
        </p:spPr>
      </p:pic>
    </p:spTree>
    <p:extLst>
      <p:ext uri="{BB962C8B-B14F-4D97-AF65-F5344CB8AC3E}">
        <p14:creationId xmlns:p14="http://schemas.microsoft.com/office/powerpoint/2010/main" val="4076433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027B-0186-43AA-A867-A544129538EE}"/>
              </a:ext>
            </a:extLst>
          </p:cNvPr>
          <p:cNvSpPr>
            <a:spLocks noGrp="1"/>
          </p:cNvSpPr>
          <p:nvPr>
            <p:ph type="title"/>
          </p:nvPr>
        </p:nvSpPr>
        <p:spPr/>
        <p:txBody>
          <a:bodyPr>
            <a:normAutofit fontScale="90000"/>
          </a:bodyPr>
          <a:lstStyle/>
          <a:p>
            <a:r>
              <a:rPr lang="en-US" dirty="0"/>
              <a:t>Comparison Table</a:t>
            </a:r>
            <a:br>
              <a:rPr lang="en-US" dirty="0"/>
            </a:br>
            <a:br>
              <a:rPr lang="en-US" dirty="0"/>
            </a:br>
            <a:r>
              <a:rPr lang="en-US" dirty="0"/>
              <a:t>								</a:t>
            </a:r>
            <a:r>
              <a:rPr lang="en-US" sz="1800" dirty="0"/>
              <a:t>.   </a:t>
            </a:r>
            <a:endParaRPr lang="en-CA" sz="1800" dirty="0"/>
          </a:p>
        </p:txBody>
      </p:sp>
      <p:graphicFrame>
        <p:nvGraphicFramePr>
          <p:cNvPr id="13" name="Table 13">
            <a:extLst>
              <a:ext uri="{FF2B5EF4-FFF2-40B4-BE49-F238E27FC236}">
                <a16:creationId xmlns:a16="http://schemas.microsoft.com/office/drawing/2014/main" id="{A8429753-2B24-4AD6-BF39-8B0B5FCE394E}"/>
              </a:ext>
            </a:extLst>
          </p:cNvPr>
          <p:cNvGraphicFramePr>
            <a:graphicFrameLocks noGrp="1"/>
          </p:cNvGraphicFramePr>
          <p:nvPr>
            <p:ph sz="half" idx="1"/>
            <p:extLst>
              <p:ext uri="{D42A27DB-BD31-4B8C-83A1-F6EECF244321}">
                <p14:modId xmlns:p14="http://schemas.microsoft.com/office/powerpoint/2010/main" val="390011027"/>
              </p:ext>
            </p:extLst>
          </p:nvPr>
        </p:nvGraphicFramePr>
        <p:xfrm>
          <a:off x="677863" y="1492739"/>
          <a:ext cx="3597152" cy="4876800"/>
        </p:xfrm>
        <a:graphic>
          <a:graphicData uri="http://schemas.openxmlformats.org/drawingml/2006/table">
            <a:tbl>
              <a:tblPr firstRow="1" bandRow="1">
                <a:tableStyleId>{5C22544A-7EE6-4342-B048-85BDC9FD1C3A}</a:tableStyleId>
              </a:tblPr>
              <a:tblGrid>
                <a:gridCol w="1783983">
                  <a:extLst>
                    <a:ext uri="{9D8B030D-6E8A-4147-A177-3AD203B41FA5}">
                      <a16:colId xmlns:a16="http://schemas.microsoft.com/office/drawing/2014/main" val="3374925393"/>
                    </a:ext>
                  </a:extLst>
                </a:gridCol>
                <a:gridCol w="1813169">
                  <a:extLst>
                    <a:ext uri="{9D8B030D-6E8A-4147-A177-3AD203B41FA5}">
                      <a16:colId xmlns:a16="http://schemas.microsoft.com/office/drawing/2014/main" val="2451003389"/>
                    </a:ext>
                  </a:extLst>
                </a:gridCol>
              </a:tblGrid>
              <a:tr h="591128">
                <a:tc>
                  <a:txBody>
                    <a:bodyPr/>
                    <a:lstStyle/>
                    <a:p>
                      <a:r>
                        <a:rPr lang="en-US" dirty="0"/>
                        <a:t>Model</a:t>
                      </a:r>
                      <a:endParaRPr lang="en-CA" dirty="0"/>
                    </a:p>
                  </a:txBody>
                  <a:tcPr/>
                </a:tc>
                <a:tc>
                  <a:txBody>
                    <a:bodyPr/>
                    <a:lstStyle/>
                    <a:p>
                      <a:r>
                        <a:rPr lang="en-US" dirty="0"/>
                        <a:t>RMSE</a:t>
                      </a:r>
                      <a:endParaRPr lang="en-CA" dirty="0"/>
                    </a:p>
                  </a:txBody>
                  <a:tcPr/>
                </a:tc>
                <a:extLst>
                  <a:ext uri="{0D108BD9-81ED-4DB2-BD59-A6C34878D82A}">
                    <a16:rowId xmlns:a16="http://schemas.microsoft.com/office/drawing/2014/main" val="1209999025"/>
                  </a:ext>
                </a:extLst>
              </a:tr>
              <a:tr h="591128">
                <a:tc>
                  <a:txBody>
                    <a:bodyPr/>
                    <a:lstStyle/>
                    <a:p>
                      <a:r>
                        <a:rPr lang="en-US" dirty="0"/>
                        <a:t>SES</a:t>
                      </a:r>
                      <a:endParaRPr lang="en-CA" dirty="0"/>
                    </a:p>
                  </a:txBody>
                  <a:tcPr/>
                </a:tc>
                <a:tc>
                  <a:txBody>
                    <a:bodyPr/>
                    <a:lstStyle/>
                    <a:p>
                      <a:r>
                        <a:rPr lang="en-US" dirty="0"/>
                        <a:t>67.76</a:t>
                      </a:r>
                      <a:endParaRPr lang="en-CA" dirty="0"/>
                    </a:p>
                  </a:txBody>
                  <a:tcPr/>
                </a:tc>
                <a:extLst>
                  <a:ext uri="{0D108BD9-81ED-4DB2-BD59-A6C34878D82A}">
                    <a16:rowId xmlns:a16="http://schemas.microsoft.com/office/drawing/2014/main" val="2241938502"/>
                  </a:ext>
                </a:extLst>
              </a:tr>
              <a:tr h="591128">
                <a:tc>
                  <a:txBody>
                    <a:bodyPr/>
                    <a:lstStyle/>
                    <a:p>
                      <a:r>
                        <a:rPr lang="en-US" dirty="0"/>
                        <a:t>DES</a:t>
                      </a:r>
                      <a:endParaRPr lang="en-CA" dirty="0"/>
                    </a:p>
                  </a:txBody>
                  <a:tcPr/>
                </a:tc>
                <a:tc>
                  <a:txBody>
                    <a:bodyPr/>
                    <a:lstStyle/>
                    <a:p>
                      <a:r>
                        <a:rPr lang="en-US" dirty="0"/>
                        <a:t>69.77</a:t>
                      </a:r>
                      <a:endParaRPr lang="en-CA" dirty="0"/>
                    </a:p>
                  </a:txBody>
                  <a:tcPr/>
                </a:tc>
                <a:extLst>
                  <a:ext uri="{0D108BD9-81ED-4DB2-BD59-A6C34878D82A}">
                    <a16:rowId xmlns:a16="http://schemas.microsoft.com/office/drawing/2014/main" val="4055501388"/>
                  </a:ext>
                </a:extLst>
              </a:tr>
              <a:tr h="1034472">
                <a:tc>
                  <a:txBody>
                    <a:bodyPr/>
                    <a:lstStyle/>
                    <a:p>
                      <a:r>
                        <a:rPr lang="en-US" dirty="0"/>
                        <a:t>LSTM at 100 epoch </a:t>
                      </a:r>
                      <a:endParaRPr lang="en-CA" dirty="0"/>
                    </a:p>
                  </a:txBody>
                  <a:tcPr/>
                </a:tc>
                <a:tc>
                  <a:txBody>
                    <a:bodyPr/>
                    <a:lstStyle/>
                    <a:p>
                      <a:r>
                        <a:rPr lang="en-US" dirty="0"/>
                        <a:t>87.82</a:t>
                      </a:r>
                      <a:endParaRPr lang="en-CA" dirty="0"/>
                    </a:p>
                  </a:txBody>
                  <a:tcPr/>
                </a:tc>
                <a:extLst>
                  <a:ext uri="{0D108BD9-81ED-4DB2-BD59-A6C34878D82A}">
                    <a16:rowId xmlns:a16="http://schemas.microsoft.com/office/drawing/2014/main" val="687179704"/>
                  </a:ext>
                </a:extLst>
              </a:tr>
              <a:tr h="1034472">
                <a:tc>
                  <a:txBody>
                    <a:bodyPr/>
                    <a:lstStyle/>
                    <a:p>
                      <a:r>
                        <a:rPr lang="en-US" dirty="0"/>
                        <a:t>LSTM at 150 Epoch</a:t>
                      </a:r>
                    </a:p>
                  </a:txBody>
                  <a:tcPr/>
                </a:tc>
                <a:tc>
                  <a:txBody>
                    <a:bodyPr/>
                    <a:lstStyle/>
                    <a:p>
                      <a:r>
                        <a:rPr lang="en-US" dirty="0"/>
                        <a:t>100.25</a:t>
                      </a:r>
                      <a:endParaRPr lang="en-CA" dirty="0"/>
                    </a:p>
                  </a:txBody>
                  <a:tcPr/>
                </a:tc>
                <a:extLst>
                  <a:ext uri="{0D108BD9-81ED-4DB2-BD59-A6C34878D82A}">
                    <a16:rowId xmlns:a16="http://schemas.microsoft.com/office/drawing/2014/main" val="3006879369"/>
                  </a:ext>
                </a:extLst>
              </a:tr>
              <a:tr h="1034472">
                <a:tc>
                  <a:txBody>
                    <a:bodyPr/>
                    <a:lstStyle/>
                    <a:p>
                      <a:r>
                        <a:rPr lang="en-US" dirty="0"/>
                        <a:t>LSTM at 200 Epoch</a:t>
                      </a:r>
                    </a:p>
                  </a:txBody>
                  <a:tcPr/>
                </a:tc>
                <a:tc>
                  <a:txBody>
                    <a:bodyPr/>
                    <a:lstStyle/>
                    <a:p>
                      <a:r>
                        <a:rPr lang="en-US"/>
                        <a:t>86.06</a:t>
                      </a:r>
                      <a:endParaRPr lang="en-CA" dirty="0"/>
                    </a:p>
                  </a:txBody>
                  <a:tcPr/>
                </a:tc>
                <a:extLst>
                  <a:ext uri="{0D108BD9-81ED-4DB2-BD59-A6C34878D82A}">
                    <a16:rowId xmlns:a16="http://schemas.microsoft.com/office/drawing/2014/main" val="4092241473"/>
                  </a:ext>
                </a:extLst>
              </a:tr>
            </a:tbl>
          </a:graphicData>
        </a:graphic>
      </p:graphicFrame>
    </p:spTree>
    <p:extLst>
      <p:ext uri="{BB962C8B-B14F-4D97-AF65-F5344CB8AC3E}">
        <p14:creationId xmlns:p14="http://schemas.microsoft.com/office/powerpoint/2010/main" val="1972841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027B-0186-43AA-A867-A544129538EE}"/>
              </a:ext>
            </a:extLst>
          </p:cNvPr>
          <p:cNvSpPr>
            <a:spLocks noGrp="1"/>
          </p:cNvSpPr>
          <p:nvPr>
            <p:ph type="title"/>
          </p:nvPr>
        </p:nvSpPr>
        <p:spPr/>
        <p:txBody>
          <a:bodyPr>
            <a:normAutofit/>
          </a:bodyPr>
          <a:lstStyle/>
          <a:p>
            <a:r>
              <a:rPr lang="en-US" dirty="0"/>
              <a:t>Conclusion				</a:t>
            </a:r>
            <a:r>
              <a:rPr lang="en-US" sz="1800" dirty="0"/>
              <a:t>.   </a:t>
            </a:r>
            <a:endParaRPr lang="en-CA" sz="1800" dirty="0"/>
          </a:p>
        </p:txBody>
      </p:sp>
      <p:sp>
        <p:nvSpPr>
          <p:cNvPr id="3" name="Content Placeholder 2">
            <a:extLst>
              <a:ext uri="{FF2B5EF4-FFF2-40B4-BE49-F238E27FC236}">
                <a16:creationId xmlns:a16="http://schemas.microsoft.com/office/drawing/2014/main" id="{2E1078E8-0908-44F6-BD43-054ED076A932}"/>
              </a:ext>
            </a:extLst>
          </p:cNvPr>
          <p:cNvSpPr>
            <a:spLocks noGrp="1"/>
          </p:cNvSpPr>
          <p:nvPr>
            <p:ph sz="half" idx="1"/>
          </p:nvPr>
        </p:nvSpPr>
        <p:spPr>
          <a:xfrm>
            <a:off x="677334" y="2160589"/>
            <a:ext cx="9529558" cy="3880772"/>
          </a:xfrm>
        </p:spPr>
        <p:txBody>
          <a:bodyPr/>
          <a:lstStyle/>
          <a:p>
            <a:r>
              <a:rPr lang="en-US" dirty="0"/>
              <a:t>According to our dataset SES model is the best model when compared to the other Model.</a:t>
            </a:r>
          </a:p>
          <a:p>
            <a:r>
              <a:rPr lang="en-US" dirty="0"/>
              <a:t>As SES model has the lowest RMSE Value.</a:t>
            </a:r>
          </a:p>
          <a:p>
            <a:r>
              <a:rPr lang="en-US" dirty="0"/>
              <a:t>Although we have created all possible model for prediction of sale, the simple exponential smoothing is the best way which has the minimum RMSE.</a:t>
            </a:r>
          </a:p>
          <a:p>
            <a:endParaRPr lang="en-CA" dirty="0"/>
          </a:p>
        </p:txBody>
      </p:sp>
    </p:spTree>
    <p:extLst>
      <p:ext uri="{BB962C8B-B14F-4D97-AF65-F5344CB8AC3E}">
        <p14:creationId xmlns:p14="http://schemas.microsoft.com/office/powerpoint/2010/main" val="365483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2491-E133-478F-987D-200887636394}"/>
              </a:ext>
            </a:extLst>
          </p:cNvPr>
          <p:cNvSpPr>
            <a:spLocks noGrp="1"/>
          </p:cNvSpPr>
          <p:nvPr>
            <p:ph type="title"/>
          </p:nvPr>
        </p:nvSpPr>
        <p:spPr/>
        <p:txBody>
          <a:bodyPr/>
          <a:lstStyle/>
          <a:p>
            <a:r>
              <a:rPr lang="en-CA" b="1" dirty="0"/>
              <a:t>           ABOUT THE DATSET</a:t>
            </a:r>
          </a:p>
        </p:txBody>
      </p:sp>
      <p:sp>
        <p:nvSpPr>
          <p:cNvPr id="3" name="Content Placeholder 2">
            <a:extLst>
              <a:ext uri="{FF2B5EF4-FFF2-40B4-BE49-F238E27FC236}">
                <a16:creationId xmlns:a16="http://schemas.microsoft.com/office/drawing/2014/main" id="{6842E5BF-D686-439B-87C0-B38812E7470D}"/>
              </a:ext>
            </a:extLst>
          </p:cNvPr>
          <p:cNvSpPr>
            <a:spLocks noGrp="1"/>
          </p:cNvSpPr>
          <p:nvPr>
            <p:ph idx="1"/>
          </p:nvPr>
        </p:nvSpPr>
        <p:spPr/>
        <p:txBody>
          <a:bodyPr>
            <a:normAutofit/>
          </a:bodyPr>
          <a:lstStyle/>
          <a:p>
            <a:pPr>
              <a:buFont typeface="Wingdings" panose="05000000000000000000" pitchFamily="2" charset="2"/>
              <a:buChar char="q"/>
            </a:pPr>
            <a:r>
              <a:rPr lang="en-US" dirty="0"/>
              <a:t>The Dataset we have taken from Kaggle containing 4 columns from 2014 to 2016. It was extracted from a Brazilian top Retailer and data was transformed to protect the identity  of the retailer. </a:t>
            </a:r>
          </a:p>
          <a:p>
            <a:pPr>
              <a:buFont typeface="Wingdings" panose="05000000000000000000" pitchFamily="2" charset="2"/>
              <a:buChar char="q"/>
            </a:pPr>
            <a:r>
              <a:rPr lang="en-US" dirty="0"/>
              <a:t>Attributes include:</a:t>
            </a:r>
          </a:p>
          <a:p>
            <a:pPr>
              <a:buFont typeface="Wingdings" panose="05000000000000000000" pitchFamily="2" charset="2"/>
              <a:buChar char="§"/>
            </a:pPr>
            <a:r>
              <a:rPr lang="en-US" dirty="0"/>
              <a:t>Date</a:t>
            </a:r>
          </a:p>
          <a:p>
            <a:pPr>
              <a:buFont typeface="Wingdings" panose="05000000000000000000" pitchFamily="2" charset="2"/>
              <a:buChar char="§"/>
            </a:pPr>
            <a:r>
              <a:rPr lang="en-US" dirty="0"/>
              <a:t>Sale</a:t>
            </a:r>
          </a:p>
          <a:p>
            <a:pPr>
              <a:buFont typeface="Wingdings" panose="05000000000000000000" pitchFamily="2" charset="2"/>
              <a:buChar char="§"/>
            </a:pPr>
            <a:r>
              <a:rPr lang="en-US" dirty="0"/>
              <a:t>Stock</a:t>
            </a:r>
          </a:p>
          <a:p>
            <a:pPr>
              <a:buFont typeface="Wingdings" panose="05000000000000000000" pitchFamily="2" charset="2"/>
              <a:buChar char="§"/>
            </a:pPr>
            <a:r>
              <a:rPr lang="en-US" dirty="0"/>
              <a:t>Price </a:t>
            </a:r>
          </a:p>
        </p:txBody>
      </p:sp>
    </p:spTree>
    <p:extLst>
      <p:ext uri="{BB962C8B-B14F-4D97-AF65-F5344CB8AC3E}">
        <p14:creationId xmlns:p14="http://schemas.microsoft.com/office/powerpoint/2010/main" val="139274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3867-A0DB-435F-BC8F-46E9DCA734FA}"/>
              </a:ext>
            </a:extLst>
          </p:cNvPr>
          <p:cNvSpPr>
            <a:spLocks noGrp="1"/>
          </p:cNvSpPr>
          <p:nvPr>
            <p:ph type="title"/>
          </p:nvPr>
        </p:nvSpPr>
        <p:spPr/>
        <p:txBody>
          <a:bodyPr/>
          <a:lstStyle/>
          <a:p>
            <a:r>
              <a:rPr lang="en-CA" b="1" dirty="0"/>
              <a:t>            WORKS ON PYTHON</a:t>
            </a:r>
          </a:p>
        </p:txBody>
      </p:sp>
      <p:sp>
        <p:nvSpPr>
          <p:cNvPr id="3" name="Content Placeholder 2">
            <a:extLst>
              <a:ext uri="{FF2B5EF4-FFF2-40B4-BE49-F238E27FC236}">
                <a16:creationId xmlns:a16="http://schemas.microsoft.com/office/drawing/2014/main" id="{902D08BA-3E21-4901-9454-7DBB81E968BB}"/>
              </a:ext>
            </a:extLst>
          </p:cNvPr>
          <p:cNvSpPr>
            <a:spLocks noGrp="1"/>
          </p:cNvSpPr>
          <p:nvPr>
            <p:ph idx="1"/>
          </p:nvPr>
        </p:nvSpPr>
        <p:spPr/>
        <p:txBody>
          <a:bodyPr/>
          <a:lstStyle/>
          <a:p>
            <a:r>
              <a:rPr lang="en-CA" dirty="0"/>
              <a:t>At first we imported necessary libraries and read the dataset</a:t>
            </a:r>
          </a:p>
          <a:p>
            <a:r>
              <a:rPr lang="en-CA" dirty="0"/>
              <a:t>There are 937 rows and 4 columns</a:t>
            </a:r>
          </a:p>
          <a:p>
            <a:r>
              <a:rPr lang="en-CA" dirty="0"/>
              <a:t>There was no null values in our dataset</a:t>
            </a:r>
          </a:p>
          <a:p>
            <a:r>
              <a:rPr lang="en-CA" dirty="0"/>
              <a:t>Converted the column name from Spanish to English.</a:t>
            </a:r>
          </a:p>
          <a:p>
            <a:r>
              <a:rPr lang="en-CA" dirty="0"/>
              <a:t>We started with the day of week Analysis.</a:t>
            </a:r>
          </a:p>
          <a:p>
            <a:r>
              <a:rPr lang="en-CA" dirty="0"/>
              <a:t>By giving each day a numerical value.</a:t>
            </a:r>
          </a:p>
          <a:p>
            <a:pPr marL="0" indent="0">
              <a:buNone/>
            </a:pPr>
            <a:endParaRPr lang="en-CA" dirty="0"/>
          </a:p>
        </p:txBody>
      </p:sp>
    </p:spTree>
    <p:extLst>
      <p:ext uri="{BB962C8B-B14F-4D97-AF65-F5344CB8AC3E}">
        <p14:creationId xmlns:p14="http://schemas.microsoft.com/office/powerpoint/2010/main" val="4307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106F44E-6431-4F15-B11B-AC070AFB832F}"/>
              </a:ext>
            </a:extLst>
          </p:cNvPr>
          <p:cNvSpPr>
            <a:spLocks noGrp="1"/>
          </p:cNvSpPr>
          <p:nvPr>
            <p:ph type="title"/>
          </p:nvPr>
        </p:nvSpPr>
        <p:spPr>
          <a:xfrm>
            <a:off x="676746" y="609600"/>
            <a:ext cx="3729076" cy="1320800"/>
          </a:xfrm>
        </p:spPr>
        <p:txBody>
          <a:bodyPr vert="horz" lIns="91440" tIns="45720" rIns="91440" bIns="45720" rtlCol="0" anchor="ctr">
            <a:normAutofit/>
          </a:bodyPr>
          <a:lstStyle/>
          <a:p>
            <a:pPr>
              <a:lnSpc>
                <a:spcPct val="90000"/>
              </a:lnSpc>
            </a:pPr>
            <a:r>
              <a:rPr lang="en-US" sz="3200" dirty="0"/>
              <a:t>Day of week Data Analysis</a:t>
            </a:r>
            <a:endParaRPr lang="en-US" sz="3100" b="1" dirty="0"/>
          </a:p>
        </p:txBody>
      </p:sp>
      <p:sp>
        <p:nvSpPr>
          <p:cNvPr id="3" name="Content Placeholder 2">
            <a:extLst>
              <a:ext uri="{FF2B5EF4-FFF2-40B4-BE49-F238E27FC236}">
                <a16:creationId xmlns:a16="http://schemas.microsoft.com/office/drawing/2014/main" id="{96C4EC7A-3B6A-4EC3-BD9A-DBD25160BEF0}"/>
              </a:ext>
            </a:extLst>
          </p:cNvPr>
          <p:cNvSpPr>
            <a:spLocks noGrp="1"/>
          </p:cNvSpPr>
          <p:nvPr>
            <p:ph sz="half" idx="1"/>
          </p:nvPr>
        </p:nvSpPr>
        <p:spPr>
          <a:xfrm>
            <a:off x="685167" y="2160589"/>
            <a:ext cx="3720916" cy="3560733"/>
          </a:xfrm>
        </p:spPr>
        <p:txBody>
          <a:bodyPr vert="horz" lIns="91440" tIns="45720" rIns="91440" bIns="45720" rtlCol="0">
            <a:normAutofit/>
          </a:bodyPr>
          <a:lstStyle/>
          <a:p>
            <a:r>
              <a:rPr lang="en-US" dirty="0"/>
              <a:t>We did Day of week analysis and added 3 new column are added </a:t>
            </a:r>
          </a:p>
          <a:p>
            <a:r>
              <a:rPr lang="en-US" dirty="0"/>
              <a:t>DOW</a:t>
            </a:r>
          </a:p>
          <a:p>
            <a:r>
              <a:rPr lang="en-US" dirty="0"/>
              <a:t>Day_of_Week </a:t>
            </a:r>
          </a:p>
          <a:p>
            <a:r>
              <a:rPr lang="en-US" dirty="0"/>
              <a:t>Weeknum.</a:t>
            </a:r>
          </a:p>
          <a:p>
            <a:pPr marL="0" indent="0">
              <a:buNone/>
            </a:pPr>
            <a:endParaRPr lang="en-US" dirty="0"/>
          </a:p>
        </p:txBody>
      </p:sp>
      <p:pic>
        <p:nvPicPr>
          <p:cNvPr id="6" name="Content Placeholder 5">
            <a:extLst>
              <a:ext uri="{FF2B5EF4-FFF2-40B4-BE49-F238E27FC236}">
                <a16:creationId xmlns:a16="http://schemas.microsoft.com/office/drawing/2014/main" id="{0F2F40B6-71E2-4F82-90B8-11A101AB3CD0}"/>
              </a:ext>
            </a:extLst>
          </p:cNvPr>
          <p:cNvPicPr>
            <a:picLocks noGrp="1" noChangeAspect="1"/>
          </p:cNvPicPr>
          <p:nvPr>
            <p:ph sz="half" idx="2"/>
          </p:nvPr>
        </p:nvPicPr>
        <p:blipFill>
          <a:blip r:embed="rId2"/>
          <a:stretch>
            <a:fillRect/>
          </a:stretch>
        </p:blipFill>
        <p:spPr>
          <a:xfrm>
            <a:off x="4899229" y="979488"/>
            <a:ext cx="4763558" cy="4741834"/>
          </a:xfrm>
          <a:prstGeom prst="rect">
            <a:avLst/>
          </a:prstGeom>
        </p:spPr>
      </p:pic>
    </p:spTree>
    <p:extLst>
      <p:ext uri="{BB962C8B-B14F-4D97-AF65-F5344CB8AC3E}">
        <p14:creationId xmlns:p14="http://schemas.microsoft.com/office/powerpoint/2010/main" val="374032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14AFDB3-44B2-47E1-8177-20D4371851E3}"/>
              </a:ext>
            </a:extLst>
          </p:cNvPr>
          <p:cNvSpPr>
            <a:spLocks noGrp="1"/>
          </p:cNvSpPr>
          <p:nvPr>
            <p:ph type="title"/>
          </p:nvPr>
        </p:nvSpPr>
        <p:spPr>
          <a:xfrm>
            <a:off x="675065" y="609600"/>
            <a:ext cx="2930518" cy="1320800"/>
          </a:xfrm>
        </p:spPr>
        <p:txBody>
          <a:bodyPr vert="horz" lIns="91440" tIns="45720" rIns="91440" bIns="45720" rtlCol="0" anchor="ctr">
            <a:normAutofit/>
          </a:bodyPr>
          <a:lstStyle/>
          <a:p>
            <a:r>
              <a:rPr lang="en-US" sz="3300" b="1"/>
              <a:t>Day of week Data Analysis.</a:t>
            </a:r>
            <a:endParaRPr lang="en-US" sz="3300" dirty="0"/>
          </a:p>
        </p:txBody>
      </p:sp>
      <p:sp>
        <p:nvSpPr>
          <p:cNvPr id="13" name="Content Placeholder 12">
            <a:extLst>
              <a:ext uri="{FF2B5EF4-FFF2-40B4-BE49-F238E27FC236}">
                <a16:creationId xmlns:a16="http://schemas.microsoft.com/office/drawing/2014/main" id="{E112ABDC-2E85-48AC-81E3-089CEB8848DA}"/>
              </a:ext>
            </a:extLst>
          </p:cNvPr>
          <p:cNvSpPr>
            <a:spLocks noGrp="1"/>
          </p:cNvSpPr>
          <p:nvPr>
            <p:ph sz="half" idx="1"/>
          </p:nvPr>
        </p:nvSpPr>
        <p:spPr>
          <a:xfrm>
            <a:off x="671361" y="2160589"/>
            <a:ext cx="2930517" cy="3880773"/>
          </a:xfrm>
        </p:spPr>
        <p:txBody>
          <a:bodyPr vert="horz" lIns="91440" tIns="45720" rIns="91440" bIns="45720" rtlCol="0">
            <a:normAutofit/>
          </a:bodyPr>
          <a:lstStyle/>
          <a:p>
            <a:r>
              <a:rPr lang="en-US" dirty="0"/>
              <a:t>Day of week analysis </a:t>
            </a:r>
          </a:p>
          <a:p>
            <a:r>
              <a:rPr lang="en-US"/>
              <a:t>Assigning </a:t>
            </a:r>
            <a:r>
              <a:rPr lang="en-CA"/>
              <a:t>Monday = 0, Tuesday = 1, Wednesday = 2, Thursday = 3, Friday = 4, Saturday= 5 and Sunday = 6. and sorted it into ascending format.</a:t>
            </a:r>
          </a:p>
          <a:p>
            <a:endParaRPr lang="en-CA"/>
          </a:p>
          <a:p>
            <a:endParaRPr lang="en-US" dirty="0"/>
          </a:p>
        </p:txBody>
      </p:sp>
      <p:pic>
        <p:nvPicPr>
          <p:cNvPr id="7" name="Content Placeholder 6">
            <a:extLst>
              <a:ext uri="{FF2B5EF4-FFF2-40B4-BE49-F238E27FC236}">
                <a16:creationId xmlns:a16="http://schemas.microsoft.com/office/drawing/2014/main" id="{53D609A3-B222-4C8C-9ED7-28B193DB8D09}"/>
              </a:ext>
            </a:extLst>
          </p:cNvPr>
          <p:cNvPicPr>
            <a:picLocks noGrp="1" noChangeAspect="1"/>
          </p:cNvPicPr>
          <p:nvPr>
            <p:ph sz="half" idx="2"/>
          </p:nvPr>
        </p:nvPicPr>
        <p:blipFill>
          <a:blip r:embed="rId2"/>
          <a:stretch>
            <a:fillRect/>
          </a:stretch>
        </p:blipFill>
        <p:spPr>
          <a:xfrm>
            <a:off x="4453167" y="609600"/>
            <a:ext cx="4223502" cy="2601747"/>
          </a:xfrm>
          <a:prstGeom prst="rect">
            <a:avLst/>
          </a:prstGeom>
        </p:spPr>
      </p:pic>
      <p:pic>
        <p:nvPicPr>
          <p:cNvPr id="9" name="Content Placeholder 8">
            <a:extLst>
              <a:ext uri="{FF2B5EF4-FFF2-40B4-BE49-F238E27FC236}">
                <a16:creationId xmlns:a16="http://schemas.microsoft.com/office/drawing/2014/main" id="{8CAEBB00-A150-4E8A-8AC9-49A4C0C42796}"/>
              </a:ext>
            </a:extLst>
          </p:cNvPr>
          <p:cNvPicPr>
            <a:picLocks noChangeAspect="1"/>
          </p:cNvPicPr>
          <p:nvPr/>
        </p:nvPicPr>
        <p:blipFill>
          <a:blip r:embed="rId3"/>
          <a:stretch>
            <a:fillRect/>
          </a:stretch>
        </p:blipFill>
        <p:spPr>
          <a:xfrm>
            <a:off x="4497066" y="3439020"/>
            <a:ext cx="4135706" cy="2602341"/>
          </a:xfrm>
          <a:prstGeom prst="rect">
            <a:avLst/>
          </a:prstGeom>
        </p:spPr>
      </p:pic>
    </p:spTree>
    <p:extLst>
      <p:ext uri="{BB962C8B-B14F-4D97-AF65-F5344CB8AC3E}">
        <p14:creationId xmlns:p14="http://schemas.microsoft.com/office/powerpoint/2010/main" val="1432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106F44E-6431-4F15-B11B-AC070AFB832F}"/>
              </a:ext>
            </a:extLst>
          </p:cNvPr>
          <p:cNvSpPr>
            <a:spLocks noGrp="1"/>
          </p:cNvSpPr>
          <p:nvPr>
            <p:ph type="title"/>
          </p:nvPr>
        </p:nvSpPr>
        <p:spPr>
          <a:xfrm>
            <a:off x="676746" y="609600"/>
            <a:ext cx="3729076" cy="1320800"/>
          </a:xfrm>
        </p:spPr>
        <p:txBody>
          <a:bodyPr vert="horz" lIns="91440" tIns="45720" rIns="91440" bIns="45720" rtlCol="0" anchor="ctr">
            <a:normAutofit/>
          </a:bodyPr>
          <a:lstStyle/>
          <a:p>
            <a:pPr>
              <a:lnSpc>
                <a:spcPct val="90000"/>
              </a:lnSpc>
            </a:pPr>
            <a:r>
              <a:rPr lang="en-US" sz="3200" dirty="0"/>
              <a:t>Day of week Data Analysis</a:t>
            </a:r>
            <a:endParaRPr lang="en-US" sz="3100" b="1" dirty="0"/>
          </a:p>
        </p:txBody>
      </p:sp>
      <p:sp>
        <p:nvSpPr>
          <p:cNvPr id="3" name="Content Placeholder 2">
            <a:extLst>
              <a:ext uri="{FF2B5EF4-FFF2-40B4-BE49-F238E27FC236}">
                <a16:creationId xmlns:a16="http://schemas.microsoft.com/office/drawing/2014/main" id="{96C4EC7A-3B6A-4EC3-BD9A-DBD25160BEF0}"/>
              </a:ext>
            </a:extLst>
          </p:cNvPr>
          <p:cNvSpPr>
            <a:spLocks noGrp="1"/>
          </p:cNvSpPr>
          <p:nvPr>
            <p:ph sz="half" idx="1"/>
          </p:nvPr>
        </p:nvSpPr>
        <p:spPr>
          <a:xfrm>
            <a:off x="685167" y="2160589"/>
            <a:ext cx="3720916" cy="3560733"/>
          </a:xfrm>
        </p:spPr>
        <p:txBody>
          <a:bodyPr vert="horz" lIns="91440" tIns="45720" rIns="91440" bIns="45720" rtlCol="0">
            <a:normAutofit/>
          </a:bodyPr>
          <a:lstStyle/>
          <a:p>
            <a:r>
              <a:rPr lang="en-US" dirty="0"/>
              <a:t>We dropped the stock column and started making plots to  see the relationship between Avg Price and Avg Sales.</a:t>
            </a:r>
          </a:p>
        </p:txBody>
      </p:sp>
      <p:pic>
        <p:nvPicPr>
          <p:cNvPr id="23" name="Content Placeholder 4">
            <a:extLst>
              <a:ext uri="{FF2B5EF4-FFF2-40B4-BE49-F238E27FC236}">
                <a16:creationId xmlns:a16="http://schemas.microsoft.com/office/drawing/2014/main" id="{BCEB450E-9730-43AB-ADA5-89208EDD2E60}"/>
              </a:ext>
            </a:extLst>
          </p:cNvPr>
          <p:cNvPicPr>
            <a:picLocks noGrp="1" noChangeAspect="1"/>
          </p:cNvPicPr>
          <p:nvPr>
            <p:ph sz="half" idx="2"/>
          </p:nvPr>
        </p:nvPicPr>
        <p:blipFill>
          <a:blip r:embed="rId2"/>
          <a:stretch>
            <a:fillRect/>
          </a:stretch>
        </p:blipFill>
        <p:spPr>
          <a:xfrm>
            <a:off x="4654035" y="1331933"/>
            <a:ext cx="4602747" cy="3689601"/>
          </a:xfrm>
          <a:prstGeom prst="rect">
            <a:avLst/>
          </a:prstGeom>
        </p:spPr>
      </p:pic>
    </p:spTree>
    <p:extLst>
      <p:ext uri="{BB962C8B-B14F-4D97-AF65-F5344CB8AC3E}">
        <p14:creationId xmlns:p14="http://schemas.microsoft.com/office/powerpoint/2010/main" val="145738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EE320-2857-4570-BD01-69B6371ABD96}"/>
              </a:ext>
            </a:extLst>
          </p:cNvPr>
          <p:cNvSpPr>
            <a:spLocks noGrp="1"/>
          </p:cNvSpPr>
          <p:nvPr>
            <p:ph type="title"/>
          </p:nvPr>
        </p:nvSpPr>
        <p:spPr/>
        <p:txBody>
          <a:bodyPr/>
          <a:lstStyle/>
          <a:p>
            <a:r>
              <a:rPr lang="en-US" b="1" dirty="0"/>
              <a:t>Relationship Between Sales and Price </a:t>
            </a:r>
            <a:endParaRPr lang="en-CA" b="1" dirty="0"/>
          </a:p>
        </p:txBody>
      </p:sp>
      <p:sp>
        <p:nvSpPr>
          <p:cNvPr id="3" name="Content Placeholder 2">
            <a:extLst>
              <a:ext uri="{FF2B5EF4-FFF2-40B4-BE49-F238E27FC236}">
                <a16:creationId xmlns:a16="http://schemas.microsoft.com/office/drawing/2014/main" id="{46CB61DA-B52A-486B-93A9-9DF125B68796}"/>
              </a:ext>
            </a:extLst>
          </p:cNvPr>
          <p:cNvSpPr>
            <a:spLocks noGrp="1"/>
          </p:cNvSpPr>
          <p:nvPr>
            <p:ph sz="half" idx="1"/>
          </p:nvPr>
        </p:nvSpPr>
        <p:spPr>
          <a:xfrm>
            <a:off x="677335" y="2160589"/>
            <a:ext cx="3304116" cy="3880772"/>
          </a:xfrm>
        </p:spPr>
        <p:txBody>
          <a:bodyPr/>
          <a:lstStyle/>
          <a:p>
            <a:r>
              <a:rPr lang="en-US" dirty="0"/>
              <a:t>According to  dual weekly graph, we could find there is an inverse relationship between sales and price</a:t>
            </a:r>
          </a:p>
          <a:p>
            <a:endParaRPr lang="en-CA" dirty="0"/>
          </a:p>
          <a:p>
            <a:pPr marL="0" indent="0">
              <a:buNone/>
            </a:pPr>
            <a:endParaRPr lang="en-CA" dirty="0"/>
          </a:p>
        </p:txBody>
      </p:sp>
      <p:pic>
        <p:nvPicPr>
          <p:cNvPr id="7" name="Content Placeholder 6">
            <a:extLst>
              <a:ext uri="{FF2B5EF4-FFF2-40B4-BE49-F238E27FC236}">
                <a16:creationId xmlns:a16="http://schemas.microsoft.com/office/drawing/2014/main" id="{6692CDE5-4D54-458B-8FD7-ECFAA2C43923}"/>
              </a:ext>
            </a:extLst>
          </p:cNvPr>
          <p:cNvPicPr>
            <a:picLocks noGrp="1" noChangeAspect="1"/>
          </p:cNvPicPr>
          <p:nvPr>
            <p:ph sz="half" idx="2"/>
          </p:nvPr>
        </p:nvPicPr>
        <p:blipFill>
          <a:blip r:embed="rId2"/>
          <a:stretch>
            <a:fillRect/>
          </a:stretch>
        </p:blipFill>
        <p:spPr>
          <a:xfrm>
            <a:off x="3981451" y="1400175"/>
            <a:ext cx="5292724" cy="5000625"/>
          </a:xfrm>
          <a:prstGeom prst="rect">
            <a:avLst/>
          </a:prstGeom>
        </p:spPr>
      </p:pic>
    </p:spTree>
    <p:extLst>
      <p:ext uri="{BB962C8B-B14F-4D97-AF65-F5344CB8AC3E}">
        <p14:creationId xmlns:p14="http://schemas.microsoft.com/office/powerpoint/2010/main" val="34671960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258</TotalTime>
  <Words>1389</Words>
  <Application>Microsoft Office PowerPoint</Application>
  <PresentationFormat>Widescreen</PresentationFormat>
  <Paragraphs>284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Trebuchet MS</vt:lpstr>
      <vt:lpstr>Wingdings</vt:lpstr>
      <vt:lpstr>Wingdings 3</vt:lpstr>
      <vt:lpstr>Facet</vt:lpstr>
      <vt:lpstr> Supply Chain  Management.</vt:lpstr>
      <vt:lpstr>Retail Sales Forecasting USING MACHINE LEARNING </vt:lpstr>
      <vt:lpstr>             INTRODUCTION</vt:lpstr>
      <vt:lpstr>           ABOUT THE DATSET</vt:lpstr>
      <vt:lpstr>            WORKS ON PYTHON</vt:lpstr>
      <vt:lpstr>Day of week Data Analysis</vt:lpstr>
      <vt:lpstr>Day of week Data Analysis.</vt:lpstr>
      <vt:lpstr>Day of week Data Analysis</vt:lpstr>
      <vt:lpstr>Relationship Between Sales and Price </vt:lpstr>
      <vt:lpstr>Group by</vt:lpstr>
      <vt:lpstr>PowerPoint Presentation</vt:lpstr>
      <vt:lpstr>Moving Average</vt:lpstr>
      <vt:lpstr>Moving Average</vt:lpstr>
      <vt:lpstr>Dicky Fuller Test </vt:lpstr>
      <vt:lpstr>  SIMPLE EXPONENTIAL SMOOTHING</vt:lpstr>
      <vt:lpstr>  DOUBLE EXPONENTIAL SMOOTHING</vt:lpstr>
      <vt:lpstr>Machine Learning Models </vt:lpstr>
      <vt:lpstr>Machine Learning Models </vt:lpstr>
      <vt:lpstr>Machine Learning Models </vt:lpstr>
      <vt:lpstr>Machine learning model with 80-20 split Linear Regression Model </vt:lpstr>
      <vt:lpstr>Decision Trees Model </vt:lpstr>
      <vt:lpstr>Random Forest</vt:lpstr>
      <vt:lpstr>Random Forest Model </vt:lpstr>
      <vt:lpstr>Machine learning Model with 70-30 split  Linear Regression</vt:lpstr>
      <vt:lpstr>Decision Trees</vt:lpstr>
      <vt:lpstr>Random Forest</vt:lpstr>
      <vt:lpstr>Long Short term Memory.</vt:lpstr>
      <vt:lpstr>Long Short term Memory.</vt:lpstr>
      <vt:lpstr>Long Short term Memory at Epoch 100 </vt:lpstr>
      <vt:lpstr>Long Short term Memory at Epoch 150</vt:lpstr>
      <vt:lpstr>Long Short term Memory at Epoch 200 </vt:lpstr>
      <vt:lpstr>Comparison Table          .   </vt:lpstr>
      <vt:lpstr>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Mohsin Meghjani</dc:creator>
  <cp:lastModifiedBy>soorya suresh</cp:lastModifiedBy>
  <cp:revision>2</cp:revision>
  <dcterms:created xsi:type="dcterms:W3CDTF">2020-04-14T20:20:40Z</dcterms:created>
  <dcterms:modified xsi:type="dcterms:W3CDTF">2020-04-15T22:36:04Z</dcterms:modified>
</cp:coreProperties>
</file>