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6" r:id="rId2"/>
    <p:sldId id="300" r:id="rId3"/>
    <p:sldId id="269" r:id="rId4"/>
    <p:sldId id="259" r:id="rId5"/>
    <p:sldId id="261" r:id="rId6"/>
    <p:sldId id="262" r:id="rId7"/>
    <p:sldId id="265" r:id="rId8"/>
    <p:sldId id="266" r:id="rId9"/>
    <p:sldId id="267" r:id="rId10"/>
    <p:sldId id="270" r:id="rId11"/>
    <p:sldId id="272" r:id="rId12"/>
    <p:sldId id="277" r:id="rId13"/>
    <p:sldId id="279" r:id="rId14"/>
    <p:sldId id="273" r:id="rId15"/>
    <p:sldId id="295" r:id="rId16"/>
    <p:sldId id="275" r:id="rId17"/>
    <p:sldId id="280" r:id="rId18"/>
    <p:sldId id="282" r:id="rId19"/>
    <p:sldId id="278" r:id="rId20"/>
    <p:sldId id="283" r:id="rId21"/>
    <p:sldId id="284" r:id="rId22"/>
    <p:sldId id="286" r:id="rId23"/>
    <p:sldId id="287" r:id="rId24"/>
    <p:sldId id="291" r:id="rId25"/>
    <p:sldId id="293" r:id="rId26"/>
    <p:sldId id="292" r:id="rId27"/>
    <p:sldId id="294" r:id="rId28"/>
    <p:sldId id="264" r:id="rId29"/>
    <p:sldId id="297" r:id="rId30"/>
    <p:sldId id="29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6" Type="http://schemas.openxmlformats.org/officeDocument/2006/relationships/image" Target="../media/image49.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6" Type="http://schemas.openxmlformats.org/officeDocument/2006/relationships/image" Target="../media/image49.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9C5F5-6EB2-4466-846A-E878358192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426C17-E1C3-4274-B813-FBD8F750ABCD}">
      <dgm:prSet/>
      <dgm:spPr/>
      <dgm:t>
        <a:bodyPr/>
        <a:lstStyle/>
        <a:p>
          <a:pPr>
            <a:lnSpc>
              <a:spcPct val="100000"/>
            </a:lnSpc>
          </a:pPr>
          <a:r>
            <a:rPr lang="en-CA" dirty="0"/>
            <a:t>Traffic accidents are extremely common. Because of its increasing frequency traffic accidents are a major cause of death globally. Their occurrence is influenced by a multitude of factors. </a:t>
          </a:r>
          <a:endParaRPr lang="en-US" dirty="0"/>
        </a:p>
      </dgm:t>
    </dgm:pt>
    <dgm:pt modelId="{1B1EE01E-79AF-41A5-AFCE-E77FE05D0FB5}" type="parTrans" cxnId="{662AC5C7-C9E5-41E9-8687-19E8535E40FF}">
      <dgm:prSet/>
      <dgm:spPr/>
      <dgm:t>
        <a:bodyPr/>
        <a:lstStyle/>
        <a:p>
          <a:endParaRPr lang="en-US"/>
        </a:p>
      </dgm:t>
    </dgm:pt>
    <dgm:pt modelId="{9E9AEF11-072E-49CD-A211-21325FE92973}" type="sibTrans" cxnId="{662AC5C7-C9E5-41E9-8687-19E8535E40FF}">
      <dgm:prSet/>
      <dgm:spPr/>
      <dgm:t>
        <a:bodyPr/>
        <a:lstStyle/>
        <a:p>
          <a:endParaRPr lang="en-US"/>
        </a:p>
      </dgm:t>
    </dgm:pt>
    <dgm:pt modelId="{A4E9E4DE-D258-4461-AE84-544B5D76CFF5}">
      <dgm:prSet/>
      <dgm:spPr/>
      <dgm:t>
        <a:bodyPr/>
        <a:lstStyle/>
        <a:p>
          <a:pPr>
            <a:lnSpc>
              <a:spcPct val="100000"/>
            </a:lnSpc>
          </a:pPr>
          <a:r>
            <a:rPr lang="en-CA" dirty="0"/>
            <a:t>The dataset is open, and it is in coded format and we are going to look at what are the major factors responsible for fatal and nonfatal injuries . </a:t>
          </a:r>
          <a:endParaRPr lang="en-US" dirty="0"/>
        </a:p>
      </dgm:t>
    </dgm:pt>
    <dgm:pt modelId="{0056289F-DEAB-4976-B689-99E357E9BD1A}" type="parTrans" cxnId="{2A9C8B34-90A4-40A7-8601-E40829A59206}">
      <dgm:prSet/>
      <dgm:spPr/>
      <dgm:t>
        <a:bodyPr/>
        <a:lstStyle/>
        <a:p>
          <a:endParaRPr lang="en-US"/>
        </a:p>
      </dgm:t>
    </dgm:pt>
    <dgm:pt modelId="{23B9E3C5-4AF3-4911-920C-9AB56CA72FE6}" type="sibTrans" cxnId="{2A9C8B34-90A4-40A7-8601-E40829A59206}">
      <dgm:prSet/>
      <dgm:spPr/>
      <dgm:t>
        <a:bodyPr/>
        <a:lstStyle/>
        <a:p>
          <a:endParaRPr lang="en-US"/>
        </a:p>
      </dgm:t>
    </dgm:pt>
    <dgm:pt modelId="{7F9C80DA-806B-4016-9155-F5302A25D3C5}">
      <dgm:prSet/>
      <dgm:spPr/>
      <dgm:t>
        <a:bodyPr/>
        <a:lstStyle/>
        <a:p>
          <a:pPr>
            <a:lnSpc>
              <a:spcPct val="100000"/>
            </a:lnSpc>
          </a:pPr>
          <a:r>
            <a:rPr lang="en-CA"/>
            <a:t>We will do classification model on this which will be able to give best prediction.</a:t>
          </a:r>
          <a:endParaRPr lang="en-US"/>
        </a:p>
      </dgm:t>
    </dgm:pt>
    <dgm:pt modelId="{515300A9-A27C-4463-B711-14FCE4FFECDA}" type="parTrans" cxnId="{DA15C643-138A-4ABA-9EF4-D620E087DC36}">
      <dgm:prSet/>
      <dgm:spPr/>
      <dgm:t>
        <a:bodyPr/>
        <a:lstStyle/>
        <a:p>
          <a:endParaRPr lang="en-US"/>
        </a:p>
      </dgm:t>
    </dgm:pt>
    <dgm:pt modelId="{898CF85D-CEC0-4AB2-BB09-1C8F6684F374}" type="sibTrans" cxnId="{DA15C643-138A-4ABA-9EF4-D620E087DC36}">
      <dgm:prSet/>
      <dgm:spPr/>
      <dgm:t>
        <a:bodyPr/>
        <a:lstStyle/>
        <a:p>
          <a:endParaRPr lang="en-US"/>
        </a:p>
      </dgm:t>
    </dgm:pt>
    <dgm:pt modelId="{ADA27C84-F77D-43E9-9279-B5A805B36AD1}" type="pres">
      <dgm:prSet presAssocID="{22F9C5F5-6EB2-4466-846A-E878358192E9}" presName="root" presStyleCnt="0">
        <dgm:presLayoutVars>
          <dgm:dir/>
          <dgm:resizeHandles val="exact"/>
        </dgm:presLayoutVars>
      </dgm:prSet>
      <dgm:spPr/>
    </dgm:pt>
    <dgm:pt modelId="{59D52635-5A4A-4895-9D04-279C1354F3F0}" type="pres">
      <dgm:prSet presAssocID="{9E426C17-E1C3-4274-B813-FBD8F750ABCD}" presName="compNode" presStyleCnt="0"/>
      <dgm:spPr/>
    </dgm:pt>
    <dgm:pt modelId="{06DAA71E-F3F7-4C10-B3D3-37375A2B8B4C}" type="pres">
      <dgm:prSet presAssocID="{9E426C17-E1C3-4274-B813-FBD8F750ABCD}" presName="bgRect" presStyleLbl="bgShp" presStyleIdx="0" presStyleCnt="3"/>
      <dgm:spPr/>
    </dgm:pt>
    <dgm:pt modelId="{43285848-D360-4E8E-8505-1992BD53B1B7}" type="pres">
      <dgm:prSet presAssocID="{9E426C17-E1C3-4274-B813-FBD8F750AB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nger"/>
        </a:ext>
      </dgm:extLst>
    </dgm:pt>
    <dgm:pt modelId="{49E31512-0EF0-4F12-A41B-348D1232F6BD}" type="pres">
      <dgm:prSet presAssocID="{9E426C17-E1C3-4274-B813-FBD8F750ABCD}" presName="spaceRect" presStyleCnt="0"/>
      <dgm:spPr/>
    </dgm:pt>
    <dgm:pt modelId="{49259A55-E4A9-4425-B06E-5D154A7A7307}" type="pres">
      <dgm:prSet presAssocID="{9E426C17-E1C3-4274-B813-FBD8F750ABCD}" presName="parTx" presStyleLbl="revTx" presStyleIdx="0" presStyleCnt="3">
        <dgm:presLayoutVars>
          <dgm:chMax val="0"/>
          <dgm:chPref val="0"/>
        </dgm:presLayoutVars>
      </dgm:prSet>
      <dgm:spPr/>
    </dgm:pt>
    <dgm:pt modelId="{723B273E-50B2-46E5-B772-278648ED1890}" type="pres">
      <dgm:prSet presAssocID="{9E9AEF11-072E-49CD-A211-21325FE92973}" presName="sibTrans" presStyleCnt="0"/>
      <dgm:spPr/>
    </dgm:pt>
    <dgm:pt modelId="{2DD26E1C-1C67-401D-88B1-376BFB01F593}" type="pres">
      <dgm:prSet presAssocID="{A4E9E4DE-D258-4461-AE84-544B5D76CFF5}" presName="compNode" presStyleCnt="0"/>
      <dgm:spPr/>
    </dgm:pt>
    <dgm:pt modelId="{3BBD7D31-29D1-44F1-ACB4-FA7954DBF017}" type="pres">
      <dgm:prSet presAssocID="{A4E9E4DE-D258-4461-AE84-544B5D76CFF5}" presName="bgRect" presStyleLbl="bgShp" presStyleIdx="1" presStyleCnt="3"/>
      <dgm:spPr/>
    </dgm:pt>
    <dgm:pt modelId="{825B39AE-5CFA-453F-9CE4-02378359A9C3}" type="pres">
      <dgm:prSet presAssocID="{A4E9E4DE-D258-4461-AE84-544B5D76CF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1B9F2F30-C390-4DB4-A4F9-E1D4DA30FF0D}" type="pres">
      <dgm:prSet presAssocID="{A4E9E4DE-D258-4461-AE84-544B5D76CFF5}" presName="spaceRect" presStyleCnt="0"/>
      <dgm:spPr/>
    </dgm:pt>
    <dgm:pt modelId="{FF68A2A7-60CA-4241-A207-25F54C701639}" type="pres">
      <dgm:prSet presAssocID="{A4E9E4DE-D258-4461-AE84-544B5D76CFF5}" presName="parTx" presStyleLbl="revTx" presStyleIdx="1" presStyleCnt="3">
        <dgm:presLayoutVars>
          <dgm:chMax val="0"/>
          <dgm:chPref val="0"/>
        </dgm:presLayoutVars>
      </dgm:prSet>
      <dgm:spPr/>
    </dgm:pt>
    <dgm:pt modelId="{C7E80111-C78B-48F6-928F-3AF48DCCC69F}" type="pres">
      <dgm:prSet presAssocID="{23B9E3C5-4AF3-4911-920C-9AB56CA72FE6}" presName="sibTrans" presStyleCnt="0"/>
      <dgm:spPr/>
    </dgm:pt>
    <dgm:pt modelId="{BC97805F-6FCE-4BD8-B72E-306420EFE0ED}" type="pres">
      <dgm:prSet presAssocID="{7F9C80DA-806B-4016-9155-F5302A25D3C5}" presName="compNode" presStyleCnt="0"/>
      <dgm:spPr/>
    </dgm:pt>
    <dgm:pt modelId="{8B6EDB02-9DF2-47C9-BAD9-0F24C3055454}" type="pres">
      <dgm:prSet presAssocID="{7F9C80DA-806B-4016-9155-F5302A25D3C5}" presName="bgRect" presStyleLbl="bgShp" presStyleIdx="2" presStyleCnt="3"/>
      <dgm:spPr/>
    </dgm:pt>
    <dgm:pt modelId="{58320E61-41C9-4F5F-892D-3CBAF51298C5}" type="pres">
      <dgm:prSet presAssocID="{7F9C80DA-806B-4016-9155-F5302A25D3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181C9206-D25A-4E82-8491-F8E6E8A56E00}" type="pres">
      <dgm:prSet presAssocID="{7F9C80DA-806B-4016-9155-F5302A25D3C5}" presName="spaceRect" presStyleCnt="0"/>
      <dgm:spPr/>
    </dgm:pt>
    <dgm:pt modelId="{39E73897-E425-4D5F-95C3-DA2F0C4D4EF9}" type="pres">
      <dgm:prSet presAssocID="{7F9C80DA-806B-4016-9155-F5302A25D3C5}" presName="parTx" presStyleLbl="revTx" presStyleIdx="2" presStyleCnt="3">
        <dgm:presLayoutVars>
          <dgm:chMax val="0"/>
          <dgm:chPref val="0"/>
        </dgm:presLayoutVars>
      </dgm:prSet>
      <dgm:spPr/>
    </dgm:pt>
  </dgm:ptLst>
  <dgm:cxnLst>
    <dgm:cxn modelId="{2A9C8B34-90A4-40A7-8601-E40829A59206}" srcId="{22F9C5F5-6EB2-4466-846A-E878358192E9}" destId="{A4E9E4DE-D258-4461-AE84-544B5D76CFF5}" srcOrd="1" destOrd="0" parTransId="{0056289F-DEAB-4976-B689-99E357E9BD1A}" sibTransId="{23B9E3C5-4AF3-4911-920C-9AB56CA72FE6}"/>
    <dgm:cxn modelId="{DA15C643-138A-4ABA-9EF4-D620E087DC36}" srcId="{22F9C5F5-6EB2-4466-846A-E878358192E9}" destId="{7F9C80DA-806B-4016-9155-F5302A25D3C5}" srcOrd="2" destOrd="0" parTransId="{515300A9-A27C-4463-B711-14FCE4FFECDA}" sibTransId="{898CF85D-CEC0-4AB2-BB09-1C8F6684F374}"/>
    <dgm:cxn modelId="{0136CD4F-C88F-4E0D-A2B4-804FBBB499CC}" type="presOf" srcId="{9E426C17-E1C3-4274-B813-FBD8F750ABCD}" destId="{49259A55-E4A9-4425-B06E-5D154A7A7307}" srcOrd="0" destOrd="0" presId="urn:microsoft.com/office/officeart/2018/2/layout/IconVerticalSolidList"/>
    <dgm:cxn modelId="{17D09682-070F-44EA-A8E7-0BCE7388B9D9}" type="presOf" srcId="{A4E9E4DE-D258-4461-AE84-544B5D76CFF5}" destId="{FF68A2A7-60CA-4241-A207-25F54C701639}" srcOrd="0" destOrd="0" presId="urn:microsoft.com/office/officeart/2018/2/layout/IconVerticalSolidList"/>
    <dgm:cxn modelId="{7B50C096-086C-48B9-A1AB-3F762EC1B087}" type="presOf" srcId="{7F9C80DA-806B-4016-9155-F5302A25D3C5}" destId="{39E73897-E425-4D5F-95C3-DA2F0C4D4EF9}" srcOrd="0" destOrd="0" presId="urn:microsoft.com/office/officeart/2018/2/layout/IconVerticalSolidList"/>
    <dgm:cxn modelId="{8EB8D3B5-4F6A-4BE7-B40A-8B52909B753B}" type="presOf" srcId="{22F9C5F5-6EB2-4466-846A-E878358192E9}" destId="{ADA27C84-F77D-43E9-9279-B5A805B36AD1}" srcOrd="0" destOrd="0" presId="urn:microsoft.com/office/officeart/2018/2/layout/IconVerticalSolidList"/>
    <dgm:cxn modelId="{662AC5C7-C9E5-41E9-8687-19E8535E40FF}" srcId="{22F9C5F5-6EB2-4466-846A-E878358192E9}" destId="{9E426C17-E1C3-4274-B813-FBD8F750ABCD}" srcOrd="0" destOrd="0" parTransId="{1B1EE01E-79AF-41A5-AFCE-E77FE05D0FB5}" sibTransId="{9E9AEF11-072E-49CD-A211-21325FE92973}"/>
    <dgm:cxn modelId="{ABCA0330-CEF7-4F1C-BDFB-1A1E77CF1A70}" type="presParOf" srcId="{ADA27C84-F77D-43E9-9279-B5A805B36AD1}" destId="{59D52635-5A4A-4895-9D04-279C1354F3F0}" srcOrd="0" destOrd="0" presId="urn:microsoft.com/office/officeart/2018/2/layout/IconVerticalSolidList"/>
    <dgm:cxn modelId="{D011C08A-68F1-4F29-A004-785B5BF5C0A4}" type="presParOf" srcId="{59D52635-5A4A-4895-9D04-279C1354F3F0}" destId="{06DAA71E-F3F7-4C10-B3D3-37375A2B8B4C}" srcOrd="0" destOrd="0" presId="urn:microsoft.com/office/officeart/2018/2/layout/IconVerticalSolidList"/>
    <dgm:cxn modelId="{CB6C79F2-50B5-4A86-ACE8-D548473CA546}" type="presParOf" srcId="{59D52635-5A4A-4895-9D04-279C1354F3F0}" destId="{43285848-D360-4E8E-8505-1992BD53B1B7}" srcOrd="1" destOrd="0" presId="urn:microsoft.com/office/officeart/2018/2/layout/IconVerticalSolidList"/>
    <dgm:cxn modelId="{8D15FB02-003C-4499-8008-1FCECF172966}" type="presParOf" srcId="{59D52635-5A4A-4895-9D04-279C1354F3F0}" destId="{49E31512-0EF0-4F12-A41B-348D1232F6BD}" srcOrd="2" destOrd="0" presId="urn:microsoft.com/office/officeart/2018/2/layout/IconVerticalSolidList"/>
    <dgm:cxn modelId="{1EB93DA5-9576-4837-83AE-27C6E6BAEFB3}" type="presParOf" srcId="{59D52635-5A4A-4895-9D04-279C1354F3F0}" destId="{49259A55-E4A9-4425-B06E-5D154A7A7307}" srcOrd="3" destOrd="0" presId="urn:microsoft.com/office/officeart/2018/2/layout/IconVerticalSolidList"/>
    <dgm:cxn modelId="{D20A8AEF-4FB8-46F6-A1C4-FF3C221ADE5F}" type="presParOf" srcId="{ADA27C84-F77D-43E9-9279-B5A805B36AD1}" destId="{723B273E-50B2-46E5-B772-278648ED1890}" srcOrd="1" destOrd="0" presId="urn:microsoft.com/office/officeart/2018/2/layout/IconVerticalSolidList"/>
    <dgm:cxn modelId="{21CBE34E-DEF1-4971-9787-CBA247C68082}" type="presParOf" srcId="{ADA27C84-F77D-43E9-9279-B5A805B36AD1}" destId="{2DD26E1C-1C67-401D-88B1-376BFB01F593}" srcOrd="2" destOrd="0" presId="urn:microsoft.com/office/officeart/2018/2/layout/IconVerticalSolidList"/>
    <dgm:cxn modelId="{4E5BEE60-C842-4BF0-8679-E76F79EDBC4A}" type="presParOf" srcId="{2DD26E1C-1C67-401D-88B1-376BFB01F593}" destId="{3BBD7D31-29D1-44F1-ACB4-FA7954DBF017}" srcOrd="0" destOrd="0" presId="urn:microsoft.com/office/officeart/2018/2/layout/IconVerticalSolidList"/>
    <dgm:cxn modelId="{63DC29DD-0133-4880-B647-355F397A1EBB}" type="presParOf" srcId="{2DD26E1C-1C67-401D-88B1-376BFB01F593}" destId="{825B39AE-5CFA-453F-9CE4-02378359A9C3}" srcOrd="1" destOrd="0" presId="urn:microsoft.com/office/officeart/2018/2/layout/IconVerticalSolidList"/>
    <dgm:cxn modelId="{D7A2885C-7930-4B0B-8C6A-C10A4196304F}" type="presParOf" srcId="{2DD26E1C-1C67-401D-88B1-376BFB01F593}" destId="{1B9F2F30-C390-4DB4-A4F9-E1D4DA30FF0D}" srcOrd="2" destOrd="0" presId="urn:microsoft.com/office/officeart/2018/2/layout/IconVerticalSolidList"/>
    <dgm:cxn modelId="{0A82CD8B-8B09-4775-8F81-1ADE614F7228}" type="presParOf" srcId="{2DD26E1C-1C67-401D-88B1-376BFB01F593}" destId="{FF68A2A7-60CA-4241-A207-25F54C701639}" srcOrd="3" destOrd="0" presId="urn:microsoft.com/office/officeart/2018/2/layout/IconVerticalSolidList"/>
    <dgm:cxn modelId="{873E0AE4-D1A8-44AB-BE85-59292608EF15}" type="presParOf" srcId="{ADA27C84-F77D-43E9-9279-B5A805B36AD1}" destId="{C7E80111-C78B-48F6-928F-3AF48DCCC69F}" srcOrd="3" destOrd="0" presId="urn:microsoft.com/office/officeart/2018/2/layout/IconVerticalSolidList"/>
    <dgm:cxn modelId="{810FA8CB-CC07-418B-8510-5FFA0F54D353}" type="presParOf" srcId="{ADA27C84-F77D-43E9-9279-B5A805B36AD1}" destId="{BC97805F-6FCE-4BD8-B72E-306420EFE0ED}" srcOrd="4" destOrd="0" presId="urn:microsoft.com/office/officeart/2018/2/layout/IconVerticalSolidList"/>
    <dgm:cxn modelId="{C5BC49C6-7C9F-40E0-AD6B-9F69CCBE2D2C}" type="presParOf" srcId="{BC97805F-6FCE-4BD8-B72E-306420EFE0ED}" destId="{8B6EDB02-9DF2-47C9-BAD9-0F24C3055454}" srcOrd="0" destOrd="0" presId="urn:microsoft.com/office/officeart/2018/2/layout/IconVerticalSolidList"/>
    <dgm:cxn modelId="{9094E635-DA7C-4BB7-AEEA-0CCC12D13859}" type="presParOf" srcId="{BC97805F-6FCE-4BD8-B72E-306420EFE0ED}" destId="{58320E61-41C9-4F5F-892D-3CBAF51298C5}" srcOrd="1" destOrd="0" presId="urn:microsoft.com/office/officeart/2018/2/layout/IconVerticalSolidList"/>
    <dgm:cxn modelId="{8F4142FC-0E31-4753-A10E-4AFCB9FC01F2}" type="presParOf" srcId="{BC97805F-6FCE-4BD8-B72E-306420EFE0ED}" destId="{181C9206-D25A-4E82-8491-F8E6E8A56E00}" srcOrd="2" destOrd="0" presId="urn:microsoft.com/office/officeart/2018/2/layout/IconVerticalSolidList"/>
    <dgm:cxn modelId="{3E2343E9-4D5C-44F1-8F7D-8811D7530058}" type="presParOf" srcId="{BC97805F-6FCE-4BD8-B72E-306420EFE0ED}" destId="{39E73897-E425-4D5F-95C3-DA2F0C4D4E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8A3403-7287-446B-AB02-A744427DB56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246D27-D14B-4266-AB94-F1BCB7FBEF23}">
      <dgm:prSet/>
      <dgm:spPr/>
      <dgm:t>
        <a:bodyPr/>
        <a:lstStyle/>
        <a:p>
          <a:pPr>
            <a:lnSpc>
              <a:spcPct val="100000"/>
            </a:lnSpc>
          </a:pPr>
          <a:r>
            <a:rPr lang="en-CA"/>
            <a:t>We shortlisted some possible contacts via web </a:t>
          </a:r>
          <a:endParaRPr lang="en-US"/>
        </a:p>
      </dgm:t>
    </dgm:pt>
    <dgm:pt modelId="{3675331C-FD7C-4EEE-AFB1-84CC6EAE9A40}" type="parTrans" cxnId="{B911C592-A32E-49EB-A831-FDC7EB254034}">
      <dgm:prSet/>
      <dgm:spPr/>
      <dgm:t>
        <a:bodyPr/>
        <a:lstStyle/>
        <a:p>
          <a:endParaRPr lang="en-US"/>
        </a:p>
      </dgm:t>
    </dgm:pt>
    <dgm:pt modelId="{8E033227-637D-442D-9F60-985462126B37}" type="sibTrans" cxnId="{B911C592-A32E-49EB-A831-FDC7EB254034}">
      <dgm:prSet/>
      <dgm:spPr/>
      <dgm:t>
        <a:bodyPr/>
        <a:lstStyle/>
        <a:p>
          <a:endParaRPr lang="en-US"/>
        </a:p>
      </dgm:t>
    </dgm:pt>
    <dgm:pt modelId="{D67F8E0B-5B52-45A7-94EA-ECD2919F7F29}">
      <dgm:prSet/>
      <dgm:spPr/>
      <dgm:t>
        <a:bodyPr/>
        <a:lstStyle/>
        <a:p>
          <a:pPr>
            <a:lnSpc>
              <a:spcPct val="100000"/>
            </a:lnSpc>
          </a:pPr>
          <a:r>
            <a:rPr lang="en-CA"/>
            <a:t>Service Ontario, city of Windsor, Windsor police, City of Toronto</a:t>
          </a:r>
          <a:endParaRPr lang="en-US"/>
        </a:p>
      </dgm:t>
    </dgm:pt>
    <dgm:pt modelId="{98D30669-8830-4D1E-A963-79C5EBC58493}" type="parTrans" cxnId="{F82E360B-28A5-4CDE-BBCA-6C4CD9F4BE26}">
      <dgm:prSet/>
      <dgm:spPr/>
      <dgm:t>
        <a:bodyPr/>
        <a:lstStyle/>
        <a:p>
          <a:endParaRPr lang="en-US"/>
        </a:p>
      </dgm:t>
    </dgm:pt>
    <dgm:pt modelId="{0EEB865C-39E8-4E36-829B-FDF8CF5FD501}" type="sibTrans" cxnId="{F82E360B-28A5-4CDE-BBCA-6C4CD9F4BE26}">
      <dgm:prSet/>
      <dgm:spPr/>
      <dgm:t>
        <a:bodyPr/>
        <a:lstStyle/>
        <a:p>
          <a:endParaRPr lang="en-US"/>
        </a:p>
      </dgm:t>
    </dgm:pt>
    <dgm:pt modelId="{E14F7FDB-67FD-4197-ABD9-38DA0E85E101}">
      <dgm:prSet/>
      <dgm:spPr/>
      <dgm:t>
        <a:bodyPr/>
        <a:lstStyle/>
        <a:p>
          <a:pPr>
            <a:lnSpc>
              <a:spcPct val="100000"/>
            </a:lnSpc>
          </a:pPr>
          <a:r>
            <a:rPr lang="en-CA"/>
            <a:t>We contacted all these centres.</a:t>
          </a:r>
          <a:endParaRPr lang="en-US"/>
        </a:p>
      </dgm:t>
    </dgm:pt>
    <dgm:pt modelId="{FFDF54E4-E48A-4B79-8DDF-0337FAE6F939}" type="parTrans" cxnId="{E1C596B7-75B9-4155-84FE-032A2877B02E}">
      <dgm:prSet/>
      <dgm:spPr/>
      <dgm:t>
        <a:bodyPr/>
        <a:lstStyle/>
        <a:p>
          <a:endParaRPr lang="en-US"/>
        </a:p>
      </dgm:t>
    </dgm:pt>
    <dgm:pt modelId="{FCEC97A0-984C-47AD-82C8-CD5CD20B0B91}" type="sibTrans" cxnId="{E1C596B7-75B9-4155-84FE-032A2877B02E}">
      <dgm:prSet/>
      <dgm:spPr/>
      <dgm:t>
        <a:bodyPr/>
        <a:lstStyle/>
        <a:p>
          <a:endParaRPr lang="en-US"/>
        </a:p>
      </dgm:t>
    </dgm:pt>
    <dgm:pt modelId="{0A18B799-1EE3-458D-9828-527F5AB17B06}">
      <dgm:prSet/>
      <dgm:spPr/>
      <dgm:t>
        <a:bodyPr/>
        <a:lstStyle/>
        <a:p>
          <a:pPr>
            <a:lnSpc>
              <a:spcPct val="100000"/>
            </a:lnSpc>
          </a:pPr>
          <a:r>
            <a:rPr lang="en-CA"/>
            <a:t>After a lot of struggle we finally succeeded in achieving our dataset through opengov.ca</a:t>
          </a:r>
          <a:endParaRPr lang="en-US"/>
        </a:p>
      </dgm:t>
    </dgm:pt>
    <dgm:pt modelId="{8302E712-F3D2-4048-A991-1645660E27D4}" type="parTrans" cxnId="{442B9687-063C-4431-A81C-6159DFE81645}">
      <dgm:prSet/>
      <dgm:spPr/>
      <dgm:t>
        <a:bodyPr/>
        <a:lstStyle/>
        <a:p>
          <a:endParaRPr lang="en-US"/>
        </a:p>
      </dgm:t>
    </dgm:pt>
    <dgm:pt modelId="{CA341B88-1444-4075-AF96-82EB8D05E7FB}" type="sibTrans" cxnId="{442B9687-063C-4431-A81C-6159DFE81645}">
      <dgm:prSet/>
      <dgm:spPr/>
      <dgm:t>
        <a:bodyPr/>
        <a:lstStyle/>
        <a:p>
          <a:endParaRPr lang="en-US"/>
        </a:p>
      </dgm:t>
    </dgm:pt>
    <dgm:pt modelId="{D37246F9-3571-4526-B6A9-956CFEAA6913}" type="pres">
      <dgm:prSet presAssocID="{458A3403-7287-446B-AB02-A744427DB569}" presName="root" presStyleCnt="0">
        <dgm:presLayoutVars>
          <dgm:dir/>
          <dgm:resizeHandles val="exact"/>
        </dgm:presLayoutVars>
      </dgm:prSet>
      <dgm:spPr/>
    </dgm:pt>
    <dgm:pt modelId="{BEE5CB9D-A1CE-4EE7-8706-16C0B657412B}" type="pres">
      <dgm:prSet presAssocID="{4E246D27-D14B-4266-AB94-F1BCB7FBEF23}" presName="compNode" presStyleCnt="0"/>
      <dgm:spPr/>
    </dgm:pt>
    <dgm:pt modelId="{1D935319-47E0-4601-85EC-135EE89DDFDB}" type="pres">
      <dgm:prSet presAssocID="{4E246D27-D14B-4266-AB94-F1BCB7FBEF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989F1632-FB82-41E7-B25C-9223B046A853}" type="pres">
      <dgm:prSet presAssocID="{4E246D27-D14B-4266-AB94-F1BCB7FBEF23}" presName="spaceRect" presStyleCnt="0"/>
      <dgm:spPr/>
    </dgm:pt>
    <dgm:pt modelId="{BD71EADA-E2AF-4BE7-9ABC-C57A82E3D149}" type="pres">
      <dgm:prSet presAssocID="{4E246D27-D14B-4266-AB94-F1BCB7FBEF23}" presName="textRect" presStyleLbl="revTx" presStyleIdx="0" presStyleCnt="4">
        <dgm:presLayoutVars>
          <dgm:chMax val="1"/>
          <dgm:chPref val="1"/>
        </dgm:presLayoutVars>
      </dgm:prSet>
      <dgm:spPr/>
    </dgm:pt>
    <dgm:pt modelId="{1925F079-AE40-4CFB-974B-87827E9BD0CB}" type="pres">
      <dgm:prSet presAssocID="{8E033227-637D-442D-9F60-985462126B37}" presName="sibTrans" presStyleCnt="0"/>
      <dgm:spPr/>
    </dgm:pt>
    <dgm:pt modelId="{88A054F2-C9BA-43DD-9BCC-816E8556F611}" type="pres">
      <dgm:prSet presAssocID="{D67F8E0B-5B52-45A7-94EA-ECD2919F7F29}" presName="compNode" presStyleCnt="0"/>
      <dgm:spPr/>
    </dgm:pt>
    <dgm:pt modelId="{7566120D-5E1D-4345-8543-E7987645E13F}" type="pres">
      <dgm:prSet presAssocID="{D67F8E0B-5B52-45A7-94EA-ECD2919F7F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64B0B846-5E54-4ABE-AA62-ED0C4BDC8582}" type="pres">
      <dgm:prSet presAssocID="{D67F8E0B-5B52-45A7-94EA-ECD2919F7F29}" presName="spaceRect" presStyleCnt="0"/>
      <dgm:spPr/>
    </dgm:pt>
    <dgm:pt modelId="{C208F496-BA93-49C5-AA2D-F2C22690B1FE}" type="pres">
      <dgm:prSet presAssocID="{D67F8E0B-5B52-45A7-94EA-ECD2919F7F29}" presName="textRect" presStyleLbl="revTx" presStyleIdx="1" presStyleCnt="4">
        <dgm:presLayoutVars>
          <dgm:chMax val="1"/>
          <dgm:chPref val="1"/>
        </dgm:presLayoutVars>
      </dgm:prSet>
      <dgm:spPr/>
    </dgm:pt>
    <dgm:pt modelId="{AB4E8220-47BB-4883-901E-E612318CFBB0}" type="pres">
      <dgm:prSet presAssocID="{0EEB865C-39E8-4E36-829B-FDF8CF5FD501}" presName="sibTrans" presStyleCnt="0"/>
      <dgm:spPr/>
    </dgm:pt>
    <dgm:pt modelId="{2A099EB6-08B7-4233-B497-52BAA5AED13F}" type="pres">
      <dgm:prSet presAssocID="{E14F7FDB-67FD-4197-ABD9-38DA0E85E101}" presName="compNode" presStyleCnt="0"/>
      <dgm:spPr/>
    </dgm:pt>
    <dgm:pt modelId="{8540ED1D-FA32-455F-BF05-DEA8CC0F17EF}" type="pres">
      <dgm:prSet presAssocID="{E14F7FDB-67FD-4197-ABD9-38DA0E85E1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oolhouse"/>
        </a:ext>
      </dgm:extLst>
    </dgm:pt>
    <dgm:pt modelId="{8591DD14-C056-42F4-8CD1-1F8500B2D7A7}" type="pres">
      <dgm:prSet presAssocID="{E14F7FDB-67FD-4197-ABD9-38DA0E85E101}" presName="spaceRect" presStyleCnt="0"/>
      <dgm:spPr/>
    </dgm:pt>
    <dgm:pt modelId="{599456B3-2759-4C85-B000-DB87C56864DB}" type="pres">
      <dgm:prSet presAssocID="{E14F7FDB-67FD-4197-ABD9-38DA0E85E101}" presName="textRect" presStyleLbl="revTx" presStyleIdx="2" presStyleCnt="4">
        <dgm:presLayoutVars>
          <dgm:chMax val="1"/>
          <dgm:chPref val="1"/>
        </dgm:presLayoutVars>
      </dgm:prSet>
      <dgm:spPr/>
    </dgm:pt>
    <dgm:pt modelId="{64AA773A-DBE7-422B-A6C6-E6D8E41C735E}" type="pres">
      <dgm:prSet presAssocID="{FCEC97A0-984C-47AD-82C8-CD5CD20B0B91}" presName="sibTrans" presStyleCnt="0"/>
      <dgm:spPr/>
    </dgm:pt>
    <dgm:pt modelId="{54D31CA7-9482-41AD-8BD6-197BCE3457EC}" type="pres">
      <dgm:prSet presAssocID="{0A18B799-1EE3-458D-9828-527F5AB17B06}" presName="compNode" presStyleCnt="0"/>
      <dgm:spPr/>
    </dgm:pt>
    <dgm:pt modelId="{8B82ED5E-4DC4-4BCA-8576-AAB81BFCB46C}" type="pres">
      <dgm:prSet presAssocID="{0A18B799-1EE3-458D-9828-527F5AB17B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3302B2CA-9CEE-4940-8685-18E1F6769D46}" type="pres">
      <dgm:prSet presAssocID="{0A18B799-1EE3-458D-9828-527F5AB17B06}" presName="spaceRect" presStyleCnt="0"/>
      <dgm:spPr/>
    </dgm:pt>
    <dgm:pt modelId="{82A85189-CD9F-4245-B97D-B3F34548E972}" type="pres">
      <dgm:prSet presAssocID="{0A18B799-1EE3-458D-9828-527F5AB17B06}" presName="textRect" presStyleLbl="revTx" presStyleIdx="3" presStyleCnt="4">
        <dgm:presLayoutVars>
          <dgm:chMax val="1"/>
          <dgm:chPref val="1"/>
        </dgm:presLayoutVars>
      </dgm:prSet>
      <dgm:spPr/>
    </dgm:pt>
  </dgm:ptLst>
  <dgm:cxnLst>
    <dgm:cxn modelId="{F82E360B-28A5-4CDE-BBCA-6C4CD9F4BE26}" srcId="{458A3403-7287-446B-AB02-A744427DB569}" destId="{D67F8E0B-5B52-45A7-94EA-ECD2919F7F29}" srcOrd="1" destOrd="0" parTransId="{98D30669-8830-4D1E-A963-79C5EBC58493}" sibTransId="{0EEB865C-39E8-4E36-829B-FDF8CF5FD501}"/>
    <dgm:cxn modelId="{EB4FAD18-7680-4638-A0E3-D918341E185A}" type="presOf" srcId="{4E246D27-D14B-4266-AB94-F1BCB7FBEF23}" destId="{BD71EADA-E2AF-4BE7-9ABC-C57A82E3D149}" srcOrd="0" destOrd="0" presId="urn:microsoft.com/office/officeart/2018/2/layout/IconLabelList"/>
    <dgm:cxn modelId="{E5D74832-7103-45DC-9BAD-3B0CE810CB6C}" type="presOf" srcId="{0A18B799-1EE3-458D-9828-527F5AB17B06}" destId="{82A85189-CD9F-4245-B97D-B3F34548E972}" srcOrd="0" destOrd="0" presId="urn:microsoft.com/office/officeart/2018/2/layout/IconLabelList"/>
    <dgm:cxn modelId="{442B9687-063C-4431-A81C-6159DFE81645}" srcId="{458A3403-7287-446B-AB02-A744427DB569}" destId="{0A18B799-1EE3-458D-9828-527F5AB17B06}" srcOrd="3" destOrd="0" parTransId="{8302E712-F3D2-4048-A991-1645660E27D4}" sibTransId="{CA341B88-1444-4075-AF96-82EB8D05E7FB}"/>
    <dgm:cxn modelId="{B911C592-A32E-49EB-A831-FDC7EB254034}" srcId="{458A3403-7287-446B-AB02-A744427DB569}" destId="{4E246D27-D14B-4266-AB94-F1BCB7FBEF23}" srcOrd="0" destOrd="0" parTransId="{3675331C-FD7C-4EEE-AFB1-84CC6EAE9A40}" sibTransId="{8E033227-637D-442D-9F60-985462126B37}"/>
    <dgm:cxn modelId="{E1C596B7-75B9-4155-84FE-032A2877B02E}" srcId="{458A3403-7287-446B-AB02-A744427DB569}" destId="{E14F7FDB-67FD-4197-ABD9-38DA0E85E101}" srcOrd="2" destOrd="0" parTransId="{FFDF54E4-E48A-4B79-8DDF-0337FAE6F939}" sibTransId="{FCEC97A0-984C-47AD-82C8-CD5CD20B0B91}"/>
    <dgm:cxn modelId="{1991A9B7-51D0-427D-B9E1-7FEF6C73A60E}" type="presOf" srcId="{458A3403-7287-446B-AB02-A744427DB569}" destId="{D37246F9-3571-4526-B6A9-956CFEAA6913}" srcOrd="0" destOrd="0" presId="urn:microsoft.com/office/officeart/2018/2/layout/IconLabelList"/>
    <dgm:cxn modelId="{351F64F7-8DE1-477B-A6EA-3AC6EC289453}" type="presOf" srcId="{E14F7FDB-67FD-4197-ABD9-38DA0E85E101}" destId="{599456B3-2759-4C85-B000-DB87C56864DB}" srcOrd="0" destOrd="0" presId="urn:microsoft.com/office/officeart/2018/2/layout/IconLabelList"/>
    <dgm:cxn modelId="{198040FA-FD6F-4C77-B68F-A347D4119E7F}" type="presOf" srcId="{D67F8E0B-5B52-45A7-94EA-ECD2919F7F29}" destId="{C208F496-BA93-49C5-AA2D-F2C22690B1FE}" srcOrd="0" destOrd="0" presId="urn:microsoft.com/office/officeart/2018/2/layout/IconLabelList"/>
    <dgm:cxn modelId="{7E710C7A-A911-4BC0-924D-2F4A73FA1BA2}" type="presParOf" srcId="{D37246F9-3571-4526-B6A9-956CFEAA6913}" destId="{BEE5CB9D-A1CE-4EE7-8706-16C0B657412B}" srcOrd="0" destOrd="0" presId="urn:microsoft.com/office/officeart/2018/2/layout/IconLabelList"/>
    <dgm:cxn modelId="{4E2D0A9E-407F-4204-B07A-B8C49F505ED0}" type="presParOf" srcId="{BEE5CB9D-A1CE-4EE7-8706-16C0B657412B}" destId="{1D935319-47E0-4601-85EC-135EE89DDFDB}" srcOrd="0" destOrd="0" presId="urn:microsoft.com/office/officeart/2018/2/layout/IconLabelList"/>
    <dgm:cxn modelId="{C80E676A-9067-4074-B81E-E27A2B54AAF6}" type="presParOf" srcId="{BEE5CB9D-A1CE-4EE7-8706-16C0B657412B}" destId="{989F1632-FB82-41E7-B25C-9223B046A853}" srcOrd="1" destOrd="0" presId="urn:microsoft.com/office/officeart/2018/2/layout/IconLabelList"/>
    <dgm:cxn modelId="{4FCA0F97-FFD6-445E-A236-32D99C0AF4CA}" type="presParOf" srcId="{BEE5CB9D-A1CE-4EE7-8706-16C0B657412B}" destId="{BD71EADA-E2AF-4BE7-9ABC-C57A82E3D149}" srcOrd="2" destOrd="0" presId="urn:microsoft.com/office/officeart/2018/2/layout/IconLabelList"/>
    <dgm:cxn modelId="{A3DAD296-09E1-4C81-8542-0FC88BC1A667}" type="presParOf" srcId="{D37246F9-3571-4526-B6A9-956CFEAA6913}" destId="{1925F079-AE40-4CFB-974B-87827E9BD0CB}" srcOrd="1" destOrd="0" presId="urn:microsoft.com/office/officeart/2018/2/layout/IconLabelList"/>
    <dgm:cxn modelId="{F8372FAC-B0FA-4882-B094-085A95E757C0}" type="presParOf" srcId="{D37246F9-3571-4526-B6A9-956CFEAA6913}" destId="{88A054F2-C9BA-43DD-9BCC-816E8556F611}" srcOrd="2" destOrd="0" presId="urn:microsoft.com/office/officeart/2018/2/layout/IconLabelList"/>
    <dgm:cxn modelId="{8BB6E7E6-EEBA-402F-9B44-DE171FF2045C}" type="presParOf" srcId="{88A054F2-C9BA-43DD-9BCC-816E8556F611}" destId="{7566120D-5E1D-4345-8543-E7987645E13F}" srcOrd="0" destOrd="0" presId="urn:microsoft.com/office/officeart/2018/2/layout/IconLabelList"/>
    <dgm:cxn modelId="{6A136FD6-C58B-441B-BDE5-895C10D77972}" type="presParOf" srcId="{88A054F2-C9BA-43DD-9BCC-816E8556F611}" destId="{64B0B846-5E54-4ABE-AA62-ED0C4BDC8582}" srcOrd="1" destOrd="0" presId="urn:microsoft.com/office/officeart/2018/2/layout/IconLabelList"/>
    <dgm:cxn modelId="{26256AC4-59BD-48F6-94C6-FCEF2FF37A1F}" type="presParOf" srcId="{88A054F2-C9BA-43DD-9BCC-816E8556F611}" destId="{C208F496-BA93-49C5-AA2D-F2C22690B1FE}" srcOrd="2" destOrd="0" presId="urn:microsoft.com/office/officeart/2018/2/layout/IconLabelList"/>
    <dgm:cxn modelId="{84F91F48-953F-4AAF-BC7C-E1B3C538D8EE}" type="presParOf" srcId="{D37246F9-3571-4526-B6A9-956CFEAA6913}" destId="{AB4E8220-47BB-4883-901E-E612318CFBB0}" srcOrd="3" destOrd="0" presId="urn:microsoft.com/office/officeart/2018/2/layout/IconLabelList"/>
    <dgm:cxn modelId="{94E67502-1981-425D-ADB1-16626B99DA79}" type="presParOf" srcId="{D37246F9-3571-4526-B6A9-956CFEAA6913}" destId="{2A099EB6-08B7-4233-B497-52BAA5AED13F}" srcOrd="4" destOrd="0" presId="urn:microsoft.com/office/officeart/2018/2/layout/IconLabelList"/>
    <dgm:cxn modelId="{16361CBE-9E9E-4B63-AA0C-9A5565044978}" type="presParOf" srcId="{2A099EB6-08B7-4233-B497-52BAA5AED13F}" destId="{8540ED1D-FA32-455F-BF05-DEA8CC0F17EF}" srcOrd="0" destOrd="0" presId="urn:microsoft.com/office/officeart/2018/2/layout/IconLabelList"/>
    <dgm:cxn modelId="{644059D8-F30E-44BB-8ACD-7C957C3BAC09}" type="presParOf" srcId="{2A099EB6-08B7-4233-B497-52BAA5AED13F}" destId="{8591DD14-C056-42F4-8CD1-1F8500B2D7A7}" srcOrd="1" destOrd="0" presId="urn:microsoft.com/office/officeart/2018/2/layout/IconLabelList"/>
    <dgm:cxn modelId="{E4D14B5F-1213-4F06-A27E-4F8518FC37EB}" type="presParOf" srcId="{2A099EB6-08B7-4233-B497-52BAA5AED13F}" destId="{599456B3-2759-4C85-B000-DB87C56864DB}" srcOrd="2" destOrd="0" presId="urn:microsoft.com/office/officeart/2018/2/layout/IconLabelList"/>
    <dgm:cxn modelId="{90B3E953-3CA9-417E-A52C-F5D97DFE9F57}" type="presParOf" srcId="{D37246F9-3571-4526-B6A9-956CFEAA6913}" destId="{64AA773A-DBE7-422B-A6C6-E6D8E41C735E}" srcOrd="5" destOrd="0" presId="urn:microsoft.com/office/officeart/2018/2/layout/IconLabelList"/>
    <dgm:cxn modelId="{8A4B6BB6-CE1E-4CC7-99C2-6A5F23FC6AA3}" type="presParOf" srcId="{D37246F9-3571-4526-B6A9-956CFEAA6913}" destId="{54D31CA7-9482-41AD-8BD6-197BCE3457EC}" srcOrd="6" destOrd="0" presId="urn:microsoft.com/office/officeart/2018/2/layout/IconLabelList"/>
    <dgm:cxn modelId="{F12C2C31-D541-4038-945B-6CAAC433529E}" type="presParOf" srcId="{54D31CA7-9482-41AD-8BD6-197BCE3457EC}" destId="{8B82ED5E-4DC4-4BCA-8576-AAB81BFCB46C}" srcOrd="0" destOrd="0" presId="urn:microsoft.com/office/officeart/2018/2/layout/IconLabelList"/>
    <dgm:cxn modelId="{C3D4C3DA-7329-4904-9DA5-CB1061F6F26B}" type="presParOf" srcId="{54D31CA7-9482-41AD-8BD6-197BCE3457EC}" destId="{3302B2CA-9CEE-4940-8685-18E1F6769D46}" srcOrd="1" destOrd="0" presId="urn:microsoft.com/office/officeart/2018/2/layout/IconLabelList"/>
    <dgm:cxn modelId="{51D66C81-B678-4BDD-A0BD-ECEC4DDE3E56}" type="presParOf" srcId="{54D31CA7-9482-41AD-8BD6-197BCE3457EC}" destId="{82A85189-CD9F-4245-B97D-B3F34548E9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4ABD9A-0AEA-427A-80DF-201FD8AE38C8}"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8C91BA76-8B83-4186-AAE2-BFB03F64D8FE}">
      <dgm:prSet/>
      <dgm:spPr/>
      <dgm:t>
        <a:bodyPr/>
        <a:lstStyle/>
        <a:p>
          <a:pPr algn="just"/>
          <a:r>
            <a:rPr lang="en-CA" dirty="0"/>
            <a:t>Transportation is important as it enables communication, trade and exchange of goods and services across the globe. But at the same time growth of transportation has very unfortunate impact on the society in terms of accidents. </a:t>
          </a:r>
          <a:endParaRPr lang="en-US" dirty="0"/>
        </a:p>
      </dgm:t>
    </dgm:pt>
    <dgm:pt modelId="{712DA188-42D8-4C4D-9498-B6B5678D84E7}" type="parTrans" cxnId="{C9848FA2-FF63-4F79-BF6E-E744175E7A76}">
      <dgm:prSet/>
      <dgm:spPr/>
      <dgm:t>
        <a:bodyPr/>
        <a:lstStyle/>
        <a:p>
          <a:endParaRPr lang="en-US"/>
        </a:p>
      </dgm:t>
    </dgm:pt>
    <dgm:pt modelId="{7FFB0547-7C01-479E-8F5F-D04D81E43397}" type="sibTrans" cxnId="{C9848FA2-FF63-4F79-BF6E-E744175E7A76}">
      <dgm:prSet/>
      <dgm:spPr/>
      <dgm:t>
        <a:bodyPr/>
        <a:lstStyle/>
        <a:p>
          <a:endParaRPr lang="en-US"/>
        </a:p>
      </dgm:t>
    </dgm:pt>
    <dgm:pt modelId="{F3A2CC66-293D-4354-B5F8-A2C5E08F500C}">
      <dgm:prSet/>
      <dgm:spPr/>
      <dgm:t>
        <a:bodyPr/>
        <a:lstStyle/>
        <a:p>
          <a:r>
            <a:rPr lang="en-CA"/>
            <a:t>Data analytics can provide an in-depth knowledge of methods for analyzing and implementing intelligent transportation systems.</a:t>
          </a:r>
          <a:endParaRPr lang="en-US"/>
        </a:p>
      </dgm:t>
    </dgm:pt>
    <dgm:pt modelId="{938DBA89-050A-46B6-8DFA-02F3C624D0C8}" type="parTrans" cxnId="{B155B9BF-4B01-498F-8830-9A2E0DCBC369}">
      <dgm:prSet/>
      <dgm:spPr/>
      <dgm:t>
        <a:bodyPr/>
        <a:lstStyle/>
        <a:p>
          <a:endParaRPr lang="en-US"/>
        </a:p>
      </dgm:t>
    </dgm:pt>
    <dgm:pt modelId="{371DE4E7-3B74-49D4-8857-70EC46F30E46}" type="sibTrans" cxnId="{B155B9BF-4B01-498F-8830-9A2E0DCBC369}">
      <dgm:prSet/>
      <dgm:spPr/>
      <dgm:t>
        <a:bodyPr/>
        <a:lstStyle/>
        <a:p>
          <a:endParaRPr lang="en-US"/>
        </a:p>
      </dgm:t>
    </dgm:pt>
    <dgm:pt modelId="{C8EC144A-6088-4352-8CD0-FE792E3CD191}" type="pres">
      <dgm:prSet presAssocID="{A74ABD9A-0AEA-427A-80DF-201FD8AE38C8}" presName="root" presStyleCnt="0">
        <dgm:presLayoutVars>
          <dgm:dir/>
          <dgm:resizeHandles val="exact"/>
        </dgm:presLayoutVars>
      </dgm:prSet>
      <dgm:spPr/>
    </dgm:pt>
    <dgm:pt modelId="{32349D4B-194B-417B-BA31-C282F9AF7974}" type="pres">
      <dgm:prSet presAssocID="{8C91BA76-8B83-4186-AAE2-BFB03F64D8FE}" presName="compNode" presStyleCnt="0"/>
      <dgm:spPr/>
    </dgm:pt>
    <dgm:pt modelId="{B72149C8-EEEA-46FE-B580-67FF4EAFDE74}" type="pres">
      <dgm:prSet presAssocID="{8C91BA76-8B83-4186-AAE2-BFB03F64D8FE}" presName="bgRect" presStyleLbl="bgShp" presStyleIdx="0" presStyleCnt="2"/>
      <dgm:spPr/>
    </dgm:pt>
    <dgm:pt modelId="{82DCF0BD-B63F-4BB1-BFF0-11C6F218D77C}" type="pres">
      <dgm:prSet presAssocID="{8C91BA76-8B83-4186-AAE2-BFB03F64D8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DEFAF7C-A069-4CE3-84C4-7DA4EC3B74D2}" type="pres">
      <dgm:prSet presAssocID="{8C91BA76-8B83-4186-AAE2-BFB03F64D8FE}" presName="spaceRect" presStyleCnt="0"/>
      <dgm:spPr/>
    </dgm:pt>
    <dgm:pt modelId="{858C0E82-A0B6-4EE8-96BA-4AC79A36A1C9}" type="pres">
      <dgm:prSet presAssocID="{8C91BA76-8B83-4186-AAE2-BFB03F64D8FE}" presName="parTx" presStyleLbl="revTx" presStyleIdx="0" presStyleCnt="2">
        <dgm:presLayoutVars>
          <dgm:chMax val="0"/>
          <dgm:chPref val="0"/>
        </dgm:presLayoutVars>
      </dgm:prSet>
      <dgm:spPr/>
    </dgm:pt>
    <dgm:pt modelId="{EE6190E5-AB5B-484D-8ED5-35A81C3E1E9B}" type="pres">
      <dgm:prSet presAssocID="{7FFB0547-7C01-479E-8F5F-D04D81E43397}" presName="sibTrans" presStyleCnt="0"/>
      <dgm:spPr/>
    </dgm:pt>
    <dgm:pt modelId="{DAE0A58F-652E-4806-99A2-BE4840A2D7B5}" type="pres">
      <dgm:prSet presAssocID="{F3A2CC66-293D-4354-B5F8-A2C5E08F500C}" presName="compNode" presStyleCnt="0"/>
      <dgm:spPr/>
    </dgm:pt>
    <dgm:pt modelId="{A9174A80-7B2F-46C8-97DC-2884F6FCF7EE}" type="pres">
      <dgm:prSet presAssocID="{F3A2CC66-293D-4354-B5F8-A2C5E08F500C}" presName="bgRect" presStyleLbl="bgShp" presStyleIdx="1" presStyleCnt="2"/>
      <dgm:spPr/>
    </dgm:pt>
    <dgm:pt modelId="{03E7091C-356F-4066-8381-AF2809224094}" type="pres">
      <dgm:prSet presAssocID="{F3A2CC66-293D-4354-B5F8-A2C5E08F50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DE45B4E-77BF-4AFB-94B0-BE1C6FAA74EE}" type="pres">
      <dgm:prSet presAssocID="{F3A2CC66-293D-4354-B5F8-A2C5E08F500C}" presName="spaceRect" presStyleCnt="0"/>
      <dgm:spPr/>
    </dgm:pt>
    <dgm:pt modelId="{0E64D012-D6F1-48A5-9D99-C1EB8DAA92F9}" type="pres">
      <dgm:prSet presAssocID="{F3A2CC66-293D-4354-B5F8-A2C5E08F500C}" presName="parTx" presStyleLbl="revTx" presStyleIdx="1" presStyleCnt="2">
        <dgm:presLayoutVars>
          <dgm:chMax val="0"/>
          <dgm:chPref val="0"/>
        </dgm:presLayoutVars>
      </dgm:prSet>
      <dgm:spPr/>
    </dgm:pt>
  </dgm:ptLst>
  <dgm:cxnLst>
    <dgm:cxn modelId="{537FDA82-54B5-46B3-8897-DF42863C2187}" type="presOf" srcId="{8C91BA76-8B83-4186-AAE2-BFB03F64D8FE}" destId="{858C0E82-A0B6-4EE8-96BA-4AC79A36A1C9}" srcOrd="0" destOrd="0" presId="urn:microsoft.com/office/officeart/2018/2/layout/IconVerticalSolidList"/>
    <dgm:cxn modelId="{913F2592-FD15-4E01-A613-469AA91E1367}" type="presOf" srcId="{A74ABD9A-0AEA-427A-80DF-201FD8AE38C8}" destId="{C8EC144A-6088-4352-8CD0-FE792E3CD191}" srcOrd="0" destOrd="0" presId="urn:microsoft.com/office/officeart/2018/2/layout/IconVerticalSolidList"/>
    <dgm:cxn modelId="{C9848FA2-FF63-4F79-BF6E-E744175E7A76}" srcId="{A74ABD9A-0AEA-427A-80DF-201FD8AE38C8}" destId="{8C91BA76-8B83-4186-AAE2-BFB03F64D8FE}" srcOrd="0" destOrd="0" parTransId="{712DA188-42D8-4C4D-9498-B6B5678D84E7}" sibTransId="{7FFB0547-7C01-479E-8F5F-D04D81E43397}"/>
    <dgm:cxn modelId="{B155B9BF-4B01-498F-8830-9A2E0DCBC369}" srcId="{A74ABD9A-0AEA-427A-80DF-201FD8AE38C8}" destId="{F3A2CC66-293D-4354-B5F8-A2C5E08F500C}" srcOrd="1" destOrd="0" parTransId="{938DBA89-050A-46B6-8DFA-02F3C624D0C8}" sibTransId="{371DE4E7-3B74-49D4-8857-70EC46F30E46}"/>
    <dgm:cxn modelId="{E1C291DA-FD23-4968-B81F-CBCD3B3E9B57}" type="presOf" srcId="{F3A2CC66-293D-4354-B5F8-A2C5E08F500C}" destId="{0E64D012-D6F1-48A5-9D99-C1EB8DAA92F9}" srcOrd="0" destOrd="0" presId="urn:microsoft.com/office/officeart/2018/2/layout/IconVerticalSolidList"/>
    <dgm:cxn modelId="{E5B1C944-AC67-45FB-A0F7-732F0F345126}" type="presParOf" srcId="{C8EC144A-6088-4352-8CD0-FE792E3CD191}" destId="{32349D4B-194B-417B-BA31-C282F9AF7974}" srcOrd="0" destOrd="0" presId="urn:microsoft.com/office/officeart/2018/2/layout/IconVerticalSolidList"/>
    <dgm:cxn modelId="{E63439A3-60B4-43C6-9EE3-4B83A52ECC1F}" type="presParOf" srcId="{32349D4B-194B-417B-BA31-C282F9AF7974}" destId="{B72149C8-EEEA-46FE-B580-67FF4EAFDE74}" srcOrd="0" destOrd="0" presId="urn:microsoft.com/office/officeart/2018/2/layout/IconVerticalSolidList"/>
    <dgm:cxn modelId="{9470A5E7-2480-407F-B65E-B913A78BFE93}" type="presParOf" srcId="{32349D4B-194B-417B-BA31-C282F9AF7974}" destId="{82DCF0BD-B63F-4BB1-BFF0-11C6F218D77C}" srcOrd="1" destOrd="0" presId="urn:microsoft.com/office/officeart/2018/2/layout/IconVerticalSolidList"/>
    <dgm:cxn modelId="{9C975F1B-5410-4390-B5F6-76DFD93D85D3}" type="presParOf" srcId="{32349D4B-194B-417B-BA31-C282F9AF7974}" destId="{EDEFAF7C-A069-4CE3-84C4-7DA4EC3B74D2}" srcOrd="2" destOrd="0" presId="urn:microsoft.com/office/officeart/2018/2/layout/IconVerticalSolidList"/>
    <dgm:cxn modelId="{01AEEF7B-1263-4C74-8D6E-2F81331FC965}" type="presParOf" srcId="{32349D4B-194B-417B-BA31-C282F9AF7974}" destId="{858C0E82-A0B6-4EE8-96BA-4AC79A36A1C9}" srcOrd="3" destOrd="0" presId="urn:microsoft.com/office/officeart/2018/2/layout/IconVerticalSolidList"/>
    <dgm:cxn modelId="{80AC5F71-D686-4D17-B0CB-D8B8474D7F06}" type="presParOf" srcId="{C8EC144A-6088-4352-8CD0-FE792E3CD191}" destId="{EE6190E5-AB5B-484D-8ED5-35A81C3E1E9B}" srcOrd="1" destOrd="0" presId="urn:microsoft.com/office/officeart/2018/2/layout/IconVerticalSolidList"/>
    <dgm:cxn modelId="{EA372CA4-2EA2-485E-80DA-D7BD8B2EE289}" type="presParOf" srcId="{C8EC144A-6088-4352-8CD0-FE792E3CD191}" destId="{DAE0A58F-652E-4806-99A2-BE4840A2D7B5}" srcOrd="2" destOrd="0" presId="urn:microsoft.com/office/officeart/2018/2/layout/IconVerticalSolidList"/>
    <dgm:cxn modelId="{4AF73F08-54B9-4D36-9175-53C838585215}" type="presParOf" srcId="{DAE0A58F-652E-4806-99A2-BE4840A2D7B5}" destId="{A9174A80-7B2F-46C8-97DC-2884F6FCF7EE}" srcOrd="0" destOrd="0" presId="urn:microsoft.com/office/officeart/2018/2/layout/IconVerticalSolidList"/>
    <dgm:cxn modelId="{A7272E53-49A4-4ABA-A57B-15D5BD1288F6}" type="presParOf" srcId="{DAE0A58F-652E-4806-99A2-BE4840A2D7B5}" destId="{03E7091C-356F-4066-8381-AF2809224094}" srcOrd="1" destOrd="0" presId="urn:microsoft.com/office/officeart/2018/2/layout/IconVerticalSolidList"/>
    <dgm:cxn modelId="{60A52831-343E-4A13-B329-20A9DFE55BFB}" type="presParOf" srcId="{DAE0A58F-652E-4806-99A2-BE4840A2D7B5}" destId="{6DE45B4E-77BF-4AFB-94B0-BE1C6FAA74EE}" srcOrd="2" destOrd="0" presId="urn:microsoft.com/office/officeart/2018/2/layout/IconVerticalSolidList"/>
    <dgm:cxn modelId="{32AC5A13-2F7D-4177-A92F-8A16EADCEEA3}" type="presParOf" srcId="{DAE0A58F-652E-4806-99A2-BE4840A2D7B5}" destId="{0E64D012-D6F1-48A5-9D99-C1EB8DAA92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D3281E-C935-4EAA-843F-3A72AAC414AA}"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D066C580-532E-4E04-95CC-A36474AE1B3B}">
      <dgm:prSet/>
      <dgm:spPr/>
      <dgm:t>
        <a:bodyPr/>
        <a:lstStyle/>
        <a:p>
          <a:pPr>
            <a:lnSpc>
              <a:spcPct val="100000"/>
            </a:lnSpc>
          </a:pPr>
          <a:r>
            <a:rPr lang="en-US" dirty="0"/>
            <a:t>Our hypothesis says weather and road configuration are the major factors contributing road accidents in Canada. Its clear as Canadian winter weather can plays a huge role in traffic accidents.  </a:t>
          </a:r>
        </a:p>
      </dgm:t>
    </dgm:pt>
    <dgm:pt modelId="{1C186AE8-1289-43AF-AC73-A470F57EA3A7}" type="parTrans" cxnId="{90C7F665-7380-49A0-9F20-BF86319C15B6}">
      <dgm:prSet/>
      <dgm:spPr/>
      <dgm:t>
        <a:bodyPr/>
        <a:lstStyle/>
        <a:p>
          <a:endParaRPr lang="en-US"/>
        </a:p>
      </dgm:t>
    </dgm:pt>
    <dgm:pt modelId="{E0AEBD3D-6BD3-4A54-BF2B-764AFC486CFF}" type="sibTrans" cxnId="{90C7F665-7380-49A0-9F20-BF86319C15B6}">
      <dgm:prSet/>
      <dgm:spPr/>
      <dgm:t>
        <a:bodyPr/>
        <a:lstStyle/>
        <a:p>
          <a:endParaRPr lang="en-US"/>
        </a:p>
      </dgm:t>
    </dgm:pt>
    <dgm:pt modelId="{4DFFCE0B-6C3F-4F8A-BDC9-8F6AB4FC9B20}">
      <dgm:prSet/>
      <dgm:spPr/>
      <dgm:t>
        <a:bodyPr/>
        <a:lstStyle/>
        <a:p>
          <a:pPr>
            <a:lnSpc>
              <a:spcPct val="100000"/>
            </a:lnSpc>
          </a:pPr>
          <a:r>
            <a:rPr lang="en-US" b="0" i="0" dirty="0"/>
            <a:t>Traffic accidents can cause physical, financial and mental effects for everyone involved. Drivers and passengers can suffer from minor cuts and bruises to broken limbs, back and spinal injuries, paralysis and even death.</a:t>
          </a:r>
          <a:endParaRPr lang="en-US" dirty="0"/>
        </a:p>
      </dgm:t>
    </dgm:pt>
    <dgm:pt modelId="{6622FCF3-A109-41F4-BF3B-ECFCFF9E9614}" type="parTrans" cxnId="{166F3CCF-B565-4316-B04F-8FD1FDC0BFE1}">
      <dgm:prSet/>
      <dgm:spPr/>
      <dgm:t>
        <a:bodyPr/>
        <a:lstStyle/>
        <a:p>
          <a:endParaRPr lang="en-US"/>
        </a:p>
      </dgm:t>
    </dgm:pt>
    <dgm:pt modelId="{35771464-D214-49EB-90C6-0D994797F62B}" type="sibTrans" cxnId="{166F3CCF-B565-4316-B04F-8FD1FDC0BFE1}">
      <dgm:prSet/>
      <dgm:spPr/>
      <dgm:t>
        <a:bodyPr/>
        <a:lstStyle/>
        <a:p>
          <a:endParaRPr lang="en-US"/>
        </a:p>
      </dgm:t>
    </dgm:pt>
    <dgm:pt modelId="{51EE980D-8E6A-4623-A6C3-C36BF45DC4CF}" type="pres">
      <dgm:prSet presAssocID="{FFD3281E-C935-4EAA-843F-3A72AAC414AA}" presName="root" presStyleCnt="0">
        <dgm:presLayoutVars>
          <dgm:dir/>
          <dgm:resizeHandles val="exact"/>
        </dgm:presLayoutVars>
      </dgm:prSet>
      <dgm:spPr/>
    </dgm:pt>
    <dgm:pt modelId="{8D38E9C0-07A2-429F-B4AD-72AF832E4DA9}" type="pres">
      <dgm:prSet presAssocID="{D066C580-532E-4E04-95CC-A36474AE1B3B}" presName="compNode" presStyleCnt="0"/>
      <dgm:spPr/>
    </dgm:pt>
    <dgm:pt modelId="{2B44E98F-31A0-45C2-987D-FE3C6FC95191}" type="pres">
      <dgm:prSet presAssocID="{D066C580-532E-4E04-95CC-A36474AE1B3B}" presName="bgRect" presStyleLbl="bgShp" presStyleIdx="0" presStyleCnt="2"/>
      <dgm:spPr/>
    </dgm:pt>
    <dgm:pt modelId="{84BBD90F-BCB5-4D68-9635-EE5B348D1E7A}" type="pres">
      <dgm:prSet presAssocID="{D066C580-532E-4E04-95CC-A36474AE1B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E791126D-5F41-4281-BAC9-75A3A428D9A9}" type="pres">
      <dgm:prSet presAssocID="{D066C580-532E-4E04-95CC-A36474AE1B3B}" presName="spaceRect" presStyleCnt="0"/>
      <dgm:spPr/>
    </dgm:pt>
    <dgm:pt modelId="{A3B201A6-002D-409A-93C1-03C7745306F8}" type="pres">
      <dgm:prSet presAssocID="{D066C580-532E-4E04-95CC-A36474AE1B3B}" presName="parTx" presStyleLbl="revTx" presStyleIdx="0" presStyleCnt="2">
        <dgm:presLayoutVars>
          <dgm:chMax val="0"/>
          <dgm:chPref val="0"/>
        </dgm:presLayoutVars>
      </dgm:prSet>
      <dgm:spPr/>
    </dgm:pt>
    <dgm:pt modelId="{6239F45D-73BC-4E78-BCFA-9BDD0FCF510F}" type="pres">
      <dgm:prSet presAssocID="{E0AEBD3D-6BD3-4A54-BF2B-764AFC486CFF}" presName="sibTrans" presStyleCnt="0"/>
      <dgm:spPr/>
    </dgm:pt>
    <dgm:pt modelId="{10444801-359C-46CC-A628-8CF08457799B}" type="pres">
      <dgm:prSet presAssocID="{4DFFCE0B-6C3F-4F8A-BDC9-8F6AB4FC9B20}" presName="compNode" presStyleCnt="0"/>
      <dgm:spPr/>
    </dgm:pt>
    <dgm:pt modelId="{896DDBF6-F850-4CBB-89E4-981FC09FAE19}" type="pres">
      <dgm:prSet presAssocID="{4DFFCE0B-6C3F-4F8A-BDC9-8F6AB4FC9B20}" presName="bgRect" presStyleLbl="bgShp" presStyleIdx="1" presStyleCnt="2"/>
      <dgm:spPr/>
    </dgm:pt>
    <dgm:pt modelId="{40F53945-72F6-4B55-BDCF-B67C635BD8C1}" type="pres">
      <dgm:prSet presAssocID="{4DFFCE0B-6C3F-4F8A-BDC9-8F6AB4FC9B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5F06A596-817F-439F-A2A6-DC3A13886785}" type="pres">
      <dgm:prSet presAssocID="{4DFFCE0B-6C3F-4F8A-BDC9-8F6AB4FC9B20}" presName="spaceRect" presStyleCnt="0"/>
      <dgm:spPr/>
    </dgm:pt>
    <dgm:pt modelId="{C45B212B-F60D-4584-A8D8-24EA06F61A3C}" type="pres">
      <dgm:prSet presAssocID="{4DFFCE0B-6C3F-4F8A-BDC9-8F6AB4FC9B20}" presName="parTx" presStyleLbl="revTx" presStyleIdx="1" presStyleCnt="2">
        <dgm:presLayoutVars>
          <dgm:chMax val="0"/>
          <dgm:chPref val="0"/>
        </dgm:presLayoutVars>
      </dgm:prSet>
      <dgm:spPr/>
    </dgm:pt>
  </dgm:ptLst>
  <dgm:cxnLst>
    <dgm:cxn modelId="{A2FE3A01-6B3A-4AFC-8C21-31E17B9B2C25}" type="presOf" srcId="{D066C580-532E-4E04-95CC-A36474AE1B3B}" destId="{A3B201A6-002D-409A-93C1-03C7745306F8}" srcOrd="0" destOrd="0" presId="urn:microsoft.com/office/officeart/2018/2/layout/IconVerticalSolidList"/>
    <dgm:cxn modelId="{3777CC30-FC71-4D84-ACFB-5F11A901F2AD}" type="presOf" srcId="{FFD3281E-C935-4EAA-843F-3A72AAC414AA}" destId="{51EE980D-8E6A-4623-A6C3-C36BF45DC4CF}" srcOrd="0" destOrd="0" presId="urn:microsoft.com/office/officeart/2018/2/layout/IconVerticalSolidList"/>
    <dgm:cxn modelId="{90C7F665-7380-49A0-9F20-BF86319C15B6}" srcId="{FFD3281E-C935-4EAA-843F-3A72AAC414AA}" destId="{D066C580-532E-4E04-95CC-A36474AE1B3B}" srcOrd="0" destOrd="0" parTransId="{1C186AE8-1289-43AF-AC73-A470F57EA3A7}" sibTransId="{E0AEBD3D-6BD3-4A54-BF2B-764AFC486CFF}"/>
    <dgm:cxn modelId="{166F3CCF-B565-4316-B04F-8FD1FDC0BFE1}" srcId="{FFD3281E-C935-4EAA-843F-3A72AAC414AA}" destId="{4DFFCE0B-6C3F-4F8A-BDC9-8F6AB4FC9B20}" srcOrd="1" destOrd="0" parTransId="{6622FCF3-A109-41F4-BF3B-ECFCFF9E9614}" sibTransId="{35771464-D214-49EB-90C6-0D994797F62B}"/>
    <dgm:cxn modelId="{B80EDADC-2E06-4F48-8847-508568D641E1}" type="presOf" srcId="{4DFFCE0B-6C3F-4F8A-BDC9-8F6AB4FC9B20}" destId="{C45B212B-F60D-4584-A8D8-24EA06F61A3C}" srcOrd="0" destOrd="0" presId="urn:microsoft.com/office/officeart/2018/2/layout/IconVerticalSolidList"/>
    <dgm:cxn modelId="{92E14E27-403E-410A-B2EB-E7AC219404CC}" type="presParOf" srcId="{51EE980D-8E6A-4623-A6C3-C36BF45DC4CF}" destId="{8D38E9C0-07A2-429F-B4AD-72AF832E4DA9}" srcOrd="0" destOrd="0" presId="urn:microsoft.com/office/officeart/2018/2/layout/IconVerticalSolidList"/>
    <dgm:cxn modelId="{1C6695E2-B71C-4640-AFF5-0EF3CAACE8CE}" type="presParOf" srcId="{8D38E9C0-07A2-429F-B4AD-72AF832E4DA9}" destId="{2B44E98F-31A0-45C2-987D-FE3C6FC95191}" srcOrd="0" destOrd="0" presId="urn:microsoft.com/office/officeart/2018/2/layout/IconVerticalSolidList"/>
    <dgm:cxn modelId="{D1F6473F-41DB-43C1-93CC-9909E892430C}" type="presParOf" srcId="{8D38E9C0-07A2-429F-B4AD-72AF832E4DA9}" destId="{84BBD90F-BCB5-4D68-9635-EE5B348D1E7A}" srcOrd="1" destOrd="0" presId="urn:microsoft.com/office/officeart/2018/2/layout/IconVerticalSolidList"/>
    <dgm:cxn modelId="{72F2544B-71AF-46CA-9387-134CD0B6EBA9}" type="presParOf" srcId="{8D38E9C0-07A2-429F-B4AD-72AF832E4DA9}" destId="{E791126D-5F41-4281-BAC9-75A3A428D9A9}" srcOrd="2" destOrd="0" presId="urn:microsoft.com/office/officeart/2018/2/layout/IconVerticalSolidList"/>
    <dgm:cxn modelId="{D06C4403-1033-423B-A475-AD2BE4C55C07}" type="presParOf" srcId="{8D38E9C0-07A2-429F-B4AD-72AF832E4DA9}" destId="{A3B201A6-002D-409A-93C1-03C7745306F8}" srcOrd="3" destOrd="0" presId="urn:microsoft.com/office/officeart/2018/2/layout/IconVerticalSolidList"/>
    <dgm:cxn modelId="{30D25535-FCF8-48B0-85DA-AE9964CF4FC7}" type="presParOf" srcId="{51EE980D-8E6A-4623-A6C3-C36BF45DC4CF}" destId="{6239F45D-73BC-4E78-BCFA-9BDD0FCF510F}" srcOrd="1" destOrd="0" presId="urn:microsoft.com/office/officeart/2018/2/layout/IconVerticalSolidList"/>
    <dgm:cxn modelId="{DA65852B-BA60-46ED-86AB-872713992F36}" type="presParOf" srcId="{51EE980D-8E6A-4623-A6C3-C36BF45DC4CF}" destId="{10444801-359C-46CC-A628-8CF08457799B}" srcOrd="2" destOrd="0" presId="urn:microsoft.com/office/officeart/2018/2/layout/IconVerticalSolidList"/>
    <dgm:cxn modelId="{CCCEB712-F8FB-4C77-BD09-0EBA349BCABC}" type="presParOf" srcId="{10444801-359C-46CC-A628-8CF08457799B}" destId="{896DDBF6-F850-4CBB-89E4-981FC09FAE19}" srcOrd="0" destOrd="0" presId="urn:microsoft.com/office/officeart/2018/2/layout/IconVerticalSolidList"/>
    <dgm:cxn modelId="{9FDCAE5C-6E24-4C01-BA6B-3BFC91E20FFE}" type="presParOf" srcId="{10444801-359C-46CC-A628-8CF08457799B}" destId="{40F53945-72F6-4B55-BDCF-B67C635BD8C1}" srcOrd="1" destOrd="0" presId="urn:microsoft.com/office/officeart/2018/2/layout/IconVerticalSolidList"/>
    <dgm:cxn modelId="{6A3E7E00-8407-4475-BD6A-47C23BB5625E}" type="presParOf" srcId="{10444801-359C-46CC-A628-8CF08457799B}" destId="{5F06A596-817F-439F-A2A6-DC3A13886785}" srcOrd="2" destOrd="0" presId="urn:microsoft.com/office/officeart/2018/2/layout/IconVerticalSolidList"/>
    <dgm:cxn modelId="{59F894F0-0BF1-4C6B-B91E-41AFA1769B5A}" type="presParOf" srcId="{10444801-359C-46CC-A628-8CF08457799B}" destId="{C45B212B-F60D-4584-A8D8-24EA06F61A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043288-DB28-47CD-9053-EEBBF1CEAFB5}"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71659630-1B56-4E9B-9F9D-8A1642E67948}">
      <dgm:prSet/>
      <dgm:spPr/>
      <dgm:t>
        <a:bodyPr/>
        <a:lstStyle/>
        <a:p>
          <a:r>
            <a:rPr lang="en-US" dirty="0"/>
            <a:t>Before starting the project, we have checked for the consent like this dataset was available on opengov.ca which is open data source website which provides us with Canada data, and it has data from wide area. And this website provides open data for public so we can participate and gives our valuable insights from the data.</a:t>
          </a:r>
        </a:p>
      </dgm:t>
    </dgm:pt>
    <dgm:pt modelId="{156BD263-0EAF-45D9-97EF-4E6DBE30935E}" type="parTrans" cxnId="{CDF710FD-4E90-4C28-81D0-2F81F1E59148}">
      <dgm:prSet/>
      <dgm:spPr/>
      <dgm:t>
        <a:bodyPr/>
        <a:lstStyle/>
        <a:p>
          <a:endParaRPr lang="en-US"/>
        </a:p>
      </dgm:t>
    </dgm:pt>
    <dgm:pt modelId="{AA7BD4BE-091B-4ADB-B75E-8E17120BE80E}" type="sibTrans" cxnId="{CDF710FD-4E90-4C28-81D0-2F81F1E59148}">
      <dgm:prSet/>
      <dgm:spPr/>
      <dgm:t>
        <a:bodyPr/>
        <a:lstStyle/>
        <a:p>
          <a:endParaRPr lang="en-US"/>
        </a:p>
      </dgm:t>
    </dgm:pt>
    <dgm:pt modelId="{99BFCB8B-5517-4BC3-A9FA-3FD058C270EB}">
      <dgm:prSet/>
      <dgm:spPr/>
      <dgm:t>
        <a:bodyPr/>
        <a:lstStyle/>
        <a:p>
          <a:r>
            <a:rPr lang="en-US" dirty="0"/>
            <a:t>We will provide every possibility to public and Canada authority if they request us to not use any kind of information from the dataset, then we will remove it but as I mentioned that this is public data and is openly available for residents of Canada to use for improvement of the country, but after completion of project if they request us to not to use any kind of information we will not use it for our analytic work</a:t>
          </a:r>
        </a:p>
      </dgm:t>
    </dgm:pt>
    <dgm:pt modelId="{92A9EB04-F968-4627-AA44-3BB7B1010DBE}" type="parTrans" cxnId="{D720BAE2-BF2C-4610-86D6-8E3F96DC1388}">
      <dgm:prSet/>
      <dgm:spPr/>
      <dgm:t>
        <a:bodyPr/>
        <a:lstStyle/>
        <a:p>
          <a:endParaRPr lang="en-US"/>
        </a:p>
      </dgm:t>
    </dgm:pt>
    <dgm:pt modelId="{E2405AD8-34D9-468D-9920-6A5B3490C822}" type="sibTrans" cxnId="{D720BAE2-BF2C-4610-86D6-8E3F96DC1388}">
      <dgm:prSet/>
      <dgm:spPr/>
      <dgm:t>
        <a:bodyPr/>
        <a:lstStyle/>
        <a:p>
          <a:endParaRPr lang="en-US"/>
        </a:p>
      </dgm:t>
    </dgm:pt>
    <dgm:pt modelId="{E929850A-3341-4EB0-9162-66A3C4CE6468}" type="pres">
      <dgm:prSet presAssocID="{30043288-DB28-47CD-9053-EEBBF1CEAFB5}" presName="vert0" presStyleCnt="0">
        <dgm:presLayoutVars>
          <dgm:dir/>
          <dgm:animOne val="branch"/>
          <dgm:animLvl val="lvl"/>
        </dgm:presLayoutVars>
      </dgm:prSet>
      <dgm:spPr/>
    </dgm:pt>
    <dgm:pt modelId="{E574A4D0-DB6D-40C4-BA8C-7DFA0F34549D}" type="pres">
      <dgm:prSet presAssocID="{71659630-1B56-4E9B-9F9D-8A1642E67948}" presName="thickLine" presStyleLbl="alignNode1" presStyleIdx="0" presStyleCnt="2"/>
      <dgm:spPr/>
    </dgm:pt>
    <dgm:pt modelId="{7E2DCC2E-5255-42AB-A59B-4EF30463CEA7}" type="pres">
      <dgm:prSet presAssocID="{71659630-1B56-4E9B-9F9D-8A1642E67948}" presName="horz1" presStyleCnt="0"/>
      <dgm:spPr/>
    </dgm:pt>
    <dgm:pt modelId="{46EA34F0-CC24-4A41-9CDA-0BD365C35C12}" type="pres">
      <dgm:prSet presAssocID="{71659630-1B56-4E9B-9F9D-8A1642E67948}" presName="tx1" presStyleLbl="revTx" presStyleIdx="0" presStyleCnt="2"/>
      <dgm:spPr/>
    </dgm:pt>
    <dgm:pt modelId="{664F10F2-64E2-4256-BDF2-45672082A714}" type="pres">
      <dgm:prSet presAssocID="{71659630-1B56-4E9B-9F9D-8A1642E67948}" presName="vert1" presStyleCnt="0"/>
      <dgm:spPr/>
    </dgm:pt>
    <dgm:pt modelId="{15539302-9272-4450-B766-ADCAC0A3A720}" type="pres">
      <dgm:prSet presAssocID="{99BFCB8B-5517-4BC3-A9FA-3FD058C270EB}" presName="thickLine" presStyleLbl="alignNode1" presStyleIdx="1" presStyleCnt="2"/>
      <dgm:spPr/>
    </dgm:pt>
    <dgm:pt modelId="{857775F6-1B5A-4AD6-9DEB-6D2CDEB47205}" type="pres">
      <dgm:prSet presAssocID="{99BFCB8B-5517-4BC3-A9FA-3FD058C270EB}" presName="horz1" presStyleCnt="0"/>
      <dgm:spPr/>
    </dgm:pt>
    <dgm:pt modelId="{93C42958-CE8C-4146-8702-AC718BCF9A51}" type="pres">
      <dgm:prSet presAssocID="{99BFCB8B-5517-4BC3-A9FA-3FD058C270EB}" presName="tx1" presStyleLbl="revTx" presStyleIdx="1" presStyleCnt="2"/>
      <dgm:spPr/>
    </dgm:pt>
    <dgm:pt modelId="{FDAD775D-0798-4697-9641-314734C9F485}" type="pres">
      <dgm:prSet presAssocID="{99BFCB8B-5517-4BC3-A9FA-3FD058C270EB}" presName="vert1" presStyleCnt="0"/>
      <dgm:spPr/>
    </dgm:pt>
  </dgm:ptLst>
  <dgm:cxnLst>
    <dgm:cxn modelId="{ED20C43D-8F35-4ECB-9E19-F73377F6DEF7}" type="presOf" srcId="{30043288-DB28-47CD-9053-EEBBF1CEAFB5}" destId="{E929850A-3341-4EB0-9162-66A3C4CE6468}" srcOrd="0" destOrd="0" presId="urn:microsoft.com/office/officeart/2008/layout/LinedList"/>
    <dgm:cxn modelId="{2E198A45-F51E-425B-BF31-049B77BD7A58}" type="presOf" srcId="{99BFCB8B-5517-4BC3-A9FA-3FD058C270EB}" destId="{93C42958-CE8C-4146-8702-AC718BCF9A51}" srcOrd="0" destOrd="0" presId="urn:microsoft.com/office/officeart/2008/layout/LinedList"/>
    <dgm:cxn modelId="{14BB0FC8-BB3E-48FC-8F80-2A023C3F6540}" type="presOf" srcId="{71659630-1B56-4E9B-9F9D-8A1642E67948}" destId="{46EA34F0-CC24-4A41-9CDA-0BD365C35C12}" srcOrd="0" destOrd="0" presId="urn:microsoft.com/office/officeart/2008/layout/LinedList"/>
    <dgm:cxn modelId="{D720BAE2-BF2C-4610-86D6-8E3F96DC1388}" srcId="{30043288-DB28-47CD-9053-EEBBF1CEAFB5}" destId="{99BFCB8B-5517-4BC3-A9FA-3FD058C270EB}" srcOrd="1" destOrd="0" parTransId="{92A9EB04-F968-4627-AA44-3BB7B1010DBE}" sibTransId="{E2405AD8-34D9-468D-9920-6A5B3490C822}"/>
    <dgm:cxn modelId="{CDF710FD-4E90-4C28-81D0-2F81F1E59148}" srcId="{30043288-DB28-47CD-9053-EEBBF1CEAFB5}" destId="{71659630-1B56-4E9B-9F9D-8A1642E67948}" srcOrd="0" destOrd="0" parTransId="{156BD263-0EAF-45D9-97EF-4E6DBE30935E}" sibTransId="{AA7BD4BE-091B-4ADB-B75E-8E17120BE80E}"/>
    <dgm:cxn modelId="{E2E8D01E-F5AB-42B9-989C-BDD5398C109A}" type="presParOf" srcId="{E929850A-3341-4EB0-9162-66A3C4CE6468}" destId="{E574A4D0-DB6D-40C4-BA8C-7DFA0F34549D}" srcOrd="0" destOrd="0" presId="urn:microsoft.com/office/officeart/2008/layout/LinedList"/>
    <dgm:cxn modelId="{7B257514-FF37-49D6-9FE4-E38019DC4350}" type="presParOf" srcId="{E929850A-3341-4EB0-9162-66A3C4CE6468}" destId="{7E2DCC2E-5255-42AB-A59B-4EF30463CEA7}" srcOrd="1" destOrd="0" presId="urn:microsoft.com/office/officeart/2008/layout/LinedList"/>
    <dgm:cxn modelId="{BEAF8FC1-89A9-479C-BF34-E45E503FC196}" type="presParOf" srcId="{7E2DCC2E-5255-42AB-A59B-4EF30463CEA7}" destId="{46EA34F0-CC24-4A41-9CDA-0BD365C35C12}" srcOrd="0" destOrd="0" presId="urn:microsoft.com/office/officeart/2008/layout/LinedList"/>
    <dgm:cxn modelId="{8DF1A7DA-439A-400A-91F0-A93B4E98EE62}" type="presParOf" srcId="{7E2DCC2E-5255-42AB-A59B-4EF30463CEA7}" destId="{664F10F2-64E2-4256-BDF2-45672082A714}" srcOrd="1" destOrd="0" presId="urn:microsoft.com/office/officeart/2008/layout/LinedList"/>
    <dgm:cxn modelId="{30936602-7179-4B31-8E73-4AE615B4262C}" type="presParOf" srcId="{E929850A-3341-4EB0-9162-66A3C4CE6468}" destId="{15539302-9272-4450-B766-ADCAC0A3A720}" srcOrd="2" destOrd="0" presId="urn:microsoft.com/office/officeart/2008/layout/LinedList"/>
    <dgm:cxn modelId="{28F28D10-C0E9-4CC5-8F96-2F5AB148F2FE}" type="presParOf" srcId="{E929850A-3341-4EB0-9162-66A3C4CE6468}" destId="{857775F6-1B5A-4AD6-9DEB-6D2CDEB47205}" srcOrd="3" destOrd="0" presId="urn:microsoft.com/office/officeart/2008/layout/LinedList"/>
    <dgm:cxn modelId="{504AA66B-3537-4A5A-864D-E5F301BEDB1F}" type="presParOf" srcId="{857775F6-1B5A-4AD6-9DEB-6D2CDEB47205}" destId="{93C42958-CE8C-4146-8702-AC718BCF9A51}" srcOrd="0" destOrd="0" presId="urn:microsoft.com/office/officeart/2008/layout/LinedList"/>
    <dgm:cxn modelId="{98D51117-C5FF-48D8-9C52-27AC7977412C}" type="presParOf" srcId="{857775F6-1B5A-4AD6-9DEB-6D2CDEB47205}" destId="{FDAD775D-0798-4697-9641-314734C9F4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E66DBE-EE5D-4AB0-80C8-A6229A7D84A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DE27D5-8307-42D9-AEB8-E55BE570D7CA}">
      <dgm:prSet/>
      <dgm:spPr/>
      <dgm:t>
        <a:bodyPr/>
        <a:lstStyle/>
        <a:p>
          <a:pPr>
            <a:lnSpc>
              <a:spcPct val="100000"/>
            </a:lnSpc>
            <a:defRPr cap="all"/>
          </a:pPr>
          <a:r>
            <a:rPr lang="en-CA" dirty="0"/>
            <a:t>At first, we imported the necessary libraries and read the file</a:t>
          </a:r>
          <a:endParaRPr lang="en-US" dirty="0"/>
        </a:p>
      </dgm:t>
    </dgm:pt>
    <dgm:pt modelId="{7356A8A8-74A6-4C28-8E51-7AA8B3567499}" type="parTrans" cxnId="{C4C5ADD4-8202-4639-BEDF-B4B840BE48F8}">
      <dgm:prSet/>
      <dgm:spPr/>
      <dgm:t>
        <a:bodyPr/>
        <a:lstStyle/>
        <a:p>
          <a:endParaRPr lang="en-US"/>
        </a:p>
      </dgm:t>
    </dgm:pt>
    <dgm:pt modelId="{4E72DDEB-7C70-4691-8ABB-5CD68779DED8}" type="sibTrans" cxnId="{C4C5ADD4-8202-4639-BEDF-B4B840BE48F8}">
      <dgm:prSet/>
      <dgm:spPr/>
      <dgm:t>
        <a:bodyPr/>
        <a:lstStyle/>
        <a:p>
          <a:endParaRPr lang="en-US"/>
        </a:p>
      </dgm:t>
    </dgm:pt>
    <dgm:pt modelId="{9A7057F2-F14B-4820-9ACE-AE8C683B27E9}">
      <dgm:prSet/>
      <dgm:spPr/>
      <dgm:t>
        <a:bodyPr/>
        <a:lstStyle/>
        <a:p>
          <a:pPr>
            <a:lnSpc>
              <a:spcPct val="100000"/>
            </a:lnSpc>
            <a:defRPr cap="all"/>
          </a:pPr>
          <a:r>
            <a:rPr lang="en-CA" dirty="0"/>
            <a:t>There ARE 6.77 Million rows and 23 columns</a:t>
          </a:r>
          <a:endParaRPr lang="en-US" dirty="0"/>
        </a:p>
      </dgm:t>
    </dgm:pt>
    <dgm:pt modelId="{6A950921-5FAB-43A9-B2C6-A8703BAFEADB}" type="parTrans" cxnId="{6F82487C-B6D3-4AE3-A79C-9CBE0509D9BB}">
      <dgm:prSet/>
      <dgm:spPr/>
      <dgm:t>
        <a:bodyPr/>
        <a:lstStyle/>
        <a:p>
          <a:endParaRPr lang="en-US"/>
        </a:p>
      </dgm:t>
    </dgm:pt>
    <dgm:pt modelId="{758F394E-189C-47C7-844E-A172CB5B255E}" type="sibTrans" cxnId="{6F82487C-B6D3-4AE3-A79C-9CBE0509D9BB}">
      <dgm:prSet/>
      <dgm:spPr/>
      <dgm:t>
        <a:bodyPr/>
        <a:lstStyle/>
        <a:p>
          <a:endParaRPr lang="en-US"/>
        </a:p>
      </dgm:t>
    </dgm:pt>
    <dgm:pt modelId="{97D1D3D0-5CD4-4C87-825A-D67241A569FB}" type="pres">
      <dgm:prSet presAssocID="{2DE66DBE-EE5D-4AB0-80C8-A6229A7D84A8}" presName="root" presStyleCnt="0">
        <dgm:presLayoutVars>
          <dgm:dir/>
          <dgm:resizeHandles val="exact"/>
        </dgm:presLayoutVars>
      </dgm:prSet>
      <dgm:spPr/>
    </dgm:pt>
    <dgm:pt modelId="{6E80F186-0B3B-455B-A896-A9365B182A1C}" type="pres">
      <dgm:prSet presAssocID="{66DE27D5-8307-42D9-AEB8-E55BE570D7CA}" presName="compNode" presStyleCnt="0"/>
      <dgm:spPr/>
    </dgm:pt>
    <dgm:pt modelId="{6AD81965-5656-4FE0-ADC1-F765F473A49B}" type="pres">
      <dgm:prSet presAssocID="{66DE27D5-8307-42D9-AEB8-E55BE570D7CA}" presName="iconBgRect" presStyleLbl="bgShp" presStyleIdx="0" presStyleCnt="2"/>
      <dgm:spPr>
        <a:prstGeom prst="round2DiagRect">
          <a:avLst>
            <a:gd name="adj1" fmla="val 29727"/>
            <a:gd name="adj2" fmla="val 0"/>
          </a:avLst>
        </a:prstGeom>
      </dgm:spPr>
    </dgm:pt>
    <dgm:pt modelId="{33CC2CEA-4E9F-442B-B2A5-0C47FCBDA1FB}" type="pres">
      <dgm:prSet presAssocID="{66DE27D5-8307-42D9-AEB8-E55BE570D7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EAA9EB6E-D70E-473C-A9C6-9A4B738BD080}" type="pres">
      <dgm:prSet presAssocID="{66DE27D5-8307-42D9-AEB8-E55BE570D7CA}" presName="spaceRect" presStyleCnt="0"/>
      <dgm:spPr/>
    </dgm:pt>
    <dgm:pt modelId="{B3359B84-369A-4ED7-B7D1-B9A8805B7508}" type="pres">
      <dgm:prSet presAssocID="{66DE27D5-8307-42D9-AEB8-E55BE570D7CA}" presName="textRect" presStyleLbl="revTx" presStyleIdx="0" presStyleCnt="2">
        <dgm:presLayoutVars>
          <dgm:chMax val="1"/>
          <dgm:chPref val="1"/>
        </dgm:presLayoutVars>
      </dgm:prSet>
      <dgm:spPr/>
    </dgm:pt>
    <dgm:pt modelId="{4878B692-C92D-4A45-B8BE-8892469A308D}" type="pres">
      <dgm:prSet presAssocID="{4E72DDEB-7C70-4691-8ABB-5CD68779DED8}" presName="sibTrans" presStyleCnt="0"/>
      <dgm:spPr/>
    </dgm:pt>
    <dgm:pt modelId="{80BD2F22-CE45-4626-9FE3-3A66D1A85241}" type="pres">
      <dgm:prSet presAssocID="{9A7057F2-F14B-4820-9ACE-AE8C683B27E9}" presName="compNode" presStyleCnt="0"/>
      <dgm:spPr/>
    </dgm:pt>
    <dgm:pt modelId="{7D62E4AC-4A41-4B6E-97E0-C6E8B10BBDDD}" type="pres">
      <dgm:prSet presAssocID="{9A7057F2-F14B-4820-9ACE-AE8C683B27E9}" presName="iconBgRect" presStyleLbl="bgShp" presStyleIdx="1" presStyleCnt="2"/>
      <dgm:spPr>
        <a:prstGeom prst="round2DiagRect">
          <a:avLst>
            <a:gd name="adj1" fmla="val 29727"/>
            <a:gd name="adj2" fmla="val 0"/>
          </a:avLst>
        </a:prstGeom>
      </dgm:spPr>
    </dgm:pt>
    <dgm:pt modelId="{2DD8AB8E-7400-4EF8-8A93-1671F66E1CEB}" type="pres">
      <dgm:prSet presAssocID="{9A7057F2-F14B-4820-9ACE-AE8C683B27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204C0E4E-5702-493B-8629-17A9852468D8}" type="pres">
      <dgm:prSet presAssocID="{9A7057F2-F14B-4820-9ACE-AE8C683B27E9}" presName="spaceRect" presStyleCnt="0"/>
      <dgm:spPr/>
    </dgm:pt>
    <dgm:pt modelId="{79CB7AC1-6716-48A9-B7F5-68748CE2240A}" type="pres">
      <dgm:prSet presAssocID="{9A7057F2-F14B-4820-9ACE-AE8C683B27E9}" presName="textRect" presStyleLbl="revTx" presStyleIdx="1" presStyleCnt="2">
        <dgm:presLayoutVars>
          <dgm:chMax val="1"/>
          <dgm:chPref val="1"/>
        </dgm:presLayoutVars>
      </dgm:prSet>
      <dgm:spPr/>
    </dgm:pt>
  </dgm:ptLst>
  <dgm:cxnLst>
    <dgm:cxn modelId="{94D9C008-674D-46EF-ADBB-B5FD2B955B5C}" type="presOf" srcId="{66DE27D5-8307-42D9-AEB8-E55BE570D7CA}" destId="{B3359B84-369A-4ED7-B7D1-B9A8805B7508}" srcOrd="0" destOrd="0" presId="urn:microsoft.com/office/officeart/2018/5/layout/IconLeafLabelList"/>
    <dgm:cxn modelId="{6F82487C-B6D3-4AE3-A79C-9CBE0509D9BB}" srcId="{2DE66DBE-EE5D-4AB0-80C8-A6229A7D84A8}" destId="{9A7057F2-F14B-4820-9ACE-AE8C683B27E9}" srcOrd="1" destOrd="0" parTransId="{6A950921-5FAB-43A9-B2C6-A8703BAFEADB}" sibTransId="{758F394E-189C-47C7-844E-A172CB5B255E}"/>
    <dgm:cxn modelId="{539BC1BC-D811-41C3-83B4-F20EB11AAB98}" type="presOf" srcId="{2DE66DBE-EE5D-4AB0-80C8-A6229A7D84A8}" destId="{97D1D3D0-5CD4-4C87-825A-D67241A569FB}" srcOrd="0" destOrd="0" presId="urn:microsoft.com/office/officeart/2018/5/layout/IconLeafLabelList"/>
    <dgm:cxn modelId="{C4C5ADD4-8202-4639-BEDF-B4B840BE48F8}" srcId="{2DE66DBE-EE5D-4AB0-80C8-A6229A7D84A8}" destId="{66DE27D5-8307-42D9-AEB8-E55BE570D7CA}" srcOrd="0" destOrd="0" parTransId="{7356A8A8-74A6-4C28-8E51-7AA8B3567499}" sibTransId="{4E72DDEB-7C70-4691-8ABB-5CD68779DED8}"/>
    <dgm:cxn modelId="{DEF152D8-C301-43CF-B0D0-3E444C44F2C5}" type="presOf" srcId="{9A7057F2-F14B-4820-9ACE-AE8C683B27E9}" destId="{79CB7AC1-6716-48A9-B7F5-68748CE2240A}" srcOrd="0" destOrd="0" presId="urn:microsoft.com/office/officeart/2018/5/layout/IconLeafLabelList"/>
    <dgm:cxn modelId="{8C15FA26-9F60-41E5-8351-E785FA5AB393}" type="presParOf" srcId="{97D1D3D0-5CD4-4C87-825A-D67241A569FB}" destId="{6E80F186-0B3B-455B-A896-A9365B182A1C}" srcOrd="0" destOrd="0" presId="urn:microsoft.com/office/officeart/2018/5/layout/IconLeafLabelList"/>
    <dgm:cxn modelId="{B77F344A-0CCD-48DF-8869-97150EA47F52}" type="presParOf" srcId="{6E80F186-0B3B-455B-A896-A9365B182A1C}" destId="{6AD81965-5656-4FE0-ADC1-F765F473A49B}" srcOrd="0" destOrd="0" presId="urn:microsoft.com/office/officeart/2018/5/layout/IconLeafLabelList"/>
    <dgm:cxn modelId="{E84F6EDC-786F-4CBA-8B92-A02DF0921300}" type="presParOf" srcId="{6E80F186-0B3B-455B-A896-A9365B182A1C}" destId="{33CC2CEA-4E9F-442B-B2A5-0C47FCBDA1FB}" srcOrd="1" destOrd="0" presId="urn:microsoft.com/office/officeart/2018/5/layout/IconLeafLabelList"/>
    <dgm:cxn modelId="{30BBD813-B8DC-4415-92F8-53827D2B8121}" type="presParOf" srcId="{6E80F186-0B3B-455B-A896-A9365B182A1C}" destId="{EAA9EB6E-D70E-473C-A9C6-9A4B738BD080}" srcOrd="2" destOrd="0" presId="urn:microsoft.com/office/officeart/2018/5/layout/IconLeafLabelList"/>
    <dgm:cxn modelId="{B4EA588D-8079-42F2-9EEC-1566B4F041F7}" type="presParOf" srcId="{6E80F186-0B3B-455B-A896-A9365B182A1C}" destId="{B3359B84-369A-4ED7-B7D1-B9A8805B7508}" srcOrd="3" destOrd="0" presId="urn:microsoft.com/office/officeart/2018/5/layout/IconLeafLabelList"/>
    <dgm:cxn modelId="{EB35AE25-33A0-431F-9559-B5E4B870EAD9}" type="presParOf" srcId="{97D1D3D0-5CD4-4C87-825A-D67241A569FB}" destId="{4878B692-C92D-4A45-B8BE-8892469A308D}" srcOrd="1" destOrd="0" presId="urn:microsoft.com/office/officeart/2018/5/layout/IconLeafLabelList"/>
    <dgm:cxn modelId="{D74FF9F1-1973-4B07-A3DC-A9D04826E3B9}" type="presParOf" srcId="{97D1D3D0-5CD4-4C87-825A-D67241A569FB}" destId="{80BD2F22-CE45-4626-9FE3-3A66D1A85241}" srcOrd="2" destOrd="0" presId="urn:microsoft.com/office/officeart/2018/5/layout/IconLeafLabelList"/>
    <dgm:cxn modelId="{B1B00CE5-03D8-43C6-A344-75B4D9CAF99F}" type="presParOf" srcId="{80BD2F22-CE45-4626-9FE3-3A66D1A85241}" destId="{7D62E4AC-4A41-4B6E-97E0-C6E8B10BBDDD}" srcOrd="0" destOrd="0" presId="urn:microsoft.com/office/officeart/2018/5/layout/IconLeafLabelList"/>
    <dgm:cxn modelId="{A8E82941-1806-4A42-B06B-9F0271BBDC40}" type="presParOf" srcId="{80BD2F22-CE45-4626-9FE3-3A66D1A85241}" destId="{2DD8AB8E-7400-4EF8-8A93-1671F66E1CEB}" srcOrd="1" destOrd="0" presId="urn:microsoft.com/office/officeart/2018/5/layout/IconLeafLabelList"/>
    <dgm:cxn modelId="{75CE3B7F-6B39-4610-A4A3-0BA32E0C4055}" type="presParOf" srcId="{80BD2F22-CE45-4626-9FE3-3A66D1A85241}" destId="{204C0E4E-5702-493B-8629-17A9852468D8}" srcOrd="2" destOrd="0" presId="urn:microsoft.com/office/officeart/2018/5/layout/IconLeafLabelList"/>
    <dgm:cxn modelId="{806C8ACE-771A-4ABB-8F32-0E72903E4793}" type="presParOf" srcId="{80BD2F22-CE45-4626-9FE3-3A66D1A85241}" destId="{79CB7AC1-6716-48A9-B7F5-68748CE2240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455456-1CF3-4C99-81C3-39FEA4F34C5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B13D0D-F004-4F5F-9D3F-1242C95B1232}">
      <dgm:prSet/>
      <dgm:spPr/>
      <dgm:t>
        <a:bodyPr/>
        <a:lstStyle/>
        <a:p>
          <a:pPr>
            <a:lnSpc>
              <a:spcPct val="100000"/>
            </a:lnSpc>
          </a:pPr>
          <a:r>
            <a:rPr lang="en-CA"/>
            <a:t>1. Filtered data from year 2012</a:t>
          </a:r>
          <a:endParaRPr lang="en-US"/>
        </a:p>
      </dgm:t>
    </dgm:pt>
    <dgm:pt modelId="{EDF5805B-5F85-442F-9503-5A7469C2BE15}" type="parTrans" cxnId="{1BD6E1DA-E687-43A8-A970-5192D2A43670}">
      <dgm:prSet/>
      <dgm:spPr/>
      <dgm:t>
        <a:bodyPr/>
        <a:lstStyle/>
        <a:p>
          <a:endParaRPr lang="en-US"/>
        </a:p>
      </dgm:t>
    </dgm:pt>
    <dgm:pt modelId="{9A851576-486F-4FD1-85A8-AD192461741F}" type="sibTrans" cxnId="{1BD6E1DA-E687-43A8-A970-5192D2A43670}">
      <dgm:prSet/>
      <dgm:spPr/>
      <dgm:t>
        <a:bodyPr/>
        <a:lstStyle/>
        <a:p>
          <a:pPr>
            <a:lnSpc>
              <a:spcPct val="100000"/>
            </a:lnSpc>
          </a:pPr>
          <a:endParaRPr lang="en-US"/>
        </a:p>
      </dgm:t>
    </dgm:pt>
    <dgm:pt modelId="{BB52CE7D-07B0-4325-87C2-C5287C80B8CF}">
      <dgm:prSet/>
      <dgm:spPr/>
      <dgm:t>
        <a:bodyPr/>
        <a:lstStyle/>
        <a:p>
          <a:pPr>
            <a:lnSpc>
              <a:spcPct val="100000"/>
            </a:lnSpc>
          </a:pPr>
          <a:r>
            <a:rPr lang="en-CA" dirty="0"/>
            <a:t>2. The number of rows got reduced to 1849249 (1.85 Million) rows for the years 2012- 2017</a:t>
          </a:r>
          <a:endParaRPr lang="en-US" dirty="0"/>
        </a:p>
      </dgm:t>
    </dgm:pt>
    <dgm:pt modelId="{45660E31-7B96-4DCE-B3B8-1044BBCCF3B9}" type="parTrans" cxnId="{A6EF4093-79B4-4384-8609-ADD7127A0851}">
      <dgm:prSet/>
      <dgm:spPr/>
      <dgm:t>
        <a:bodyPr/>
        <a:lstStyle/>
        <a:p>
          <a:endParaRPr lang="en-US"/>
        </a:p>
      </dgm:t>
    </dgm:pt>
    <dgm:pt modelId="{41D89D6D-A60A-48A1-BBC0-3B7537E2933E}" type="sibTrans" cxnId="{A6EF4093-79B4-4384-8609-ADD7127A0851}">
      <dgm:prSet/>
      <dgm:spPr/>
      <dgm:t>
        <a:bodyPr/>
        <a:lstStyle/>
        <a:p>
          <a:pPr>
            <a:lnSpc>
              <a:spcPct val="100000"/>
            </a:lnSpc>
          </a:pPr>
          <a:endParaRPr lang="en-US"/>
        </a:p>
      </dgm:t>
    </dgm:pt>
    <dgm:pt modelId="{9EE6363C-0A57-4766-840E-80D771E2A4E6}">
      <dgm:prSet/>
      <dgm:spPr/>
      <dgm:t>
        <a:bodyPr/>
        <a:lstStyle/>
        <a:p>
          <a:pPr>
            <a:lnSpc>
              <a:spcPct val="100000"/>
            </a:lnSpc>
          </a:pPr>
          <a:r>
            <a:rPr lang="en-CA"/>
            <a:t>3. There was no null values in the dataset</a:t>
          </a:r>
          <a:endParaRPr lang="en-US"/>
        </a:p>
      </dgm:t>
    </dgm:pt>
    <dgm:pt modelId="{66981190-656C-4116-8B1B-98C0520954AA}" type="parTrans" cxnId="{06F553B0-BEFA-468B-9B10-C39AED5C7573}">
      <dgm:prSet/>
      <dgm:spPr/>
      <dgm:t>
        <a:bodyPr/>
        <a:lstStyle/>
        <a:p>
          <a:endParaRPr lang="en-US"/>
        </a:p>
      </dgm:t>
    </dgm:pt>
    <dgm:pt modelId="{4C7FC634-942E-42B2-B575-F4F6A014887D}" type="sibTrans" cxnId="{06F553B0-BEFA-468B-9B10-C39AED5C7573}">
      <dgm:prSet/>
      <dgm:spPr/>
      <dgm:t>
        <a:bodyPr/>
        <a:lstStyle/>
        <a:p>
          <a:pPr>
            <a:lnSpc>
              <a:spcPct val="100000"/>
            </a:lnSpc>
          </a:pPr>
          <a:endParaRPr lang="en-US"/>
        </a:p>
      </dgm:t>
    </dgm:pt>
    <dgm:pt modelId="{DE18885A-EEAE-4473-B553-F960216365AC}">
      <dgm:prSet/>
      <dgm:spPr/>
      <dgm:t>
        <a:bodyPr/>
        <a:lstStyle/>
        <a:p>
          <a:pPr>
            <a:lnSpc>
              <a:spcPct val="100000"/>
            </a:lnSpc>
          </a:pPr>
          <a:r>
            <a:rPr lang="en-CA" dirty="0"/>
            <a:t>4. Dropped all unknown values from the dataset(UU,XX)</a:t>
          </a:r>
          <a:endParaRPr lang="en-US" dirty="0"/>
        </a:p>
      </dgm:t>
    </dgm:pt>
    <dgm:pt modelId="{D0850B1E-1348-43BC-BB52-00F50856E5F2}" type="parTrans" cxnId="{FE149826-E365-4D4F-8725-71BCA2F302AB}">
      <dgm:prSet/>
      <dgm:spPr/>
      <dgm:t>
        <a:bodyPr/>
        <a:lstStyle/>
        <a:p>
          <a:endParaRPr lang="en-US"/>
        </a:p>
      </dgm:t>
    </dgm:pt>
    <dgm:pt modelId="{6399588E-D0BD-40FF-B813-331AD21CA196}" type="sibTrans" cxnId="{FE149826-E365-4D4F-8725-71BCA2F302AB}">
      <dgm:prSet/>
      <dgm:spPr/>
      <dgm:t>
        <a:bodyPr/>
        <a:lstStyle/>
        <a:p>
          <a:pPr>
            <a:lnSpc>
              <a:spcPct val="100000"/>
            </a:lnSpc>
          </a:pPr>
          <a:endParaRPr lang="en-US"/>
        </a:p>
      </dgm:t>
    </dgm:pt>
    <dgm:pt modelId="{0F4A8195-1025-453D-9A91-18A77ACEFFA9}">
      <dgm:prSet/>
      <dgm:spPr/>
      <dgm:t>
        <a:bodyPr/>
        <a:lstStyle/>
        <a:p>
          <a:pPr>
            <a:lnSpc>
              <a:spcPct val="100000"/>
            </a:lnSpc>
          </a:pPr>
          <a:r>
            <a:rPr lang="en-CA" dirty="0"/>
            <a:t>5. Now the number of rows got reduced to 1051219</a:t>
          </a:r>
          <a:endParaRPr lang="en-US" dirty="0"/>
        </a:p>
      </dgm:t>
    </dgm:pt>
    <dgm:pt modelId="{C46047B8-338F-4D65-8FFF-E391354D4672}" type="parTrans" cxnId="{18F27ECA-7EEC-4908-B60A-3C6C4FE97DD1}">
      <dgm:prSet/>
      <dgm:spPr/>
      <dgm:t>
        <a:bodyPr/>
        <a:lstStyle/>
        <a:p>
          <a:endParaRPr lang="en-US"/>
        </a:p>
      </dgm:t>
    </dgm:pt>
    <dgm:pt modelId="{6DE8B864-DF6E-49AA-BADF-231DB113FA2F}" type="sibTrans" cxnId="{18F27ECA-7EEC-4908-B60A-3C6C4FE97DD1}">
      <dgm:prSet/>
      <dgm:spPr/>
      <dgm:t>
        <a:bodyPr/>
        <a:lstStyle/>
        <a:p>
          <a:pPr>
            <a:lnSpc>
              <a:spcPct val="100000"/>
            </a:lnSpc>
          </a:pPr>
          <a:endParaRPr lang="en-US"/>
        </a:p>
      </dgm:t>
    </dgm:pt>
    <dgm:pt modelId="{3B953820-45D9-4ECA-BF73-894C6C7577A7}">
      <dgm:prSet/>
      <dgm:spPr/>
      <dgm:t>
        <a:bodyPr/>
        <a:lstStyle/>
        <a:p>
          <a:pPr>
            <a:lnSpc>
              <a:spcPct val="100000"/>
            </a:lnSpc>
          </a:pPr>
          <a:r>
            <a:rPr lang="en-CA" dirty="0"/>
            <a:t>6. Converted the dates columns as index</a:t>
          </a:r>
          <a:endParaRPr lang="en-US" dirty="0"/>
        </a:p>
      </dgm:t>
    </dgm:pt>
    <dgm:pt modelId="{DDF91BBE-15EF-47F9-8223-10D4B1FE486A}" type="parTrans" cxnId="{56943793-006D-454C-93C0-ADB880DFC658}">
      <dgm:prSet/>
      <dgm:spPr/>
      <dgm:t>
        <a:bodyPr/>
        <a:lstStyle/>
        <a:p>
          <a:endParaRPr lang="en-US"/>
        </a:p>
      </dgm:t>
    </dgm:pt>
    <dgm:pt modelId="{8E52F72F-823C-4197-8127-B2E89F61D296}" type="sibTrans" cxnId="{56943793-006D-454C-93C0-ADB880DFC658}">
      <dgm:prSet/>
      <dgm:spPr/>
      <dgm:t>
        <a:bodyPr/>
        <a:lstStyle/>
        <a:p>
          <a:pPr>
            <a:lnSpc>
              <a:spcPct val="100000"/>
            </a:lnSpc>
          </a:pPr>
          <a:endParaRPr lang="en-US"/>
        </a:p>
      </dgm:t>
    </dgm:pt>
    <dgm:pt modelId="{00C89BDF-E644-4E1A-A5CD-9E8B123E7764}">
      <dgm:prSet/>
      <dgm:spPr/>
      <dgm:t>
        <a:bodyPr/>
        <a:lstStyle/>
        <a:p>
          <a:pPr>
            <a:lnSpc>
              <a:spcPct val="100000"/>
            </a:lnSpc>
          </a:pPr>
          <a:r>
            <a:rPr lang="en-CA" dirty="0"/>
            <a:t>7. Dropped unwanted columns which won't be able to help in predicting the model</a:t>
          </a:r>
          <a:endParaRPr lang="en-US" dirty="0"/>
        </a:p>
      </dgm:t>
    </dgm:pt>
    <dgm:pt modelId="{093205D0-AAAB-4098-820E-7E7D9C21891B}" type="parTrans" cxnId="{EB6D3FBC-8AF3-46DF-B93C-F448A31B931A}">
      <dgm:prSet/>
      <dgm:spPr/>
      <dgm:t>
        <a:bodyPr/>
        <a:lstStyle/>
        <a:p>
          <a:endParaRPr lang="en-US"/>
        </a:p>
      </dgm:t>
    </dgm:pt>
    <dgm:pt modelId="{E37A45D5-F15A-49F3-B33E-D30E5AEA5B0A}" type="sibTrans" cxnId="{EB6D3FBC-8AF3-46DF-B93C-F448A31B931A}">
      <dgm:prSet/>
      <dgm:spPr/>
      <dgm:t>
        <a:bodyPr/>
        <a:lstStyle/>
        <a:p>
          <a:pPr>
            <a:lnSpc>
              <a:spcPct val="100000"/>
            </a:lnSpc>
          </a:pPr>
          <a:endParaRPr lang="en-US"/>
        </a:p>
      </dgm:t>
    </dgm:pt>
    <dgm:pt modelId="{E1DC3220-A302-49C0-8012-72E814307E66}">
      <dgm:prSet/>
      <dgm:spPr/>
      <dgm:t>
        <a:bodyPr/>
        <a:lstStyle/>
        <a:p>
          <a:pPr>
            <a:lnSpc>
              <a:spcPct val="100000"/>
            </a:lnSpc>
          </a:pPr>
          <a:r>
            <a:rPr lang="en-CA" dirty="0"/>
            <a:t>8. Now there are 1051219 (1.05 Million) rows and 19 columns</a:t>
          </a:r>
          <a:endParaRPr lang="en-US" dirty="0"/>
        </a:p>
      </dgm:t>
    </dgm:pt>
    <dgm:pt modelId="{5F6E5E9B-F216-488E-89F4-C9BC99417410}" type="parTrans" cxnId="{8BE9ACC7-FD8D-42FD-A0A4-BAD0E4887C8A}">
      <dgm:prSet/>
      <dgm:spPr/>
      <dgm:t>
        <a:bodyPr/>
        <a:lstStyle/>
        <a:p>
          <a:endParaRPr lang="en-US"/>
        </a:p>
      </dgm:t>
    </dgm:pt>
    <dgm:pt modelId="{55DAC859-ECFD-42B6-A4AC-2DB2955B78AF}" type="sibTrans" cxnId="{8BE9ACC7-FD8D-42FD-A0A4-BAD0E4887C8A}">
      <dgm:prSet/>
      <dgm:spPr/>
      <dgm:t>
        <a:bodyPr/>
        <a:lstStyle/>
        <a:p>
          <a:endParaRPr lang="en-US"/>
        </a:p>
      </dgm:t>
    </dgm:pt>
    <dgm:pt modelId="{CE499B73-7627-4B5E-B61E-0AAD69A600DD}" type="pres">
      <dgm:prSet presAssocID="{47455456-1CF3-4C99-81C3-39FEA4F34C55}" presName="root" presStyleCnt="0">
        <dgm:presLayoutVars>
          <dgm:dir/>
          <dgm:resizeHandles val="exact"/>
        </dgm:presLayoutVars>
      </dgm:prSet>
      <dgm:spPr/>
    </dgm:pt>
    <dgm:pt modelId="{301DE4A0-DB25-4D2A-B41D-4962043D9650}" type="pres">
      <dgm:prSet presAssocID="{47455456-1CF3-4C99-81C3-39FEA4F34C55}" presName="container" presStyleCnt="0">
        <dgm:presLayoutVars>
          <dgm:dir/>
          <dgm:resizeHandles val="exact"/>
        </dgm:presLayoutVars>
      </dgm:prSet>
      <dgm:spPr/>
    </dgm:pt>
    <dgm:pt modelId="{386EDCCE-C1FB-42CB-9314-36B599F64FAB}" type="pres">
      <dgm:prSet presAssocID="{15B13D0D-F004-4F5F-9D3F-1242C95B1232}" presName="compNode" presStyleCnt="0"/>
      <dgm:spPr/>
    </dgm:pt>
    <dgm:pt modelId="{B86A3135-3134-4AF8-AE1C-44064412421D}" type="pres">
      <dgm:prSet presAssocID="{15B13D0D-F004-4F5F-9D3F-1242C95B1232}" presName="iconBgRect" presStyleLbl="bgShp" presStyleIdx="0" presStyleCnt="8"/>
      <dgm:spPr/>
    </dgm:pt>
    <dgm:pt modelId="{FC5CE1DB-E87E-4A58-B73A-8512C08CED3C}" type="pres">
      <dgm:prSet presAssocID="{15B13D0D-F004-4F5F-9D3F-1242C95B123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AFD6E515-57F4-4D5D-B11F-315B25FEB053}" type="pres">
      <dgm:prSet presAssocID="{15B13D0D-F004-4F5F-9D3F-1242C95B1232}" presName="spaceRect" presStyleCnt="0"/>
      <dgm:spPr/>
    </dgm:pt>
    <dgm:pt modelId="{79BD0409-931B-43A9-808C-BD4564E0FD9C}" type="pres">
      <dgm:prSet presAssocID="{15B13D0D-F004-4F5F-9D3F-1242C95B1232}" presName="textRect" presStyleLbl="revTx" presStyleIdx="0" presStyleCnt="8">
        <dgm:presLayoutVars>
          <dgm:chMax val="1"/>
          <dgm:chPref val="1"/>
        </dgm:presLayoutVars>
      </dgm:prSet>
      <dgm:spPr/>
    </dgm:pt>
    <dgm:pt modelId="{0E041E28-4FB6-43D1-AF6D-B7320AFCFEB5}" type="pres">
      <dgm:prSet presAssocID="{9A851576-486F-4FD1-85A8-AD192461741F}" presName="sibTrans" presStyleLbl="sibTrans2D1" presStyleIdx="0" presStyleCnt="0"/>
      <dgm:spPr/>
    </dgm:pt>
    <dgm:pt modelId="{90E19FF7-9856-4DE1-9E9C-C0F902A8CE78}" type="pres">
      <dgm:prSet presAssocID="{BB52CE7D-07B0-4325-87C2-C5287C80B8CF}" presName="compNode" presStyleCnt="0"/>
      <dgm:spPr/>
    </dgm:pt>
    <dgm:pt modelId="{40E2715D-ACA6-4A92-AD93-51760D73BB21}" type="pres">
      <dgm:prSet presAssocID="{BB52CE7D-07B0-4325-87C2-C5287C80B8CF}" presName="iconBgRect" presStyleLbl="bgShp" presStyleIdx="1" presStyleCnt="8"/>
      <dgm:spPr/>
    </dgm:pt>
    <dgm:pt modelId="{48AC9BA3-BFD5-475C-A4AF-24422D33FBAF}" type="pres">
      <dgm:prSet presAssocID="{BB52CE7D-07B0-4325-87C2-C5287C80B8C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A3A75AFA-DB1B-4516-BC6E-46928F4815DC}" type="pres">
      <dgm:prSet presAssocID="{BB52CE7D-07B0-4325-87C2-C5287C80B8CF}" presName="spaceRect" presStyleCnt="0"/>
      <dgm:spPr/>
    </dgm:pt>
    <dgm:pt modelId="{217B5BC8-9FED-4811-93FF-4891B1EEA40E}" type="pres">
      <dgm:prSet presAssocID="{BB52CE7D-07B0-4325-87C2-C5287C80B8CF}" presName="textRect" presStyleLbl="revTx" presStyleIdx="1" presStyleCnt="8" custScaleY="147719">
        <dgm:presLayoutVars>
          <dgm:chMax val="1"/>
          <dgm:chPref val="1"/>
        </dgm:presLayoutVars>
      </dgm:prSet>
      <dgm:spPr/>
    </dgm:pt>
    <dgm:pt modelId="{50457112-79C2-4046-8C34-FD9D49FCED1B}" type="pres">
      <dgm:prSet presAssocID="{41D89D6D-A60A-48A1-BBC0-3B7537E2933E}" presName="sibTrans" presStyleLbl="sibTrans2D1" presStyleIdx="0" presStyleCnt="0"/>
      <dgm:spPr/>
    </dgm:pt>
    <dgm:pt modelId="{0C3F692A-4026-4C83-925F-0D6875559EE5}" type="pres">
      <dgm:prSet presAssocID="{9EE6363C-0A57-4766-840E-80D771E2A4E6}" presName="compNode" presStyleCnt="0"/>
      <dgm:spPr/>
    </dgm:pt>
    <dgm:pt modelId="{0D059726-23CC-4A5D-AB93-67D96BD56D16}" type="pres">
      <dgm:prSet presAssocID="{9EE6363C-0A57-4766-840E-80D771E2A4E6}" presName="iconBgRect" presStyleLbl="bgShp" presStyleIdx="2" presStyleCnt="8"/>
      <dgm:spPr/>
    </dgm:pt>
    <dgm:pt modelId="{BA96F595-A7A7-48AA-A639-77DE2A89B1F3}" type="pres">
      <dgm:prSet presAssocID="{9EE6363C-0A57-4766-840E-80D771E2A4E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2C01B6F-5FB0-4ADA-A213-1F2F82002A14}" type="pres">
      <dgm:prSet presAssocID="{9EE6363C-0A57-4766-840E-80D771E2A4E6}" presName="spaceRect" presStyleCnt="0"/>
      <dgm:spPr/>
    </dgm:pt>
    <dgm:pt modelId="{507F9209-AB51-4C10-BB19-33A2E1C13AB8}" type="pres">
      <dgm:prSet presAssocID="{9EE6363C-0A57-4766-840E-80D771E2A4E6}" presName="textRect" presStyleLbl="revTx" presStyleIdx="2" presStyleCnt="8">
        <dgm:presLayoutVars>
          <dgm:chMax val="1"/>
          <dgm:chPref val="1"/>
        </dgm:presLayoutVars>
      </dgm:prSet>
      <dgm:spPr/>
    </dgm:pt>
    <dgm:pt modelId="{B0C9CB93-1089-40EB-8F65-625C08E072F0}" type="pres">
      <dgm:prSet presAssocID="{4C7FC634-942E-42B2-B575-F4F6A014887D}" presName="sibTrans" presStyleLbl="sibTrans2D1" presStyleIdx="0" presStyleCnt="0"/>
      <dgm:spPr/>
    </dgm:pt>
    <dgm:pt modelId="{B28257B6-36AD-42F0-8ED8-3A46FAEF0841}" type="pres">
      <dgm:prSet presAssocID="{DE18885A-EEAE-4473-B553-F960216365AC}" presName="compNode" presStyleCnt="0"/>
      <dgm:spPr/>
    </dgm:pt>
    <dgm:pt modelId="{05271D1B-9910-40A1-9AEF-51F79C54F773}" type="pres">
      <dgm:prSet presAssocID="{DE18885A-EEAE-4473-B553-F960216365AC}" presName="iconBgRect" presStyleLbl="bgShp" presStyleIdx="3" presStyleCnt="8"/>
      <dgm:spPr/>
    </dgm:pt>
    <dgm:pt modelId="{F3E24C0F-440F-40AA-B76E-2762D292A335}" type="pres">
      <dgm:prSet presAssocID="{DE18885A-EEAE-4473-B553-F960216365A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D29CE63B-6D7B-4009-8E5D-F989CB8DF0FC}" type="pres">
      <dgm:prSet presAssocID="{DE18885A-EEAE-4473-B553-F960216365AC}" presName="spaceRect" presStyleCnt="0"/>
      <dgm:spPr/>
    </dgm:pt>
    <dgm:pt modelId="{302411A2-6541-46DE-AE3D-D53DA1207858}" type="pres">
      <dgm:prSet presAssocID="{DE18885A-EEAE-4473-B553-F960216365AC}" presName="textRect" presStyleLbl="revTx" presStyleIdx="3" presStyleCnt="8">
        <dgm:presLayoutVars>
          <dgm:chMax val="1"/>
          <dgm:chPref val="1"/>
        </dgm:presLayoutVars>
      </dgm:prSet>
      <dgm:spPr/>
    </dgm:pt>
    <dgm:pt modelId="{82744509-FE51-4087-AE87-706E118F637C}" type="pres">
      <dgm:prSet presAssocID="{6399588E-D0BD-40FF-B813-331AD21CA196}" presName="sibTrans" presStyleLbl="sibTrans2D1" presStyleIdx="0" presStyleCnt="0"/>
      <dgm:spPr/>
    </dgm:pt>
    <dgm:pt modelId="{C2D4BF24-C8CB-4B11-B834-5D5458EFDE20}" type="pres">
      <dgm:prSet presAssocID="{0F4A8195-1025-453D-9A91-18A77ACEFFA9}" presName="compNode" presStyleCnt="0"/>
      <dgm:spPr/>
    </dgm:pt>
    <dgm:pt modelId="{9DB0CD77-AD2A-487A-B588-65DA23592DAE}" type="pres">
      <dgm:prSet presAssocID="{0F4A8195-1025-453D-9A91-18A77ACEFFA9}" presName="iconBgRect" presStyleLbl="bgShp" presStyleIdx="4" presStyleCnt="8"/>
      <dgm:spPr/>
    </dgm:pt>
    <dgm:pt modelId="{1C85062C-7650-451A-81FA-5A3846230F34}" type="pres">
      <dgm:prSet presAssocID="{0F4A8195-1025-453D-9A91-18A77ACEFFA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lle"/>
        </a:ext>
      </dgm:extLst>
    </dgm:pt>
    <dgm:pt modelId="{92247899-1D2F-4F9E-B3E9-B746AE6DBC61}" type="pres">
      <dgm:prSet presAssocID="{0F4A8195-1025-453D-9A91-18A77ACEFFA9}" presName="spaceRect" presStyleCnt="0"/>
      <dgm:spPr/>
    </dgm:pt>
    <dgm:pt modelId="{6C9187A7-473B-4322-8FEA-E33CB8B3725F}" type="pres">
      <dgm:prSet presAssocID="{0F4A8195-1025-453D-9A91-18A77ACEFFA9}" presName="textRect" presStyleLbl="revTx" presStyleIdx="4" presStyleCnt="8">
        <dgm:presLayoutVars>
          <dgm:chMax val="1"/>
          <dgm:chPref val="1"/>
        </dgm:presLayoutVars>
      </dgm:prSet>
      <dgm:spPr/>
    </dgm:pt>
    <dgm:pt modelId="{324C12AD-FB49-4F8D-9CB2-82834CC37F8F}" type="pres">
      <dgm:prSet presAssocID="{6DE8B864-DF6E-49AA-BADF-231DB113FA2F}" presName="sibTrans" presStyleLbl="sibTrans2D1" presStyleIdx="0" presStyleCnt="0"/>
      <dgm:spPr/>
    </dgm:pt>
    <dgm:pt modelId="{8701D4BB-D1AE-4F0B-931A-08B83E460C20}" type="pres">
      <dgm:prSet presAssocID="{3B953820-45D9-4ECA-BF73-894C6C7577A7}" presName="compNode" presStyleCnt="0"/>
      <dgm:spPr/>
    </dgm:pt>
    <dgm:pt modelId="{EBB11753-E3F0-4562-8BC0-44CA9D3A9E3F}" type="pres">
      <dgm:prSet presAssocID="{3B953820-45D9-4ECA-BF73-894C6C7577A7}" presName="iconBgRect" presStyleLbl="bgShp" presStyleIdx="5" presStyleCnt="8"/>
      <dgm:spPr/>
    </dgm:pt>
    <dgm:pt modelId="{CBB8516E-C2CF-448D-B32A-E9316CA6DFA4}" type="pres">
      <dgm:prSet presAssocID="{3B953820-45D9-4ECA-BF73-894C6C7577A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ily Calendar"/>
        </a:ext>
      </dgm:extLst>
    </dgm:pt>
    <dgm:pt modelId="{85C0DF7D-1E99-4D1D-8F3E-19D93B0CA5B3}" type="pres">
      <dgm:prSet presAssocID="{3B953820-45D9-4ECA-BF73-894C6C7577A7}" presName="spaceRect" presStyleCnt="0"/>
      <dgm:spPr/>
    </dgm:pt>
    <dgm:pt modelId="{B699E7F7-F7D1-4E0A-A79B-441C7D2EAC51}" type="pres">
      <dgm:prSet presAssocID="{3B953820-45D9-4ECA-BF73-894C6C7577A7}" presName="textRect" presStyleLbl="revTx" presStyleIdx="5" presStyleCnt="8">
        <dgm:presLayoutVars>
          <dgm:chMax val="1"/>
          <dgm:chPref val="1"/>
        </dgm:presLayoutVars>
      </dgm:prSet>
      <dgm:spPr/>
    </dgm:pt>
    <dgm:pt modelId="{6AEFE776-83AF-48F0-9331-DBFABB31580E}" type="pres">
      <dgm:prSet presAssocID="{8E52F72F-823C-4197-8127-B2E89F61D296}" presName="sibTrans" presStyleLbl="sibTrans2D1" presStyleIdx="0" presStyleCnt="0"/>
      <dgm:spPr/>
    </dgm:pt>
    <dgm:pt modelId="{9F905107-91E2-4B3D-8FF7-8C7D902BD0AC}" type="pres">
      <dgm:prSet presAssocID="{00C89BDF-E644-4E1A-A5CD-9E8B123E7764}" presName="compNode" presStyleCnt="0"/>
      <dgm:spPr/>
    </dgm:pt>
    <dgm:pt modelId="{2E05C96A-C0C7-423D-A2C3-99172682A0C8}" type="pres">
      <dgm:prSet presAssocID="{00C89BDF-E644-4E1A-A5CD-9E8B123E7764}" presName="iconBgRect" presStyleLbl="bgShp" presStyleIdx="6" presStyleCnt="8"/>
      <dgm:spPr/>
    </dgm:pt>
    <dgm:pt modelId="{04362127-9096-4951-A849-167B72673FF1}" type="pres">
      <dgm:prSet presAssocID="{00C89BDF-E644-4E1A-A5CD-9E8B123E776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ximize"/>
        </a:ext>
      </dgm:extLst>
    </dgm:pt>
    <dgm:pt modelId="{56E0CEF9-EEC5-44A7-BD93-3C29D63DAF6A}" type="pres">
      <dgm:prSet presAssocID="{00C89BDF-E644-4E1A-A5CD-9E8B123E7764}" presName="spaceRect" presStyleCnt="0"/>
      <dgm:spPr/>
    </dgm:pt>
    <dgm:pt modelId="{EA4D0D55-E986-4B63-AC9E-61FA14C5E127}" type="pres">
      <dgm:prSet presAssocID="{00C89BDF-E644-4E1A-A5CD-9E8B123E7764}" presName="textRect" presStyleLbl="revTx" presStyleIdx="6" presStyleCnt="8">
        <dgm:presLayoutVars>
          <dgm:chMax val="1"/>
          <dgm:chPref val="1"/>
        </dgm:presLayoutVars>
      </dgm:prSet>
      <dgm:spPr/>
    </dgm:pt>
    <dgm:pt modelId="{C1898D9F-24B9-4B86-98EF-F3D9DAEBDA55}" type="pres">
      <dgm:prSet presAssocID="{E37A45D5-F15A-49F3-B33E-D30E5AEA5B0A}" presName="sibTrans" presStyleLbl="sibTrans2D1" presStyleIdx="0" presStyleCnt="0"/>
      <dgm:spPr/>
    </dgm:pt>
    <dgm:pt modelId="{01461E76-81F3-4337-939F-34B0952A5303}" type="pres">
      <dgm:prSet presAssocID="{E1DC3220-A302-49C0-8012-72E814307E66}" presName="compNode" presStyleCnt="0"/>
      <dgm:spPr/>
    </dgm:pt>
    <dgm:pt modelId="{A07F56AD-6870-4F81-9BD9-F208D1E60F9F}" type="pres">
      <dgm:prSet presAssocID="{E1DC3220-A302-49C0-8012-72E814307E66}" presName="iconBgRect" presStyleLbl="bgShp" presStyleIdx="7" presStyleCnt="8"/>
      <dgm:spPr/>
    </dgm:pt>
    <dgm:pt modelId="{59DFB0D1-ACA5-48BC-9CCB-3958B02E3811}" type="pres">
      <dgm:prSet presAssocID="{E1DC3220-A302-49C0-8012-72E814307E6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aterpillar"/>
        </a:ext>
      </dgm:extLst>
    </dgm:pt>
    <dgm:pt modelId="{5FD40532-D130-4A11-A3AF-B39CECEDD5F3}" type="pres">
      <dgm:prSet presAssocID="{E1DC3220-A302-49C0-8012-72E814307E66}" presName="spaceRect" presStyleCnt="0"/>
      <dgm:spPr/>
    </dgm:pt>
    <dgm:pt modelId="{D1B4614D-2581-401E-AADA-02D4745E2247}" type="pres">
      <dgm:prSet presAssocID="{E1DC3220-A302-49C0-8012-72E814307E66}" presName="textRect" presStyleLbl="revTx" presStyleIdx="7" presStyleCnt="8">
        <dgm:presLayoutVars>
          <dgm:chMax val="1"/>
          <dgm:chPref val="1"/>
        </dgm:presLayoutVars>
      </dgm:prSet>
      <dgm:spPr/>
    </dgm:pt>
  </dgm:ptLst>
  <dgm:cxnLst>
    <dgm:cxn modelId="{77809804-060D-4EB5-856F-4DA59037EB09}" type="presOf" srcId="{E37A45D5-F15A-49F3-B33E-D30E5AEA5B0A}" destId="{C1898D9F-24B9-4B86-98EF-F3D9DAEBDA55}" srcOrd="0" destOrd="0" presId="urn:microsoft.com/office/officeart/2018/2/layout/IconCircleList"/>
    <dgm:cxn modelId="{405BCE06-CB54-4169-BDE2-D63A4382B9F0}" type="presOf" srcId="{6399588E-D0BD-40FF-B813-331AD21CA196}" destId="{82744509-FE51-4087-AE87-706E118F637C}" srcOrd="0" destOrd="0" presId="urn:microsoft.com/office/officeart/2018/2/layout/IconCircleList"/>
    <dgm:cxn modelId="{6C5B4307-DCB7-414E-8257-AC19626D2504}" type="presOf" srcId="{3B953820-45D9-4ECA-BF73-894C6C7577A7}" destId="{B699E7F7-F7D1-4E0A-A79B-441C7D2EAC51}" srcOrd="0" destOrd="0" presId="urn:microsoft.com/office/officeart/2018/2/layout/IconCircleList"/>
    <dgm:cxn modelId="{FE149826-E365-4D4F-8725-71BCA2F302AB}" srcId="{47455456-1CF3-4C99-81C3-39FEA4F34C55}" destId="{DE18885A-EEAE-4473-B553-F960216365AC}" srcOrd="3" destOrd="0" parTransId="{D0850B1E-1348-43BC-BB52-00F50856E5F2}" sibTransId="{6399588E-D0BD-40FF-B813-331AD21CA196}"/>
    <dgm:cxn modelId="{D67DD52E-FA11-4FC3-AB18-C4E8C6718343}" type="presOf" srcId="{47455456-1CF3-4C99-81C3-39FEA4F34C55}" destId="{CE499B73-7627-4B5E-B61E-0AAD69A600DD}" srcOrd="0" destOrd="0" presId="urn:microsoft.com/office/officeart/2018/2/layout/IconCircleList"/>
    <dgm:cxn modelId="{50FB0C30-FCF5-442D-B669-7C8D23F05821}" type="presOf" srcId="{4C7FC634-942E-42B2-B575-F4F6A014887D}" destId="{B0C9CB93-1089-40EB-8F65-625C08E072F0}" srcOrd="0" destOrd="0" presId="urn:microsoft.com/office/officeart/2018/2/layout/IconCircleList"/>
    <dgm:cxn modelId="{2267BC60-60B2-46E2-9243-0EC2E0C3E9C8}" type="presOf" srcId="{8E52F72F-823C-4197-8127-B2E89F61D296}" destId="{6AEFE776-83AF-48F0-9331-DBFABB31580E}" srcOrd="0" destOrd="0" presId="urn:microsoft.com/office/officeart/2018/2/layout/IconCircleList"/>
    <dgm:cxn modelId="{C31C9B71-12E4-432A-BAA0-7BD75FE246BE}" type="presOf" srcId="{9A851576-486F-4FD1-85A8-AD192461741F}" destId="{0E041E28-4FB6-43D1-AF6D-B7320AFCFEB5}" srcOrd="0" destOrd="0" presId="urn:microsoft.com/office/officeart/2018/2/layout/IconCircleList"/>
    <dgm:cxn modelId="{52A82C8E-CA32-43F2-A9E6-B48A140214F0}" type="presOf" srcId="{9EE6363C-0A57-4766-840E-80D771E2A4E6}" destId="{507F9209-AB51-4C10-BB19-33A2E1C13AB8}" srcOrd="0" destOrd="0" presId="urn:microsoft.com/office/officeart/2018/2/layout/IconCircleList"/>
    <dgm:cxn modelId="{56943793-006D-454C-93C0-ADB880DFC658}" srcId="{47455456-1CF3-4C99-81C3-39FEA4F34C55}" destId="{3B953820-45D9-4ECA-BF73-894C6C7577A7}" srcOrd="5" destOrd="0" parTransId="{DDF91BBE-15EF-47F9-8223-10D4B1FE486A}" sibTransId="{8E52F72F-823C-4197-8127-B2E89F61D296}"/>
    <dgm:cxn modelId="{A6EF4093-79B4-4384-8609-ADD7127A0851}" srcId="{47455456-1CF3-4C99-81C3-39FEA4F34C55}" destId="{BB52CE7D-07B0-4325-87C2-C5287C80B8CF}" srcOrd="1" destOrd="0" parTransId="{45660E31-7B96-4DCE-B3B8-1044BBCCF3B9}" sibTransId="{41D89D6D-A60A-48A1-BBC0-3B7537E2933E}"/>
    <dgm:cxn modelId="{47A7EAA2-98BD-42DB-BED6-5EA9924D5B53}" type="presOf" srcId="{41D89D6D-A60A-48A1-BBC0-3B7537E2933E}" destId="{50457112-79C2-4046-8C34-FD9D49FCED1B}" srcOrd="0" destOrd="0" presId="urn:microsoft.com/office/officeart/2018/2/layout/IconCircleList"/>
    <dgm:cxn modelId="{DE254CA5-FCDF-448F-B9DC-E700767C4BA9}" type="presOf" srcId="{BB52CE7D-07B0-4325-87C2-C5287C80B8CF}" destId="{217B5BC8-9FED-4811-93FF-4891B1EEA40E}" srcOrd="0" destOrd="0" presId="urn:microsoft.com/office/officeart/2018/2/layout/IconCircleList"/>
    <dgm:cxn modelId="{A5D736AA-1E7D-419F-8DA2-6F1FF4844F62}" type="presOf" srcId="{00C89BDF-E644-4E1A-A5CD-9E8B123E7764}" destId="{EA4D0D55-E986-4B63-AC9E-61FA14C5E127}" srcOrd="0" destOrd="0" presId="urn:microsoft.com/office/officeart/2018/2/layout/IconCircleList"/>
    <dgm:cxn modelId="{25393FAC-2B91-4834-A47C-3BDFAD6858B6}" type="presOf" srcId="{15B13D0D-F004-4F5F-9D3F-1242C95B1232}" destId="{79BD0409-931B-43A9-808C-BD4564E0FD9C}" srcOrd="0" destOrd="0" presId="urn:microsoft.com/office/officeart/2018/2/layout/IconCircleList"/>
    <dgm:cxn modelId="{06F553B0-BEFA-468B-9B10-C39AED5C7573}" srcId="{47455456-1CF3-4C99-81C3-39FEA4F34C55}" destId="{9EE6363C-0A57-4766-840E-80D771E2A4E6}" srcOrd="2" destOrd="0" parTransId="{66981190-656C-4116-8B1B-98C0520954AA}" sibTransId="{4C7FC634-942E-42B2-B575-F4F6A014887D}"/>
    <dgm:cxn modelId="{0AEAEDB0-F19F-499B-93DE-881D0D313580}" type="presOf" srcId="{0F4A8195-1025-453D-9A91-18A77ACEFFA9}" destId="{6C9187A7-473B-4322-8FEA-E33CB8B3725F}" srcOrd="0" destOrd="0" presId="urn:microsoft.com/office/officeart/2018/2/layout/IconCircleList"/>
    <dgm:cxn modelId="{EB6D3FBC-8AF3-46DF-B93C-F448A31B931A}" srcId="{47455456-1CF3-4C99-81C3-39FEA4F34C55}" destId="{00C89BDF-E644-4E1A-A5CD-9E8B123E7764}" srcOrd="6" destOrd="0" parTransId="{093205D0-AAAB-4098-820E-7E7D9C21891B}" sibTransId="{E37A45D5-F15A-49F3-B33E-D30E5AEA5B0A}"/>
    <dgm:cxn modelId="{77458EBC-CC19-43E6-BE13-FA60C8C70A94}" type="presOf" srcId="{6DE8B864-DF6E-49AA-BADF-231DB113FA2F}" destId="{324C12AD-FB49-4F8D-9CB2-82834CC37F8F}" srcOrd="0" destOrd="0" presId="urn:microsoft.com/office/officeart/2018/2/layout/IconCircleList"/>
    <dgm:cxn modelId="{3BB307C0-0540-4AD9-8F55-884ADB080474}" type="presOf" srcId="{DE18885A-EEAE-4473-B553-F960216365AC}" destId="{302411A2-6541-46DE-AE3D-D53DA1207858}" srcOrd="0" destOrd="0" presId="urn:microsoft.com/office/officeart/2018/2/layout/IconCircleList"/>
    <dgm:cxn modelId="{8BE9ACC7-FD8D-42FD-A0A4-BAD0E4887C8A}" srcId="{47455456-1CF3-4C99-81C3-39FEA4F34C55}" destId="{E1DC3220-A302-49C0-8012-72E814307E66}" srcOrd="7" destOrd="0" parTransId="{5F6E5E9B-F216-488E-89F4-C9BC99417410}" sibTransId="{55DAC859-ECFD-42B6-A4AC-2DB2955B78AF}"/>
    <dgm:cxn modelId="{18F27ECA-7EEC-4908-B60A-3C6C4FE97DD1}" srcId="{47455456-1CF3-4C99-81C3-39FEA4F34C55}" destId="{0F4A8195-1025-453D-9A91-18A77ACEFFA9}" srcOrd="4" destOrd="0" parTransId="{C46047B8-338F-4D65-8FFF-E391354D4672}" sibTransId="{6DE8B864-DF6E-49AA-BADF-231DB113FA2F}"/>
    <dgm:cxn modelId="{1BD6E1DA-E687-43A8-A970-5192D2A43670}" srcId="{47455456-1CF3-4C99-81C3-39FEA4F34C55}" destId="{15B13D0D-F004-4F5F-9D3F-1242C95B1232}" srcOrd="0" destOrd="0" parTransId="{EDF5805B-5F85-442F-9503-5A7469C2BE15}" sibTransId="{9A851576-486F-4FD1-85A8-AD192461741F}"/>
    <dgm:cxn modelId="{F72027FC-BEFB-458D-BC4D-434CF2AF5A00}" type="presOf" srcId="{E1DC3220-A302-49C0-8012-72E814307E66}" destId="{D1B4614D-2581-401E-AADA-02D4745E2247}" srcOrd="0" destOrd="0" presId="urn:microsoft.com/office/officeart/2018/2/layout/IconCircleList"/>
    <dgm:cxn modelId="{B1A12A03-59A5-4306-B4A7-E35993D92C9D}" type="presParOf" srcId="{CE499B73-7627-4B5E-B61E-0AAD69A600DD}" destId="{301DE4A0-DB25-4D2A-B41D-4962043D9650}" srcOrd="0" destOrd="0" presId="urn:microsoft.com/office/officeart/2018/2/layout/IconCircleList"/>
    <dgm:cxn modelId="{8F01E153-0039-44A3-A97C-D2F26C02DEBC}" type="presParOf" srcId="{301DE4A0-DB25-4D2A-B41D-4962043D9650}" destId="{386EDCCE-C1FB-42CB-9314-36B599F64FAB}" srcOrd="0" destOrd="0" presId="urn:microsoft.com/office/officeart/2018/2/layout/IconCircleList"/>
    <dgm:cxn modelId="{A20174C2-78D4-4531-B1C4-659EF6659387}" type="presParOf" srcId="{386EDCCE-C1FB-42CB-9314-36B599F64FAB}" destId="{B86A3135-3134-4AF8-AE1C-44064412421D}" srcOrd="0" destOrd="0" presId="urn:microsoft.com/office/officeart/2018/2/layout/IconCircleList"/>
    <dgm:cxn modelId="{75A5C2AC-2556-4C61-AC92-4B98815DC7BF}" type="presParOf" srcId="{386EDCCE-C1FB-42CB-9314-36B599F64FAB}" destId="{FC5CE1DB-E87E-4A58-B73A-8512C08CED3C}" srcOrd="1" destOrd="0" presId="urn:microsoft.com/office/officeart/2018/2/layout/IconCircleList"/>
    <dgm:cxn modelId="{43211A64-77C1-4EE7-83F2-B86712238EBA}" type="presParOf" srcId="{386EDCCE-C1FB-42CB-9314-36B599F64FAB}" destId="{AFD6E515-57F4-4D5D-B11F-315B25FEB053}" srcOrd="2" destOrd="0" presId="urn:microsoft.com/office/officeart/2018/2/layout/IconCircleList"/>
    <dgm:cxn modelId="{7BDE749F-E07B-42B2-B68C-9DD5087D295D}" type="presParOf" srcId="{386EDCCE-C1FB-42CB-9314-36B599F64FAB}" destId="{79BD0409-931B-43A9-808C-BD4564E0FD9C}" srcOrd="3" destOrd="0" presId="urn:microsoft.com/office/officeart/2018/2/layout/IconCircleList"/>
    <dgm:cxn modelId="{AD05225B-AF63-4B6C-B2D5-B7E3D47692B0}" type="presParOf" srcId="{301DE4A0-DB25-4D2A-B41D-4962043D9650}" destId="{0E041E28-4FB6-43D1-AF6D-B7320AFCFEB5}" srcOrd="1" destOrd="0" presId="urn:microsoft.com/office/officeart/2018/2/layout/IconCircleList"/>
    <dgm:cxn modelId="{38212C3F-F1C7-4BC6-982C-92921C5EE8FE}" type="presParOf" srcId="{301DE4A0-DB25-4D2A-B41D-4962043D9650}" destId="{90E19FF7-9856-4DE1-9E9C-C0F902A8CE78}" srcOrd="2" destOrd="0" presId="urn:microsoft.com/office/officeart/2018/2/layout/IconCircleList"/>
    <dgm:cxn modelId="{C759FDE2-3CC6-453B-A846-7BAE8B39AECE}" type="presParOf" srcId="{90E19FF7-9856-4DE1-9E9C-C0F902A8CE78}" destId="{40E2715D-ACA6-4A92-AD93-51760D73BB21}" srcOrd="0" destOrd="0" presId="urn:microsoft.com/office/officeart/2018/2/layout/IconCircleList"/>
    <dgm:cxn modelId="{C767C31F-FAED-4746-BFB2-0774C8C9B2AA}" type="presParOf" srcId="{90E19FF7-9856-4DE1-9E9C-C0F902A8CE78}" destId="{48AC9BA3-BFD5-475C-A4AF-24422D33FBAF}" srcOrd="1" destOrd="0" presId="urn:microsoft.com/office/officeart/2018/2/layout/IconCircleList"/>
    <dgm:cxn modelId="{BD72568B-F4CB-44DB-9461-340F7D325BD1}" type="presParOf" srcId="{90E19FF7-9856-4DE1-9E9C-C0F902A8CE78}" destId="{A3A75AFA-DB1B-4516-BC6E-46928F4815DC}" srcOrd="2" destOrd="0" presId="urn:microsoft.com/office/officeart/2018/2/layout/IconCircleList"/>
    <dgm:cxn modelId="{92D6F195-2F91-4D90-BA30-5C610F73CA1D}" type="presParOf" srcId="{90E19FF7-9856-4DE1-9E9C-C0F902A8CE78}" destId="{217B5BC8-9FED-4811-93FF-4891B1EEA40E}" srcOrd="3" destOrd="0" presId="urn:microsoft.com/office/officeart/2018/2/layout/IconCircleList"/>
    <dgm:cxn modelId="{2853B505-45EB-48A0-98B7-302F68CBBAA4}" type="presParOf" srcId="{301DE4A0-DB25-4D2A-B41D-4962043D9650}" destId="{50457112-79C2-4046-8C34-FD9D49FCED1B}" srcOrd="3" destOrd="0" presId="urn:microsoft.com/office/officeart/2018/2/layout/IconCircleList"/>
    <dgm:cxn modelId="{C97899E3-1455-4595-B1F7-766011812F59}" type="presParOf" srcId="{301DE4A0-DB25-4D2A-B41D-4962043D9650}" destId="{0C3F692A-4026-4C83-925F-0D6875559EE5}" srcOrd="4" destOrd="0" presId="urn:microsoft.com/office/officeart/2018/2/layout/IconCircleList"/>
    <dgm:cxn modelId="{AC03ED5D-67C2-4C41-A35D-09F79F87EE6D}" type="presParOf" srcId="{0C3F692A-4026-4C83-925F-0D6875559EE5}" destId="{0D059726-23CC-4A5D-AB93-67D96BD56D16}" srcOrd="0" destOrd="0" presId="urn:microsoft.com/office/officeart/2018/2/layout/IconCircleList"/>
    <dgm:cxn modelId="{712ADBF0-FB97-4D3C-AEC1-2A8545D453F9}" type="presParOf" srcId="{0C3F692A-4026-4C83-925F-0D6875559EE5}" destId="{BA96F595-A7A7-48AA-A639-77DE2A89B1F3}" srcOrd="1" destOrd="0" presId="urn:microsoft.com/office/officeart/2018/2/layout/IconCircleList"/>
    <dgm:cxn modelId="{CB0665ED-D97E-4243-B688-AE8808D40657}" type="presParOf" srcId="{0C3F692A-4026-4C83-925F-0D6875559EE5}" destId="{E2C01B6F-5FB0-4ADA-A213-1F2F82002A14}" srcOrd="2" destOrd="0" presId="urn:microsoft.com/office/officeart/2018/2/layout/IconCircleList"/>
    <dgm:cxn modelId="{04A03A01-F435-4FB4-8801-8C950A3A71EE}" type="presParOf" srcId="{0C3F692A-4026-4C83-925F-0D6875559EE5}" destId="{507F9209-AB51-4C10-BB19-33A2E1C13AB8}" srcOrd="3" destOrd="0" presId="urn:microsoft.com/office/officeart/2018/2/layout/IconCircleList"/>
    <dgm:cxn modelId="{B5FBB327-1B87-41C7-B7DF-BC13DE82E0C3}" type="presParOf" srcId="{301DE4A0-DB25-4D2A-B41D-4962043D9650}" destId="{B0C9CB93-1089-40EB-8F65-625C08E072F0}" srcOrd="5" destOrd="0" presId="urn:microsoft.com/office/officeart/2018/2/layout/IconCircleList"/>
    <dgm:cxn modelId="{05058099-9F8B-4411-A0FA-1D13F6462FBE}" type="presParOf" srcId="{301DE4A0-DB25-4D2A-B41D-4962043D9650}" destId="{B28257B6-36AD-42F0-8ED8-3A46FAEF0841}" srcOrd="6" destOrd="0" presId="urn:microsoft.com/office/officeart/2018/2/layout/IconCircleList"/>
    <dgm:cxn modelId="{44D060DC-D59A-4DBF-8299-1CF981511DD5}" type="presParOf" srcId="{B28257B6-36AD-42F0-8ED8-3A46FAEF0841}" destId="{05271D1B-9910-40A1-9AEF-51F79C54F773}" srcOrd="0" destOrd="0" presId="urn:microsoft.com/office/officeart/2018/2/layout/IconCircleList"/>
    <dgm:cxn modelId="{E97E1975-46E2-4DCC-AA43-C0ED7309AC2E}" type="presParOf" srcId="{B28257B6-36AD-42F0-8ED8-3A46FAEF0841}" destId="{F3E24C0F-440F-40AA-B76E-2762D292A335}" srcOrd="1" destOrd="0" presId="urn:microsoft.com/office/officeart/2018/2/layout/IconCircleList"/>
    <dgm:cxn modelId="{428FF18F-BE4B-42E3-B895-78D5DCB7E324}" type="presParOf" srcId="{B28257B6-36AD-42F0-8ED8-3A46FAEF0841}" destId="{D29CE63B-6D7B-4009-8E5D-F989CB8DF0FC}" srcOrd="2" destOrd="0" presId="urn:microsoft.com/office/officeart/2018/2/layout/IconCircleList"/>
    <dgm:cxn modelId="{D0A4E12B-2B79-4161-B5C0-20F310078BAF}" type="presParOf" srcId="{B28257B6-36AD-42F0-8ED8-3A46FAEF0841}" destId="{302411A2-6541-46DE-AE3D-D53DA1207858}" srcOrd="3" destOrd="0" presId="urn:microsoft.com/office/officeart/2018/2/layout/IconCircleList"/>
    <dgm:cxn modelId="{A5C77521-9B14-4DB8-A937-F44A2C82DC29}" type="presParOf" srcId="{301DE4A0-DB25-4D2A-B41D-4962043D9650}" destId="{82744509-FE51-4087-AE87-706E118F637C}" srcOrd="7" destOrd="0" presId="urn:microsoft.com/office/officeart/2018/2/layout/IconCircleList"/>
    <dgm:cxn modelId="{8C51E230-AEB5-41FB-ABDA-35970BEF1163}" type="presParOf" srcId="{301DE4A0-DB25-4D2A-B41D-4962043D9650}" destId="{C2D4BF24-C8CB-4B11-B834-5D5458EFDE20}" srcOrd="8" destOrd="0" presId="urn:microsoft.com/office/officeart/2018/2/layout/IconCircleList"/>
    <dgm:cxn modelId="{2F647D08-1218-44EC-9F52-15903DE7B172}" type="presParOf" srcId="{C2D4BF24-C8CB-4B11-B834-5D5458EFDE20}" destId="{9DB0CD77-AD2A-487A-B588-65DA23592DAE}" srcOrd="0" destOrd="0" presId="urn:microsoft.com/office/officeart/2018/2/layout/IconCircleList"/>
    <dgm:cxn modelId="{86909016-4AE0-4900-9C79-5D83E8687274}" type="presParOf" srcId="{C2D4BF24-C8CB-4B11-B834-5D5458EFDE20}" destId="{1C85062C-7650-451A-81FA-5A3846230F34}" srcOrd="1" destOrd="0" presId="urn:microsoft.com/office/officeart/2018/2/layout/IconCircleList"/>
    <dgm:cxn modelId="{5541B758-E2AB-481E-93A1-4923A955B2A8}" type="presParOf" srcId="{C2D4BF24-C8CB-4B11-B834-5D5458EFDE20}" destId="{92247899-1D2F-4F9E-B3E9-B746AE6DBC61}" srcOrd="2" destOrd="0" presId="urn:microsoft.com/office/officeart/2018/2/layout/IconCircleList"/>
    <dgm:cxn modelId="{581E05D5-7641-4ED9-AA06-166D6F7E80D5}" type="presParOf" srcId="{C2D4BF24-C8CB-4B11-B834-5D5458EFDE20}" destId="{6C9187A7-473B-4322-8FEA-E33CB8B3725F}" srcOrd="3" destOrd="0" presId="urn:microsoft.com/office/officeart/2018/2/layout/IconCircleList"/>
    <dgm:cxn modelId="{731C90DD-1622-4AB1-BAE6-29B65A1A72F2}" type="presParOf" srcId="{301DE4A0-DB25-4D2A-B41D-4962043D9650}" destId="{324C12AD-FB49-4F8D-9CB2-82834CC37F8F}" srcOrd="9" destOrd="0" presId="urn:microsoft.com/office/officeart/2018/2/layout/IconCircleList"/>
    <dgm:cxn modelId="{6FBB08ED-B9F9-4151-910A-5DD4F105259C}" type="presParOf" srcId="{301DE4A0-DB25-4D2A-B41D-4962043D9650}" destId="{8701D4BB-D1AE-4F0B-931A-08B83E460C20}" srcOrd="10" destOrd="0" presId="urn:microsoft.com/office/officeart/2018/2/layout/IconCircleList"/>
    <dgm:cxn modelId="{04422AE4-A749-4FBB-94D7-9FD69CCF996C}" type="presParOf" srcId="{8701D4BB-D1AE-4F0B-931A-08B83E460C20}" destId="{EBB11753-E3F0-4562-8BC0-44CA9D3A9E3F}" srcOrd="0" destOrd="0" presId="urn:microsoft.com/office/officeart/2018/2/layout/IconCircleList"/>
    <dgm:cxn modelId="{C7192DDA-2A87-4A95-9703-13472B6FE7EF}" type="presParOf" srcId="{8701D4BB-D1AE-4F0B-931A-08B83E460C20}" destId="{CBB8516E-C2CF-448D-B32A-E9316CA6DFA4}" srcOrd="1" destOrd="0" presId="urn:microsoft.com/office/officeart/2018/2/layout/IconCircleList"/>
    <dgm:cxn modelId="{34DFD913-4C8C-4B8C-956A-A4B8A22F0041}" type="presParOf" srcId="{8701D4BB-D1AE-4F0B-931A-08B83E460C20}" destId="{85C0DF7D-1E99-4D1D-8F3E-19D93B0CA5B3}" srcOrd="2" destOrd="0" presId="urn:microsoft.com/office/officeart/2018/2/layout/IconCircleList"/>
    <dgm:cxn modelId="{0EB8138F-B981-426C-B2BD-531519270913}" type="presParOf" srcId="{8701D4BB-D1AE-4F0B-931A-08B83E460C20}" destId="{B699E7F7-F7D1-4E0A-A79B-441C7D2EAC51}" srcOrd="3" destOrd="0" presId="urn:microsoft.com/office/officeart/2018/2/layout/IconCircleList"/>
    <dgm:cxn modelId="{DDA8A3C1-E023-4EAA-A20A-C1B6911F35B9}" type="presParOf" srcId="{301DE4A0-DB25-4D2A-B41D-4962043D9650}" destId="{6AEFE776-83AF-48F0-9331-DBFABB31580E}" srcOrd="11" destOrd="0" presId="urn:microsoft.com/office/officeart/2018/2/layout/IconCircleList"/>
    <dgm:cxn modelId="{4D6F88C1-0E5E-4293-BC45-EEF3D4E3C506}" type="presParOf" srcId="{301DE4A0-DB25-4D2A-B41D-4962043D9650}" destId="{9F905107-91E2-4B3D-8FF7-8C7D902BD0AC}" srcOrd="12" destOrd="0" presId="urn:microsoft.com/office/officeart/2018/2/layout/IconCircleList"/>
    <dgm:cxn modelId="{6AE8ACCB-14DB-4E17-B498-9D8074278319}" type="presParOf" srcId="{9F905107-91E2-4B3D-8FF7-8C7D902BD0AC}" destId="{2E05C96A-C0C7-423D-A2C3-99172682A0C8}" srcOrd="0" destOrd="0" presId="urn:microsoft.com/office/officeart/2018/2/layout/IconCircleList"/>
    <dgm:cxn modelId="{5D879795-C5AC-42B6-B0C9-9D0A89CA1E08}" type="presParOf" srcId="{9F905107-91E2-4B3D-8FF7-8C7D902BD0AC}" destId="{04362127-9096-4951-A849-167B72673FF1}" srcOrd="1" destOrd="0" presId="urn:microsoft.com/office/officeart/2018/2/layout/IconCircleList"/>
    <dgm:cxn modelId="{07EF29FB-087D-4CF6-A733-6D91F58C0DA5}" type="presParOf" srcId="{9F905107-91E2-4B3D-8FF7-8C7D902BD0AC}" destId="{56E0CEF9-EEC5-44A7-BD93-3C29D63DAF6A}" srcOrd="2" destOrd="0" presId="urn:microsoft.com/office/officeart/2018/2/layout/IconCircleList"/>
    <dgm:cxn modelId="{D3587E6D-D3F3-410B-A65F-CE10638EF2EF}" type="presParOf" srcId="{9F905107-91E2-4B3D-8FF7-8C7D902BD0AC}" destId="{EA4D0D55-E986-4B63-AC9E-61FA14C5E127}" srcOrd="3" destOrd="0" presId="urn:microsoft.com/office/officeart/2018/2/layout/IconCircleList"/>
    <dgm:cxn modelId="{0A3C9B21-26EE-42EE-9D3C-491EA9AD6001}" type="presParOf" srcId="{301DE4A0-DB25-4D2A-B41D-4962043D9650}" destId="{C1898D9F-24B9-4B86-98EF-F3D9DAEBDA55}" srcOrd="13" destOrd="0" presId="urn:microsoft.com/office/officeart/2018/2/layout/IconCircleList"/>
    <dgm:cxn modelId="{6733D6A7-A8D0-4802-AC25-EAB68B7FEE24}" type="presParOf" srcId="{301DE4A0-DB25-4D2A-B41D-4962043D9650}" destId="{01461E76-81F3-4337-939F-34B0952A5303}" srcOrd="14" destOrd="0" presId="urn:microsoft.com/office/officeart/2018/2/layout/IconCircleList"/>
    <dgm:cxn modelId="{E2C0B025-3364-4FC2-814F-2EAB92F913A3}" type="presParOf" srcId="{01461E76-81F3-4337-939F-34B0952A5303}" destId="{A07F56AD-6870-4F81-9BD9-F208D1E60F9F}" srcOrd="0" destOrd="0" presId="urn:microsoft.com/office/officeart/2018/2/layout/IconCircleList"/>
    <dgm:cxn modelId="{8E0F855C-B209-449D-B68E-86A7DEAA8A52}" type="presParOf" srcId="{01461E76-81F3-4337-939F-34B0952A5303}" destId="{59DFB0D1-ACA5-48BC-9CCB-3958B02E3811}" srcOrd="1" destOrd="0" presId="urn:microsoft.com/office/officeart/2018/2/layout/IconCircleList"/>
    <dgm:cxn modelId="{E953A784-883A-426D-9850-BF0B36B96127}" type="presParOf" srcId="{01461E76-81F3-4337-939F-34B0952A5303}" destId="{5FD40532-D130-4A11-A3AF-B39CECEDD5F3}" srcOrd="2" destOrd="0" presId="urn:microsoft.com/office/officeart/2018/2/layout/IconCircleList"/>
    <dgm:cxn modelId="{2B3FD480-05DC-4F9A-8CBF-A9EBD863E9FE}" type="presParOf" srcId="{01461E76-81F3-4337-939F-34B0952A5303}" destId="{D1B4614D-2581-401E-AADA-02D4745E224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F9BBC8-7B02-4866-A1D1-9652F35D439D}" type="doc">
      <dgm:prSet loTypeId="urn:microsoft.com/office/officeart/2005/8/layout/arrow5" loCatId="relationship" qsTypeId="urn:microsoft.com/office/officeart/2005/8/quickstyle/simple1" qsCatId="simple" csTypeId="urn:microsoft.com/office/officeart/2005/8/colors/colorful1" csCatId="colorful" phldr="1"/>
      <dgm:spPr/>
      <dgm:t>
        <a:bodyPr/>
        <a:lstStyle/>
        <a:p>
          <a:endParaRPr lang="en-US"/>
        </a:p>
      </dgm:t>
    </dgm:pt>
    <dgm:pt modelId="{538863B2-84BE-4470-BA38-EE758111D048}">
      <dgm:prSet/>
      <dgm:spPr/>
      <dgm:t>
        <a:bodyPr/>
        <a:lstStyle/>
        <a:p>
          <a:r>
            <a:rPr lang="en-CA" dirty="0"/>
            <a:t>1. There are columns which are positively correlated and negatively correlated</a:t>
          </a:r>
          <a:endParaRPr lang="en-US" dirty="0"/>
        </a:p>
      </dgm:t>
    </dgm:pt>
    <dgm:pt modelId="{4C05E514-93EB-482C-9768-BF26C0B5D1B0}" type="parTrans" cxnId="{159AA109-C2EC-47F6-A863-3DB305DB875F}">
      <dgm:prSet/>
      <dgm:spPr/>
      <dgm:t>
        <a:bodyPr/>
        <a:lstStyle/>
        <a:p>
          <a:endParaRPr lang="en-US"/>
        </a:p>
      </dgm:t>
    </dgm:pt>
    <dgm:pt modelId="{072F4894-2592-421D-A8B0-23C1F467C9A6}" type="sibTrans" cxnId="{159AA109-C2EC-47F6-A863-3DB305DB875F}">
      <dgm:prSet/>
      <dgm:spPr/>
      <dgm:t>
        <a:bodyPr/>
        <a:lstStyle/>
        <a:p>
          <a:endParaRPr lang="en-US"/>
        </a:p>
      </dgm:t>
    </dgm:pt>
    <dgm:pt modelId="{C873409B-25E7-45F1-9304-CCF447C54450}">
      <dgm:prSet/>
      <dgm:spPr/>
      <dgm:t>
        <a:bodyPr/>
        <a:lstStyle/>
        <a:p>
          <a:r>
            <a:rPr lang="en-CA" dirty="0"/>
            <a:t>2. The most positively correlated attribute is C_RCFG (collision road configuration) and the most negatively correlated attribute is P_ISEV (passenger medical treatment required)</a:t>
          </a:r>
          <a:endParaRPr lang="en-US" dirty="0"/>
        </a:p>
      </dgm:t>
    </dgm:pt>
    <dgm:pt modelId="{FACABDD7-6D7B-4D0D-8014-6C42E8F36AAC}" type="parTrans" cxnId="{B80E3AA6-9089-44AF-A293-A99427AC5B88}">
      <dgm:prSet/>
      <dgm:spPr/>
      <dgm:t>
        <a:bodyPr/>
        <a:lstStyle/>
        <a:p>
          <a:endParaRPr lang="en-US"/>
        </a:p>
      </dgm:t>
    </dgm:pt>
    <dgm:pt modelId="{70558ED9-FFF6-42CE-807C-6151AC404C4C}" type="sibTrans" cxnId="{B80E3AA6-9089-44AF-A293-A99427AC5B88}">
      <dgm:prSet/>
      <dgm:spPr/>
      <dgm:t>
        <a:bodyPr/>
        <a:lstStyle/>
        <a:p>
          <a:endParaRPr lang="en-US"/>
        </a:p>
      </dgm:t>
    </dgm:pt>
    <dgm:pt modelId="{D40A6897-56E3-4A23-AF35-D2485D8697B7}">
      <dgm:prSet/>
      <dgm:spPr/>
      <dgm:t>
        <a:bodyPr/>
        <a:lstStyle/>
        <a:p>
          <a:r>
            <a:rPr lang="en-CA" dirty="0"/>
            <a:t>3. Got the number of fatal and nonfatal accidents by grouping according to date</a:t>
          </a:r>
          <a:endParaRPr lang="en-US" dirty="0"/>
        </a:p>
      </dgm:t>
    </dgm:pt>
    <dgm:pt modelId="{4446DAD3-710F-434F-A578-687F332D656D}" type="parTrans" cxnId="{BABAAB5D-60DF-4A05-8373-7F5CAF9E3E06}">
      <dgm:prSet/>
      <dgm:spPr/>
      <dgm:t>
        <a:bodyPr/>
        <a:lstStyle/>
        <a:p>
          <a:endParaRPr lang="en-US"/>
        </a:p>
      </dgm:t>
    </dgm:pt>
    <dgm:pt modelId="{F7B95757-746A-4EF2-8DE7-2DFB794C510C}" type="sibTrans" cxnId="{BABAAB5D-60DF-4A05-8373-7F5CAF9E3E06}">
      <dgm:prSet/>
      <dgm:spPr/>
      <dgm:t>
        <a:bodyPr/>
        <a:lstStyle/>
        <a:p>
          <a:endParaRPr lang="en-US"/>
        </a:p>
      </dgm:t>
    </dgm:pt>
    <dgm:pt modelId="{4BD25F76-086A-4AD6-9A00-1345380D0691}" type="pres">
      <dgm:prSet presAssocID="{2BF9BBC8-7B02-4866-A1D1-9652F35D439D}" presName="diagram" presStyleCnt="0">
        <dgm:presLayoutVars>
          <dgm:dir/>
          <dgm:resizeHandles val="exact"/>
        </dgm:presLayoutVars>
      </dgm:prSet>
      <dgm:spPr/>
    </dgm:pt>
    <dgm:pt modelId="{AD81B2AA-0777-46AB-842E-A85932C5A67C}" type="pres">
      <dgm:prSet presAssocID="{538863B2-84BE-4470-BA38-EE758111D048}" presName="arrow" presStyleLbl="node1" presStyleIdx="0" presStyleCnt="3" custScaleY="123507">
        <dgm:presLayoutVars>
          <dgm:bulletEnabled val="1"/>
        </dgm:presLayoutVars>
      </dgm:prSet>
      <dgm:spPr/>
    </dgm:pt>
    <dgm:pt modelId="{4A27C215-734F-42E0-ACEA-FAE3352C872E}" type="pres">
      <dgm:prSet presAssocID="{C873409B-25E7-45F1-9304-CCF447C54450}" presName="arrow" presStyleLbl="node1" presStyleIdx="1" presStyleCnt="3" custScaleY="122192">
        <dgm:presLayoutVars>
          <dgm:bulletEnabled val="1"/>
        </dgm:presLayoutVars>
      </dgm:prSet>
      <dgm:spPr/>
    </dgm:pt>
    <dgm:pt modelId="{58EFB548-E52A-4579-8E9C-65D010CA2B5B}" type="pres">
      <dgm:prSet presAssocID="{D40A6897-56E3-4A23-AF35-D2485D8697B7}" presName="arrow" presStyleLbl="node1" presStyleIdx="2" presStyleCnt="3" custScaleY="132521">
        <dgm:presLayoutVars>
          <dgm:bulletEnabled val="1"/>
        </dgm:presLayoutVars>
      </dgm:prSet>
      <dgm:spPr/>
    </dgm:pt>
  </dgm:ptLst>
  <dgm:cxnLst>
    <dgm:cxn modelId="{159AA109-C2EC-47F6-A863-3DB305DB875F}" srcId="{2BF9BBC8-7B02-4866-A1D1-9652F35D439D}" destId="{538863B2-84BE-4470-BA38-EE758111D048}" srcOrd="0" destOrd="0" parTransId="{4C05E514-93EB-482C-9768-BF26C0B5D1B0}" sibTransId="{072F4894-2592-421D-A8B0-23C1F467C9A6}"/>
    <dgm:cxn modelId="{BAEC312E-98DE-4518-8C41-9C7B851C8202}" type="presOf" srcId="{C873409B-25E7-45F1-9304-CCF447C54450}" destId="{4A27C215-734F-42E0-ACEA-FAE3352C872E}" srcOrd="0" destOrd="0" presId="urn:microsoft.com/office/officeart/2005/8/layout/arrow5"/>
    <dgm:cxn modelId="{BABAAB5D-60DF-4A05-8373-7F5CAF9E3E06}" srcId="{2BF9BBC8-7B02-4866-A1D1-9652F35D439D}" destId="{D40A6897-56E3-4A23-AF35-D2485D8697B7}" srcOrd="2" destOrd="0" parTransId="{4446DAD3-710F-434F-A578-687F332D656D}" sibTransId="{F7B95757-746A-4EF2-8DE7-2DFB794C510C}"/>
    <dgm:cxn modelId="{BC46EA74-3C4F-4870-8740-0A3D7A3ADCF9}" type="presOf" srcId="{D40A6897-56E3-4A23-AF35-D2485D8697B7}" destId="{58EFB548-E52A-4579-8E9C-65D010CA2B5B}" srcOrd="0" destOrd="0" presId="urn:microsoft.com/office/officeart/2005/8/layout/arrow5"/>
    <dgm:cxn modelId="{3D444098-99CE-4B02-ABFB-E65FD6614A15}" type="presOf" srcId="{2BF9BBC8-7B02-4866-A1D1-9652F35D439D}" destId="{4BD25F76-086A-4AD6-9A00-1345380D0691}" srcOrd="0" destOrd="0" presId="urn:microsoft.com/office/officeart/2005/8/layout/arrow5"/>
    <dgm:cxn modelId="{B80E3AA6-9089-44AF-A293-A99427AC5B88}" srcId="{2BF9BBC8-7B02-4866-A1D1-9652F35D439D}" destId="{C873409B-25E7-45F1-9304-CCF447C54450}" srcOrd="1" destOrd="0" parTransId="{FACABDD7-6D7B-4D0D-8014-6C42E8F36AAC}" sibTransId="{70558ED9-FFF6-42CE-807C-6151AC404C4C}"/>
    <dgm:cxn modelId="{97810BD9-2A7E-4AD1-98B5-B1EC6E78F322}" type="presOf" srcId="{538863B2-84BE-4470-BA38-EE758111D048}" destId="{AD81B2AA-0777-46AB-842E-A85932C5A67C}" srcOrd="0" destOrd="0" presId="urn:microsoft.com/office/officeart/2005/8/layout/arrow5"/>
    <dgm:cxn modelId="{7B195589-EDFE-4607-9CD2-5EB194F8286F}" type="presParOf" srcId="{4BD25F76-086A-4AD6-9A00-1345380D0691}" destId="{AD81B2AA-0777-46AB-842E-A85932C5A67C}" srcOrd="0" destOrd="0" presId="urn:microsoft.com/office/officeart/2005/8/layout/arrow5"/>
    <dgm:cxn modelId="{E9857BDB-F621-404A-9C9B-9DE0EB9AACB4}" type="presParOf" srcId="{4BD25F76-086A-4AD6-9A00-1345380D0691}" destId="{4A27C215-734F-42E0-ACEA-FAE3352C872E}" srcOrd="1" destOrd="0" presId="urn:microsoft.com/office/officeart/2005/8/layout/arrow5"/>
    <dgm:cxn modelId="{B5C04A81-0D99-47A1-BB87-498384945364}" type="presParOf" srcId="{4BD25F76-086A-4AD6-9A00-1345380D0691}" destId="{58EFB548-E52A-4579-8E9C-65D010CA2B5B}" srcOrd="2" destOrd="0" presId="urn:microsoft.com/office/officeart/2005/8/layout/arrow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AA71E-F3F7-4C10-B3D3-37375A2B8B4C}">
      <dsp:nvSpPr>
        <dsp:cNvPr id="0" name=""/>
        <dsp:cNvSpPr/>
      </dsp:nvSpPr>
      <dsp:spPr>
        <a:xfrm>
          <a:off x="0" y="558"/>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85848-D360-4E8E-8505-1992BD53B1B7}">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259A55-E4A9-4425-B06E-5D154A7A7307}">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622300">
            <a:lnSpc>
              <a:spcPct val="100000"/>
            </a:lnSpc>
            <a:spcBef>
              <a:spcPct val="0"/>
            </a:spcBef>
            <a:spcAft>
              <a:spcPct val="35000"/>
            </a:spcAft>
            <a:buNone/>
          </a:pPr>
          <a:r>
            <a:rPr lang="en-CA" sz="1400" kern="1200" dirty="0"/>
            <a:t>Traffic accidents are extremely common. Because of its increasing frequency traffic accidents are a major cause of death globally. Their occurrence is influenced by a multitude of factors. </a:t>
          </a:r>
          <a:endParaRPr lang="en-US" sz="1400" kern="1200" dirty="0"/>
        </a:p>
      </dsp:txBody>
      <dsp:txXfrm>
        <a:off x="1508391" y="558"/>
        <a:ext cx="4987658" cy="1305966"/>
      </dsp:txXfrm>
    </dsp:sp>
    <dsp:sp modelId="{3BBD7D31-29D1-44F1-ACB4-FA7954DBF017}">
      <dsp:nvSpPr>
        <dsp:cNvPr id="0" name=""/>
        <dsp:cNvSpPr/>
      </dsp:nvSpPr>
      <dsp:spPr>
        <a:xfrm>
          <a:off x="0" y="1633016"/>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5B39AE-5CFA-453F-9CE4-02378359A9C3}">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68A2A7-60CA-4241-A207-25F54C701639}">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622300">
            <a:lnSpc>
              <a:spcPct val="100000"/>
            </a:lnSpc>
            <a:spcBef>
              <a:spcPct val="0"/>
            </a:spcBef>
            <a:spcAft>
              <a:spcPct val="35000"/>
            </a:spcAft>
            <a:buNone/>
          </a:pPr>
          <a:r>
            <a:rPr lang="en-CA" sz="1400" kern="1200" dirty="0"/>
            <a:t>The dataset is open, and it is in coded format and we are going to look at what are the major factors responsible for fatal and nonfatal injuries . </a:t>
          </a:r>
          <a:endParaRPr lang="en-US" sz="1400" kern="1200" dirty="0"/>
        </a:p>
      </dsp:txBody>
      <dsp:txXfrm>
        <a:off x="1508391" y="1633016"/>
        <a:ext cx="4987658" cy="1305966"/>
      </dsp:txXfrm>
    </dsp:sp>
    <dsp:sp modelId="{8B6EDB02-9DF2-47C9-BAD9-0F24C3055454}">
      <dsp:nvSpPr>
        <dsp:cNvPr id="0" name=""/>
        <dsp:cNvSpPr/>
      </dsp:nvSpPr>
      <dsp:spPr>
        <a:xfrm>
          <a:off x="0" y="3265475"/>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320E61-41C9-4F5F-892D-3CBAF51298C5}">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73897-E425-4D5F-95C3-DA2F0C4D4EF9}">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622300">
            <a:lnSpc>
              <a:spcPct val="100000"/>
            </a:lnSpc>
            <a:spcBef>
              <a:spcPct val="0"/>
            </a:spcBef>
            <a:spcAft>
              <a:spcPct val="35000"/>
            </a:spcAft>
            <a:buNone/>
          </a:pPr>
          <a:r>
            <a:rPr lang="en-CA" sz="1400" kern="1200"/>
            <a:t>We will do classification model on this which will be able to give best prediction.</a:t>
          </a:r>
          <a:endParaRPr lang="en-US" sz="1400" kern="1200"/>
        </a:p>
      </dsp:txBody>
      <dsp:txXfrm>
        <a:off x="1508391" y="3265475"/>
        <a:ext cx="4987658" cy="1305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35319-47E0-4601-85EC-135EE89DDFDB}">
      <dsp:nvSpPr>
        <dsp:cNvPr id="0" name=""/>
        <dsp:cNvSpPr/>
      </dsp:nvSpPr>
      <dsp:spPr>
        <a:xfrm>
          <a:off x="740369" y="651654"/>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71EADA-E2AF-4BE7-9ABC-C57A82E3D149}">
      <dsp:nvSpPr>
        <dsp:cNvPr id="0" name=""/>
        <dsp:cNvSpPr/>
      </dsp:nvSpPr>
      <dsp:spPr>
        <a:xfrm>
          <a:off x="89042"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CA" sz="1200" kern="1200"/>
            <a:t>We shortlisted some possible contacts via web </a:t>
          </a:r>
          <a:endParaRPr lang="en-US" sz="1200" kern="1200"/>
        </a:p>
      </dsp:txBody>
      <dsp:txXfrm>
        <a:off x="89042" y="2032622"/>
        <a:ext cx="2368460" cy="720000"/>
      </dsp:txXfrm>
    </dsp:sp>
    <dsp:sp modelId="{7566120D-5E1D-4345-8543-E7987645E13F}">
      <dsp:nvSpPr>
        <dsp:cNvPr id="0" name=""/>
        <dsp:cNvSpPr/>
      </dsp:nvSpPr>
      <dsp:spPr>
        <a:xfrm>
          <a:off x="3523310" y="651654"/>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8F496-BA93-49C5-AA2D-F2C22690B1FE}">
      <dsp:nvSpPr>
        <dsp:cNvPr id="0" name=""/>
        <dsp:cNvSpPr/>
      </dsp:nvSpPr>
      <dsp:spPr>
        <a:xfrm>
          <a:off x="2871984"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CA" sz="1200" kern="1200"/>
            <a:t>Service Ontario, city of Windsor, Windsor police, City of Toronto</a:t>
          </a:r>
          <a:endParaRPr lang="en-US" sz="1200" kern="1200"/>
        </a:p>
      </dsp:txBody>
      <dsp:txXfrm>
        <a:off x="2871984" y="2032622"/>
        <a:ext cx="2368460" cy="720000"/>
      </dsp:txXfrm>
    </dsp:sp>
    <dsp:sp modelId="{8540ED1D-FA32-455F-BF05-DEA8CC0F17EF}">
      <dsp:nvSpPr>
        <dsp:cNvPr id="0" name=""/>
        <dsp:cNvSpPr/>
      </dsp:nvSpPr>
      <dsp:spPr>
        <a:xfrm>
          <a:off x="6306251" y="651654"/>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9456B3-2759-4C85-B000-DB87C56864DB}">
      <dsp:nvSpPr>
        <dsp:cNvPr id="0" name=""/>
        <dsp:cNvSpPr/>
      </dsp:nvSpPr>
      <dsp:spPr>
        <a:xfrm>
          <a:off x="5654925"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CA" sz="1200" kern="1200"/>
            <a:t>We contacted all these centres.</a:t>
          </a:r>
          <a:endParaRPr lang="en-US" sz="1200" kern="1200"/>
        </a:p>
      </dsp:txBody>
      <dsp:txXfrm>
        <a:off x="5654925" y="2032622"/>
        <a:ext cx="2368460" cy="720000"/>
      </dsp:txXfrm>
    </dsp:sp>
    <dsp:sp modelId="{8B82ED5E-4DC4-4BCA-8576-AAB81BFCB46C}">
      <dsp:nvSpPr>
        <dsp:cNvPr id="0" name=""/>
        <dsp:cNvSpPr/>
      </dsp:nvSpPr>
      <dsp:spPr>
        <a:xfrm>
          <a:off x="9089193" y="651654"/>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A85189-CD9F-4245-B97D-B3F34548E972}">
      <dsp:nvSpPr>
        <dsp:cNvPr id="0" name=""/>
        <dsp:cNvSpPr/>
      </dsp:nvSpPr>
      <dsp:spPr>
        <a:xfrm>
          <a:off x="8437866"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CA" sz="1200" kern="1200"/>
            <a:t>After a lot of struggle we finally succeeded in achieving our dataset through opengov.ca</a:t>
          </a:r>
          <a:endParaRPr lang="en-US" sz="1200" kern="1200"/>
        </a:p>
      </dsp:txBody>
      <dsp:txXfrm>
        <a:off x="8437866" y="2032622"/>
        <a:ext cx="236846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149C8-EEEA-46FE-B580-67FF4EAFDE74}">
      <dsp:nvSpPr>
        <dsp:cNvPr id="0" name=""/>
        <dsp:cNvSpPr/>
      </dsp:nvSpPr>
      <dsp:spPr>
        <a:xfrm>
          <a:off x="0" y="553195"/>
          <a:ext cx="10895369" cy="1021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CF0BD-B63F-4BB1-BFF0-11C6F218D77C}">
      <dsp:nvSpPr>
        <dsp:cNvPr id="0" name=""/>
        <dsp:cNvSpPr/>
      </dsp:nvSpPr>
      <dsp:spPr>
        <a:xfrm>
          <a:off x="308938" y="782983"/>
          <a:ext cx="561705" cy="561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8C0E82-A0B6-4EE8-96BA-4AC79A36A1C9}">
      <dsp:nvSpPr>
        <dsp:cNvPr id="0" name=""/>
        <dsp:cNvSpPr/>
      </dsp:nvSpPr>
      <dsp:spPr>
        <a:xfrm>
          <a:off x="1179581" y="553195"/>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just" defTabSz="844550">
            <a:lnSpc>
              <a:spcPct val="90000"/>
            </a:lnSpc>
            <a:spcBef>
              <a:spcPct val="0"/>
            </a:spcBef>
            <a:spcAft>
              <a:spcPct val="35000"/>
            </a:spcAft>
            <a:buNone/>
          </a:pPr>
          <a:r>
            <a:rPr lang="en-CA" sz="1900" kern="1200" dirty="0"/>
            <a:t>Transportation is important as it enables communication, trade and exchange of goods and services across the globe. But at the same time growth of transportation has very unfortunate impact on the society in terms of accidents. </a:t>
          </a:r>
          <a:endParaRPr lang="en-US" sz="1900" kern="1200" dirty="0"/>
        </a:p>
      </dsp:txBody>
      <dsp:txXfrm>
        <a:off x="1179581" y="553195"/>
        <a:ext cx="9715788" cy="1021283"/>
      </dsp:txXfrm>
    </dsp:sp>
    <dsp:sp modelId="{A9174A80-7B2F-46C8-97DC-2884F6FCF7EE}">
      <dsp:nvSpPr>
        <dsp:cNvPr id="0" name=""/>
        <dsp:cNvSpPr/>
      </dsp:nvSpPr>
      <dsp:spPr>
        <a:xfrm>
          <a:off x="0" y="1829798"/>
          <a:ext cx="10895369" cy="1021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7091C-356F-4066-8381-AF2809224094}">
      <dsp:nvSpPr>
        <dsp:cNvPr id="0" name=""/>
        <dsp:cNvSpPr/>
      </dsp:nvSpPr>
      <dsp:spPr>
        <a:xfrm>
          <a:off x="308938" y="2059587"/>
          <a:ext cx="561705" cy="561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64D012-D6F1-48A5-9D99-C1EB8DAA92F9}">
      <dsp:nvSpPr>
        <dsp:cNvPr id="0" name=""/>
        <dsp:cNvSpPr/>
      </dsp:nvSpPr>
      <dsp:spPr>
        <a:xfrm>
          <a:off x="1179581" y="1829798"/>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l" defTabSz="844550">
            <a:lnSpc>
              <a:spcPct val="90000"/>
            </a:lnSpc>
            <a:spcBef>
              <a:spcPct val="0"/>
            </a:spcBef>
            <a:spcAft>
              <a:spcPct val="35000"/>
            </a:spcAft>
            <a:buNone/>
          </a:pPr>
          <a:r>
            <a:rPr lang="en-CA" sz="1900" kern="1200"/>
            <a:t>Data analytics can provide an in-depth knowledge of methods for analyzing and implementing intelligent transportation systems.</a:t>
          </a:r>
          <a:endParaRPr lang="en-US" sz="1900" kern="1200"/>
        </a:p>
      </dsp:txBody>
      <dsp:txXfrm>
        <a:off x="1179581" y="1829798"/>
        <a:ext cx="9715788" cy="10212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4E98F-31A0-45C2-987D-FE3C6FC95191}">
      <dsp:nvSpPr>
        <dsp:cNvPr id="0" name=""/>
        <dsp:cNvSpPr/>
      </dsp:nvSpPr>
      <dsp:spPr>
        <a:xfrm>
          <a:off x="0" y="700087"/>
          <a:ext cx="6496050" cy="1414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BD90F-BCB5-4D68-9635-EE5B348D1E7A}">
      <dsp:nvSpPr>
        <dsp:cNvPr id="0" name=""/>
        <dsp:cNvSpPr/>
      </dsp:nvSpPr>
      <dsp:spPr>
        <a:xfrm>
          <a:off x="427874" y="1018341"/>
          <a:ext cx="777954" cy="7779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B201A6-002D-409A-93C1-03C7745306F8}">
      <dsp:nvSpPr>
        <dsp:cNvPr id="0" name=""/>
        <dsp:cNvSpPr/>
      </dsp:nvSpPr>
      <dsp:spPr>
        <a:xfrm>
          <a:off x="1633704" y="700087"/>
          <a:ext cx="4862345" cy="1414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697" tIns="149697" rIns="149697" bIns="149697" numCol="1" spcCol="1270" anchor="ctr" anchorCtr="0">
          <a:noAutofit/>
        </a:bodyPr>
        <a:lstStyle/>
        <a:p>
          <a:pPr marL="0" lvl="0" indent="0" algn="l" defTabSz="622300">
            <a:lnSpc>
              <a:spcPct val="100000"/>
            </a:lnSpc>
            <a:spcBef>
              <a:spcPct val="0"/>
            </a:spcBef>
            <a:spcAft>
              <a:spcPct val="35000"/>
            </a:spcAft>
            <a:buNone/>
          </a:pPr>
          <a:r>
            <a:rPr lang="en-US" sz="1400" kern="1200" dirty="0"/>
            <a:t>Our hypothesis says weather and road configuration are the major factors contributing road accidents in Canada. Its clear as Canadian winter weather can plays a huge role in traffic accidents.  </a:t>
          </a:r>
        </a:p>
      </dsp:txBody>
      <dsp:txXfrm>
        <a:off x="1633704" y="700087"/>
        <a:ext cx="4862345" cy="1414462"/>
      </dsp:txXfrm>
    </dsp:sp>
    <dsp:sp modelId="{896DDBF6-F850-4CBB-89E4-981FC09FAE19}">
      <dsp:nvSpPr>
        <dsp:cNvPr id="0" name=""/>
        <dsp:cNvSpPr/>
      </dsp:nvSpPr>
      <dsp:spPr>
        <a:xfrm>
          <a:off x="0" y="2457450"/>
          <a:ext cx="6496050" cy="1414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53945-72F6-4B55-BDCF-B67C635BD8C1}">
      <dsp:nvSpPr>
        <dsp:cNvPr id="0" name=""/>
        <dsp:cNvSpPr/>
      </dsp:nvSpPr>
      <dsp:spPr>
        <a:xfrm>
          <a:off x="427874" y="2775704"/>
          <a:ext cx="777954" cy="7779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B212B-F60D-4584-A8D8-24EA06F61A3C}">
      <dsp:nvSpPr>
        <dsp:cNvPr id="0" name=""/>
        <dsp:cNvSpPr/>
      </dsp:nvSpPr>
      <dsp:spPr>
        <a:xfrm>
          <a:off x="1633704" y="2457450"/>
          <a:ext cx="4862345" cy="1414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697" tIns="149697" rIns="149697" bIns="149697" numCol="1" spcCol="1270" anchor="ctr" anchorCtr="0">
          <a:noAutofit/>
        </a:bodyPr>
        <a:lstStyle/>
        <a:p>
          <a:pPr marL="0" lvl="0" indent="0" algn="l" defTabSz="622300">
            <a:lnSpc>
              <a:spcPct val="100000"/>
            </a:lnSpc>
            <a:spcBef>
              <a:spcPct val="0"/>
            </a:spcBef>
            <a:spcAft>
              <a:spcPct val="35000"/>
            </a:spcAft>
            <a:buNone/>
          </a:pPr>
          <a:r>
            <a:rPr lang="en-US" sz="1400" b="0" i="0" kern="1200" dirty="0"/>
            <a:t>Traffic accidents can cause physical, financial and mental effects for everyone involved. Drivers and passengers can suffer from minor cuts and bruises to broken limbs, back and spinal injuries, paralysis and even death.</a:t>
          </a:r>
          <a:endParaRPr lang="en-US" sz="1400" kern="1200" dirty="0"/>
        </a:p>
      </dsp:txBody>
      <dsp:txXfrm>
        <a:off x="1633704" y="2457450"/>
        <a:ext cx="4862345" cy="1414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4A4D0-DB6D-40C4-BA8C-7DFA0F34549D}">
      <dsp:nvSpPr>
        <dsp:cNvPr id="0" name=""/>
        <dsp:cNvSpPr/>
      </dsp:nvSpPr>
      <dsp:spPr>
        <a:xfrm>
          <a:off x="0" y="0"/>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6EA34F0-CC24-4A41-9CDA-0BD365C35C12}">
      <dsp:nvSpPr>
        <dsp:cNvPr id="0" name=""/>
        <dsp:cNvSpPr/>
      </dsp:nvSpPr>
      <dsp:spPr>
        <a:xfrm>
          <a:off x="0" y="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Before starting the project, we have checked for the consent like this dataset was available on opengov.ca which is open data source website which provides us with Canada data, and it has data from wide area. And this website provides open data for public so we can participate and gives our valuable insights from the data.</a:t>
          </a:r>
        </a:p>
      </dsp:txBody>
      <dsp:txXfrm>
        <a:off x="0" y="0"/>
        <a:ext cx="6496050" cy="2286000"/>
      </dsp:txXfrm>
    </dsp:sp>
    <dsp:sp modelId="{15539302-9272-4450-B766-ADCAC0A3A720}">
      <dsp:nvSpPr>
        <dsp:cNvPr id="0" name=""/>
        <dsp:cNvSpPr/>
      </dsp:nvSpPr>
      <dsp:spPr>
        <a:xfrm>
          <a:off x="0" y="2286000"/>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3C42958-CE8C-4146-8702-AC718BCF9A51}">
      <dsp:nvSpPr>
        <dsp:cNvPr id="0" name=""/>
        <dsp:cNvSpPr/>
      </dsp:nvSpPr>
      <dsp:spPr>
        <a:xfrm>
          <a:off x="0" y="228600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We will provide every possibility to public and Canada authority if they request us to not use any kind of information from the dataset, then we will remove it but as I mentioned that this is public data and is openly available for residents of Canada to use for improvement of the country, but after completion of project if they request us to not to use any kind of information we will not use it for our analytic work</a:t>
          </a:r>
        </a:p>
      </dsp:txBody>
      <dsp:txXfrm>
        <a:off x="0" y="2286000"/>
        <a:ext cx="6496050" cy="2286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81965-5656-4FE0-ADC1-F765F473A49B}">
      <dsp:nvSpPr>
        <dsp:cNvPr id="0" name=""/>
        <dsp:cNvSpPr/>
      </dsp:nvSpPr>
      <dsp:spPr>
        <a:xfrm>
          <a:off x="1489176" y="228216"/>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C2CEA-4E9F-442B-B2A5-0C47FCBDA1FB}">
      <dsp:nvSpPr>
        <dsp:cNvPr id="0" name=""/>
        <dsp:cNvSpPr/>
      </dsp:nvSpPr>
      <dsp:spPr>
        <a:xfrm>
          <a:off x="1957176" y="696216"/>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359B84-369A-4ED7-B7D1-B9A8805B7508}">
      <dsp:nvSpPr>
        <dsp:cNvPr id="0" name=""/>
        <dsp:cNvSpPr/>
      </dsp:nvSpPr>
      <dsp:spPr>
        <a:xfrm>
          <a:off x="787176" y="310821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CA" sz="1500" kern="1200" dirty="0"/>
            <a:t>At first, we imported the necessary libraries and read the file</a:t>
          </a:r>
          <a:endParaRPr lang="en-US" sz="1500" kern="1200" dirty="0"/>
        </a:p>
      </dsp:txBody>
      <dsp:txXfrm>
        <a:off x="787176" y="3108217"/>
        <a:ext cx="3600000" cy="720000"/>
      </dsp:txXfrm>
    </dsp:sp>
    <dsp:sp modelId="{7D62E4AC-4A41-4B6E-97E0-C6E8B10BBDDD}">
      <dsp:nvSpPr>
        <dsp:cNvPr id="0" name=""/>
        <dsp:cNvSpPr/>
      </dsp:nvSpPr>
      <dsp:spPr>
        <a:xfrm>
          <a:off x="5719176" y="228216"/>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8AB8E-7400-4EF8-8A93-1671F66E1CEB}">
      <dsp:nvSpPr>
        <dsp:cNvPr id="0" name=""/>
        <dsp:cNvSpPr/>
      </dsp:nvSpPr>
      <dsp:spPr>
        <a:xfrm>
          <a:off x="6187176" y="69621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CB7AC1-6716-48A9-B7F5-68748CE2240A}">
      <dsp:nvSpPr>
        <dsp:cNvPr id="0" name=""/>
        <dsp:cNvSpPr/>
      </dsp:nvSpPr>
      <dsp:spPr>
        <a:xfrm>
          <a:off x="5017176" y="310821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CA" sz="1500" kern="1200" dirty="0"/>
            <a:t>There ARE 6.77 Million rows and 23 columns</a:t>
          </a:r>
          <a:endParaRPr lang="en-US" sz="1500" kern="1200" dirty="0"/>
        </a:p>
      </dsp:txBody>
      <dsp:txXfrm>
        <a:off x="5017176" y="3108217"/>
        <a:ext cx="36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A3135-3134-4AF8-AE1C-44064412421D}">
      <dsp:nvSpPr>
        <dsp:cNvPr id="0" name=""/>
        <dsp:cNvSpPr/>
      </dsp:nvSpPr>
      <dsp:spPr>
        <a:xfrm>
          <a:off x="162035" y="731540"/>
          <a:ext cx="681234" cy="681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CE1DB-E87E-4A58-B73A-8512C08CED3C}">
      <dsp:nvSpPr>
        <dsp:cNvPr id="0" name=""/>
        <dsp:cNvSpPr/>
      </dsp:nvSpPr>
      <dsp:spPr>
        <a:xfrm>
          <a:off x="305094" y="874599"/>
          <a:ext cx="395116" cy="395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BD0409-931B-43A9-808C-BD4564E0FD9C}">
      <dsp:nvSpPr>
        <dsp:cNvPr id="0" name=""/>
        <dsp:cNvSpPr/>
      </dsp:nvSpPr>
      <dsp:spPr>
        <a:xfrm>
          <a:off x="989248"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a:t>1. Filtered data from year 2012</a:t>
          </a:r>
          <a:endParaRPr lang="en-US" sz="1100" kern="1200"/>
        </a:p>
      </dsp:txBody>
      <dsp:txXfrm>
        <a:off x="989248" y="731540"/>
        <a:ext cx="1605767" cy="681234"/>
      </dsp:txXfrm>
    </dsp:sp>
    <dsp:sp modelId="{40E2715D-ACA6-4A92-AD93-51760D73BB21}">
      <dsp:nvSpPr>
        <dsp:cNvPr id="0" name=""/>
        <dsp:cNvSpPr/>
      </dsp:nvSpPr>
      <dsp:spPr>
        <a:xfrm>
          <a:off x="2874808" y="731540"/>
          <a:ext cx="681234" cy="681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C9BA3-BFD5-475C-A4AF-24422D33FBAF}">
      <dsp:nvSpPr>
        <dsp:cNvPr id="0" name=""/>
        <dsp:cNvSpPr/>
      </dsp:nvSpPr>
      <dsp:spPr>
        <a:xfrm>
          <a:off x="3017867" y="874599"/>
          <a:ext cx="395116" cy="395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7B5BC8-9FED-4811-93FF-4891B1EEA40E}">
      <dsp:nvSpPr>
        <dsp:cNvPr id="0" name=""/>
        <dsp:cNvSpPr/>
      </dsp:nvSpPr>
      <dsp:spPr>
        <a:xfrm>
          <a:off x="3702021" y="569001"/>
          <a:ext cx="1605767" cy="1006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dirty="0"/>
            <a:t>2. The number of rows got reduced to 1849249 (1.85 Million) rows for the years 2012- 2017</a:t>
          </a:r>
          <a:endParaRPr lang="en-US" sz="1100" kern="1200" dirty="0"/>
        </a:p>
      </dsp:txBody>
      <dsp:txXfrm>
        <a:off x="3702021" y="569001"/>
        <a:ext cx="1605767" cy="1006312"/>
      </dsp:txXfrm>
    </dsp:sp>
    <dsp:sp modelId="{0D059726-23CC-4A5D-AB93-67D96BD56D16}">
      <dsp:nvSpPr>
        <dsp:cNvPr id="0" name=""/>
        <dsp:cNvSpPr/>
      </dsp:nvSpPr>
      <dsp:spPr>
        <a:xfrm>
          <a:off x="5587581" y="731540"/>
          <a:ext cx="681234" cy="6812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6F595-A7A7-48AA-A639-77DE2A89B1F3}">
      <dsp:nvSpPr>
        <dsp:cNvPr id="0" name=""/>
        <dsp:cNvSpPr/>
      </dsp:nvSpPr>
      <dsp:spPr>
        <a:xfrm>
          <a:off x="5730640" y="874599"/>
          <a:ext cx="395116" cy="395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7F9209-AB51-4C10-BB19-33A2E1C13AB8}">
      <dsp:nvSpPr>
        <dsp:cNvPr id="0" name=""/>
        <dsp:cNvSpPr/>
      </dsp:nvSpPr>
      <dsp:spPr>
        <a:xfrm>
          <a:off x="6414794"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a:t>3. There was no null values in the dataset</a:t>
          </a:r>
          <a:endParaRPr lang="en-US" sz="1100" kern="1200"/>
        </a:p>
      </dsp:txBody>
      <dsp:txXfrm>
        <a:off x="6414794" y="731540"/>
        <a:ext cx="1605767" cy="681234"/>
      </dsp:txXfrm>
    </dsp:sp>
    <dsp:sp modelId="{05271D1B-9910-40A1-9AEF-51F79C54F773}">
      <dsp:nvSpPr>
        <dsp:cNvPr id="0" name=""/>
        <dsp:cNvSpPr/>
      </dsp:nvSpPr>
      <dsp:spPr>
        <a:xfrm>
          <a:off x="8300354" y="731540"/>
          <a:ext cx="681234" cy="68123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E24C0F-440F-40AA-B76E-2762D292A335}">
      <dsp:nvSpPr>
        <dsp:cNvPr id="0" name=""/>
        <dsp:cNvSpPr/>
      </dsp:nvSpPr>
      <dsp:spPr>
        <a:xfrm>
          <a:off x="8443413" y="874599"/>
          <a:ext cx="395116" cy="3951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2411A2-6541-46DE-AE3D-D53DA1207858}">
      <dsp:nvSpPr>
        <dsp:cNvPr id="0" name=""/>
        <dsp:cNvSpPr/>
      </dsp:nvSpPr>
      <dsp:spPr>
        <a:xfrm>
          <a:off x="9127567"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dirty="0"/>
            <a:t>4. Dropped all unknown values from the dataset(UU,XX)</a:t>
          </a:r>
          <a:endParaRPr lang="en-US" sz="1100" kern="1200" dirty="0"/>
        </a:p>
      </dsp:txBody>
      <dsp:txXfrm>
        <a:off x="9127567" y="731540"/>
        <a:ext cx="1605767" cy="681234"/>
      </dsp:txXfrm>
    </dsp:sp>
    <dsp:sp modelId="{9DB0CD77-AD2A-487A-B588-65DA23592DAE}">
      <dsp:nvSpPr>
        <dsp:cNvPr id="0" name=""/>
        <dsp:cNvSpPr/>
      </dsp:nvSpPr>
      <dsp:spPr>
        <a:xfrm>
          <a:off x="162035" y="2154041"/>
          <a:ext cx="681234" cy="6812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5062C-7650-451A-81FA-5A3846230F34}">
      <dsp:nvSpPr>
        <dsp:cNvPr id="0" name=""/>
        <dsp:cNvSpPr/>
      </dsp:nvSpPr>
      <dsp:spPr>
        <a:xfrm>
          <a:off x="305094" y="2297100"/>
          <a:ext cx="395116" cy="3951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9187A7-473B-4322-8FEA-E33CB8B3725F}">
      <dsp:nvSpPr>
        <dsp:cNvPr id="0" name=""/>
        <dsp:cNvSpPr/>
      </dsp:nvSpPr>
      <dsp:spPr>
        <a:xfrm>
          <a:off x="989248" y="2154041"/>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dirty="0"/>
            <a:t>5. Now the number of rows got reduced to 1051219</a:t>
          </a:r>
          <a:endParaRPr lang="en-US" sz="1100" kern="1200" dirty="0"/>
        </a:p>
      </dsp:txBody>
      <dsp:txXfrm>
        <a:off x="989248" y="2154041"/>
        <a:ext cx="1605767" cy="681234"/>
      </dsp:txXfrm>
    </dsp:sp>
    <dsp:sp modelId="{EBB11753-E3F0-4562-8BC0-44CA9D3A9E3F}">
      <dsp:nvSpPr>
        <dsp:cNvPr id="0" name=""/>
        <dsp:cNvSpPr/>
      </dsp:nvSpPr>
      <dsp:spPr>
        <a:xfrm>
          <a:off x="2874808" y="2154041"/>
          <a:ext cx="681234" cy="681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8516E-C2CF-448D-B32A-E9316CA6DFA4}">
      <dsp:nvSpPr>
        <dsp:cNvPr id="0" name=""/>
        <dsp:cNvSpPr/>
      </dsp:nvSpPr>
      <dsp:spPr>
        <a:xfrm>
          <a:off x="3017867" y="2297100"/>
          <a:ext cx="395116" cy="3951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99E7F7-F7D1-4E0A-A79B-441C7D2EAC51}">
      <dsp:nvSpPr>
        <dsp:cNvPr id="0" name=""/>
        <dsp:cNvSpPr/>
      </dsp:nvSpPr>
      <dsp:spPr>
        <a:xfrm>
          <a:off x="3702021" y="2154041"/>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dirty="0"/>
            <a:t>6. Converted the dates columns as index</a:t>
          </a:r>
          <a:endParaRPr lang="en-US" sz="1100" kern="1200" dirty="0"/>
        </a:p>
      </dsp:txBody>
      <dsp:txXfrm>
        <a:off x="3702021" y="2154041"/>
        <a:ext cx="1605767" cy="681234"/>
      </dsp:txXfrm>
    </dsp:sp>
    <dsp:sp modelId="{2E05C96A-C0C7-423D-A2C3-99172682A0C8}">
      <dsp:nvSpPr>
        <dsp:cNvPr id="0" name=""/>
        <dsp:cNvSpPr/>
      </dsp:nvSpPr>
      <dsp:spPr>
        <a:xfrm>
          <a:off x="5587581" y="2154041"/>
          <a:ext cx="681234" cy="681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62127-9096-4951-A849-167B72673FF1}">
      <dsp:nvSpPr>
        <dsp:cNvPr id="0" name=""/>
        <dsp:cNvSpPr/>
      </dsp:nvSpPr>
      <dsp:spPr>
        <a:xfrm>
          <a:off x="5730640" y="2297100"/>
          <a:ext cx="395116" cy="3951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4D0D55-E986-4B63-AC9E-61FA14C5E127}">
      <dsp:nvSpPr>
        <dsp:cNvPr id="0" name=""/>
        <dsp:cNvSpPr/>
      </dsp:nvSpPr>
      <dsp:spPr>
        <a:xfrm>
          <a:off x="6414794" y="2154041"/>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dirty="0"/>
            <a:t>7. Dropped unwanted columns which won't be able to help in predicting the model</a:t>
          </a:r>
          <a:endParaRPr lang="en-US" sz="1100" kern="1200" dirty="0"/>
        </a:p>
      </dsp:txBody>
      <dsp:txXfrm>
        <a:off x="6414794" y="2154041"/>
        <a:ext cx="1605767" cy="681234"/>
      </dsp:txXfrm>
    </dsp:sp>
    <dsp:sp modelId="{A07F56AD-6870-4F81-9BD9-F208D1E60F9F}">
      <dsp:nvSpPr>
        <dsp:cNvPr id="0" name=""/>
        <dsp:cNvSpPr/>
      </dsp:nvSpPr>
      <dsp:spPr>
        <a:xfrm>
          <a:off x="8300354" y="2154041"/>
          <a:ext cx="681234" cy="6812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FB0D1-ACA5-48BC-9CCB-3958B02E3811}">
      <dsp:nvSpPr>
        <dsp:cNvPr id="0" name=""/>
        <dsp:cNvSpPr/>
      </dsp:nvSpPr>
      <dsp:spPr>
        <a:xfrm>
          <a:off x="8443413" y="2297100"/>
          <a:ext cx="395116" cy="39511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B4614D-2581-401E-AADA-02D4745E2247}">
      <dsp:nvSpPr>
        <dsp:cNvPr id="0" name=""/>
        <dsp:cNvSpPr/>
      </dsp:nvSpPr>
      <dsp:spPr>
        <a:xfrm>
          <a:off x="9127567" y="2154041"/>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dirty="0"/>
            <a:t>8. Now there are 1051219 (1.05 Million) rows and 19 columns</a:t>
          </a:r>
          <a:endParaRPr lang="en-US" sz="1100" kern="1200" dirty="0"/>
        </a:p>
      </dsp:txBody>
      <dsp:txXfrm>
        <a:off x="9127567" y="2154041"/>
        <a:ext cx="1605767" cy="6812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1B2AA-0777-46AB-842E-A85932C5A67C}">
      <dsp:nvSpPr>
        <dsp:cNvPr id="0" name=""/>
        <dsp:cNvSpPr/>
      </dsp:nvSpPr>
      <dsp:spPr>
        <a:xfrm>
          <a:off x="1116535" y="-105730"/>
          <a:ext cx="1932074" cy="2386247"/>
        </a:xfrm>
        <a:prstGeom prst="downArrow">
          <a:avLst>
            <a:gd name="adj1" fmla="val 50000"/>
            <a:gd name="adj2" fmla="val 35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CA" sz="900" kern="1200" dirty="0"/>
            <a:t>1. There are columns which are positively correlated and negatively correlated</a:t>
          </a:r>
          <a:endParaRPr lang="en-US" sz="900" kern="1200" dirty="0"/>
        </a:p>
      </dsp:txBody>
      <dsp:txXfrm>
        <a:off x="1599554" y="-105730"/>
        <a:ext cx="966037" cy="2048134"/>
      </dsp:txXfrm>
    </dsp:sp>
    <dsp:sp modelId="{4A27C215-734F-42E0-ACEA-FAE3352C872E}">
      <dsp:nvSpPr>
        <dsp:cNvPr id="0" name=""/>
        <dsp:cNvSpPr/>
      </dsp:nvSpPr>
      <dsp:spPr>
        <a:xfrm rot="7200000">
          <a:off x="2232909" y="1840588"/>
          <a:ext cx="1932074" cy="2360840"/>
        </a:xfrm>
        <a:prstGeom prst="downArrow">
          <a:avLst>
            <a:gd name="adj1" fmla="val 50000"/>
            <a:gd name="adj2" fmla="val 35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CA" sz="900" kern="1200" dirty="0"/>
            <a:t>2. The most positively correlated attribute is C_RCFG (collision road configuration) and the most negatively correlated attribute is P_ISEV (passenger medical treatment required)</a:t>
          </a:r>
          <a:endParaRPr lang="en-US" sz="900" kern="1200" dirty="0"/>
        </a:p>
      </dsp:txBody>
      <dsp:txXfrm rot="-5400000">
        <a:off x="2333989" y="2622518"/>
        <a:ext cx="2022727" cy="966037"/>
      </dsp:txXfrm>
    </dsp:sp>
    <dsp:sp modelId="{58EFB548-E52A-4579-8E9C-65D010CA2B5B}">
      <dsp:nvSpPr>
        <dsp:cNvPr id="0" name=""/>
        <dsp:cNvSpPr/>
      </dsp:nvSpPr>
      <dsp:spPr>
        <a:xfrm rot="14400000">
          <a:off x="162" y="1740806"/>
          <a:ext cx="1932074" cy="2560404"/>
        </a:xfrm>
        <a:prstGeom prst="downArrow">
          <a:avLst>
            <a:gd name="adj1" fmla="val 50000"/>
            <a:gd name="adj2" fmla="val 35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CA" sz="900" kern="1200" dirty="0"/>
            <a:t>3. Got the number of fatal and nonfatal accidents by grouping according to date</a:t>
          </a:r>
          <a:endParaRPr lang="en-US" sz="900" kern="1200" dirty="0"/>
        </a:p>
      </dsp:txBody>
      <dsp:txXfrm rot="5400000">
        <a:off x="-291354" y="2622517"/>
        <a:ext cx="2222291" cy="9660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7385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9AA14A-D4C6-41BA-965A-1F9153B5E36C}" type="datetimeFigureOut">
              <a:rPr lang="en-CA" smtClean="0"/>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88263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3139350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3375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892344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73296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3760555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307248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216663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288334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276720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AA14A-D4C6-41BA-965A-1F9153B5E36C}" type="datetimeFigureOut">
              <a:rPr lang="en-CA" smtClean="0"/>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317021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AA14A-D4C6-41BA-965A-1F9153B5E36C}" type="datetimeFigureOut">
              <a:rPr lang="en-CA" smtClean="0"/>
              <a:t>2020-04-10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322453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218726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57766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89AA14A-D4C6-41BA-965A-1F9153B5E36C}" type="datetimeFigureOut">
              <a:rPr lang="en-CA" smtClean="0"/>
              <a:t>2020-04-10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222084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9AA14A-D4C6-41BA-965A-1F9153B5E36C}" type="datetimeFigureOut">
              <a:rPr lang="en-CA" smtClean="0"/>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924589-5D88-41E6-8451-48C3871ADA15}" type="slidenum">
              <a:rPr lang="en-CA" smtClean="0"/>
              <a:t>‹#›</a:t>
            </a:fld>
            <a:endParaRPr lang="en-CA"/>
          </a:p>
        </p:txBody>
      </p:sp>
    </p:spTree>
    <p:extLst>
      <p:ext uri="{BB962C8B-B14F-4D97-AF65-F5344CB8AC3E}">
        <p14:creationId xmlns:p14="http://schemas.microsoft.com/office/powerpoint/2010/main" val="145160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9AA14A-D4C6-41BA-965A-1F9153B5E36C}" type="datetimeFigureOut">
              <a:rPr lang="en-CA" smtClean="0"/>
              <a:t>2020-04-10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924589-5D88-41E6-8451-48C3871ADA15}" type="slidenum">
              <a:rPr lang="en-CA" smtClean="0"/>
              <a:t>‹#›</a:t>
            </a:fld>
            <a:endParaRPr lang="en-CA"/>
          </a:p>
        </p:txBody>
      </p:sp>
    </p:spTree>
    <p:extLst>
      <p:ext uri="{BB962C8B-B14F-4D97-AF65-F5344CB8AC3E}">
        <p14:creationId xmlns:p14="http://schemas.microsoft.com/office/powerpoint/2010/main" val="16514210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52.PNG"/><Relationship Id="rId7" Type="http://schemas.openxmlformats.org/officeDocument/2006/relationships/diagramQuickStyle" Target="../diagrams/quickStyle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53.PNG"/><Relationship Id="rId9" Type="http://schemas.microsoft.com/office/2007/relationships/diagramDrawing" Target="../diagrams/drawing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2.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sooryasuresh-star/capstone-projec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5.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E3029-FB91-49B6-B44F-957C8FEEE74D}"/>
              </a:ext>
            </a:extLst>
          </p:cNvPr>
          <p:cNvSpPr>
            <a:spLocks noGrp="1"/>
          </p:cNvSpPr>
          <p:nvPr>
            <p:ph type="title"/>
          </p:nvPr>
        </p:nvSpPr>
        <p:spPr>
          <a:xfrm>
            <a:off x="653143" y="1645920"/>
            <a:ext cx="3522879" cy="4470821"/>
          </a:xfrm>
        </p:spPr>
        <p:txBody>
          <a:bodyPr>
            <a:normAutofit/>
          </a:bodyPr>
          <a:lstStyle/>
          <a:p>
            <a:pPr algn="r"/>
            <a:r>
              <a:rPr lang="en-CA" b="1" dirty="0">
                <a:solidFill>
                  <a:schemeClr val="bg2"/>
                </a:solidFill>
              </a:rPr>
              <a:t>           CAPSTONE PROJECT</a:t>
            </a:r>
            <a:br>
              <a:rPr lang="en-CA" b="1" dirty="0">
                <a:solidFill>
                  <a:schemeClr val="bg2"/>
                </a:solidFill>
              </a:rPr>
            </a:br>
            <a:r>
              <a:rPr lang="en-CA" b="1" dirty="0">
                <a:solidFill>
                  <a:schemeClr val="bg2"/>
                </a:solidFill>
              </a:rPr>
              <a:t>    GROUP 8</a:t>
            </a:r>
          </a:p>
        </p:txBody>
      </p:sp>
      <p:sp>
        <p:nvSpPr>
          <p:cNvPr id="3" name="Content Placeholder 2">
            <a:extLst>
              <a:ext uri="{FF2B5EF4-FFF2-40B4-BE49-F238E27FC236}">
                <a16:creationId xmlns:a16="http://schemas.microsoft.com/office/drawing/2014/main" id="{3D0FA3DB-E37D-4F19-A838-9E19C6FB097F}"/>
              </a:ext>
            </a:extLst>
          </p:cNvPr>
          <p:cNvSpPr>
            <a:spLocks noGrp="1"/>
          </p:cNvSpPr>
          <p:nvPr>
            <p:ph idx="1"/>
          </p:nvPr>
        </p:nvSpPr>
        <p:spPr>
          <a:xfrm>
            <a:off x="5204109" y="1645920"/>
            <a:ext cx="6269434" cy="4470821"/>
          </a:xfrm>
        </p:spPr>
        <p:txBody>
          <a:bodyPr>
            <a:normAutofit/>
          </a:bodyPr>
          <a:lstStyle/>
          <a:p>
            <a:pPr>
              <a:buFont typeface="Wingdings" panose="05000000000000000000" pitchFamily="2" charset="2"/>
              <a:buChar char="v"/>
            </a:pPr>
            <a:r>
              <a:rPr lang="en-CA" dirty="0"/>
              <a:t>SUBMITTED TO : MUHAMMED SHAHID</a:t>
            </a:r>
          </a:p>
          <a:p>
            <a:pPr>
              <a:buFont typeface="Wingdings" panose="05000000000000000000" pitchFamily="2" charset="2"/>
              <a:buChar char="v"/>
            </a:pPr>
            <a:r>
              <a:rPr lang="en-CA" dirty="0"/>
              <a:t>SUBMITTED BY : SOORYA SURESH - 0735168</a:t>
            </a:r>
          </a:p>
          <a:p>
            <a:pPr marL="0" indent="0">
              <a:buNone/>
            </a:pPr>
            <a:r>
              <a:rPr lang="en-CA" dirty="0"/>
              <a:t>                              : TEJAS PATEL        - 0734912</a:t>
            </a:r>
          </a:p>
          <a:p>
            <a:pPr marL="0" indent="0">
              <a:buNone/>
            </a:pPr>
            <a:endParaRPr lang="en-CA" dirty="0"/>
          </a:p>
          <a:p>
            <a:pPr>
              <a:buFont typeface="Wingdings" panose="05000000000000000000" pitchFamily="2" charset="2"/>
              <a:buChar char="v"/>
            </a:pPr>
            <a:r>
              <a:rPr lang="en-CA" dirty="0"/>
              <a:t>SUBMITTED ON : 10</a:t>
            </a:r>
            <a:r>
              <a:rPr lang="en-CA" baseline="30000" dirty="0"/>
              <a:t>TH</a:t>
            </a:r>
            <a:r>
              <a:rPr lang="en-CA" dirty="0"/>
              <a:t> APRIL 2020</a:t>
            </a:r>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156074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ED11-10A6-4BFA-B199-0730B4A6D981}"/>
              </a:ext>
            </a:extLst>
          </p:cNvPr>
          <p:cNvSpPr>
            <a:spLocks noGrp="1"/>
          </p:cNvSpPr>
          <p:nvPr>
            <p:ph type="title"/>
          </p:nvPr>
        </p:nvSpPr>
        <p:spPr>
          <a:xfrm>
            <a:off x="646111" y="452718"/>
            <a:ext cx="9404723" cy="1400530"/>
          </a:xfrm>
        </p:spPr>
        <p:txBody>
          <a:bodyPr>
            <a:normAutofit/>
          </a:bodyPr>
          <a:lstStyle/>
          <a:p>
            <a:r>
              <a:rPr lang="en-CA" dirty="0"/>
              <a:t>               </a:t>
            </a:r>
            <a:r>
              <a:rPr lang="en-CA" b="1" dirty="0"/>
              <a:t>WORKS ON PYTHON </a:t>
            </a:r>
          </a:p>
        </p:txBody>
      </p:sp>
      <p:graphicFrame>
        <p:nvGraphicFramePr>
          <p:cNvPr id="23" name="Content Placeholder 2">
            <a:extLst>
              <a:ext uri="{FF2B5EF4-FFF2-40B4-BE49-F238E27FC236}">
                <a16:creationId xmlns:a16="http://schemas.microsoft.com/office/drawing/2014/main" id="{942911B1-D210-4711-B288-189DF1549D21}"/>
              </a:ext>
            </a:extLst>
          </p:cNvPr>
          <p:cNvGraphicFramePr>
            <a:graphicFrameLocks noGrp="1"/>
          </p:cNvGraphicFramePr>
          <p:nvPr>
            <p:ph idx="1"/>
            <p:extLst>
              <p:ext uri="{D42A27DB-BD31-4B8C-83A1-F6EECF244321}">
                <p14:modId xmlns:p14="http://schemas.microsoft.com/office/powerpoint/2010/main" val="412858493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58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735D0A-C38D-4B6D-8636-1615D6DFE000}"/>
              </a:ext>
            </a:extLst>
          </p:cNvPr>
          <p:cNvSpPr>
            <a:spLocks noGrp="1"/>
          </p:cNvSpPr>
          <p:nvPr>
            <p:ph type="title"/>
          </p:nvPr>
        </p:nvSpPr>
        <p:spPr>
          <a:xfrm>
            <a:off x="648930" y="629267"/>
            <a:ext cx="9252154" cy="1016654"/>
          </a:xfrm>
        </p:spPr>
        <p:txBody>
          <a:bodyPr>
            <a:normAutofit/>
          </a:bodyPr>
          <a:lstStyle/>
          <a:p>
            <a:r>
              <a:rPr lang="en-CA" b="1">
                <a:solidFill>
                  <a:srgbClr val="EBEBEB"/>
                </a:solidFill>
              </a:rPr>
              <a:t>                    DATA CLEANING</a:t>
            </a:r>
            <a:endParaRPr lang="en-CA">
              <a:solidFill>
                <a:srgbClr val="EBEBEB"/>
              </a:solidFill>
            </a:endParaRPr>
          </a:p>
        </p:txBody>
      </p:sp>
      <p:sp>
        <p:nvSpPr>
          <p:cNvPr id="34" name="Rectangle 2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Shape 2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9" name="Content Placeholder 2">
            <a:extLst>
              <a:ext uri="{FF2B5EF4-FFF2-40B4-BE49-F238E27FC236}">
                <a16:creationId xmlns:a16="http://schemas.microsoft.com/office/drawing/2014/main" id="{F86D49E0-DED8-4AB7-B5DD-454A7BC30772}"/>
              </a:ext>
            </a:extLst>
          </p:cNvPr>
          <p:cNvGraphicFramePr>
            <a:graphicFrameLocks noGrp="1"/>
          </p:cNvGraphicFramePr>
          <p:nvPr>
            <p:ph idx="1"/>
            <p:extLst>
              <p:ext uri="{D42A27DB-BD31-4B8C-83A1-F6EECF244321}">
                <p14:modId xmlns:p14="http://schemas.microsoft.com/office/powerpoint/2010/main" val="258707822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05078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4A0A9B-BB77-49DC-9A27-82B646252809}"/>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dirty="0">
                <a:solidFill>
                  <a:srgbClr val="EBEBEB"/>
                </a:solidFill>
                <a:latin typeface="+mj-lt"/>
                <a:ea typeface="+mj-ea"/>
                <a:cs typeface="+mj-cs"/>
              </a:rPr>
              <a:t>                      </a:t>
            </a:r>
            <a:r>
              <a:rPr lang="en-US" b="1" i="0" kern="1200" dirty="0">
                <a:solidFill>
                  <a:srgbClr val="EBEBEB"/>
                </a:solidFill>
                <a:latin typeface="+mj-lt"/>
                <a:ea typeface="+mj-ea"/>
                <a:cs typeface="+mj-cs"/>
              </a:rPr>
              <a:t>DATA CLEANING</a:t>
            </a:r>
          </a:p>
        </p:txBody>
      </p:sp>
      <p:sp useBgFill="1">
        <p:nvSpPr>
          <p:cNvPr id="57" name="Freeform: Shape 5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314DB9D-4B88-4A44-B8A5-8051CC303C2D}"/>
              </a:ext>
            </a:extLst>
          </p:cNvPr>
          <p:cNvSpPr>
            <a:spLocks noGrp="1"/>
          </p:cNvSpPr>
          <p:nvPr>
            <p:ph sz="half" idx="1"/>
          </p:nvPr>
        </p:nvSpPr>
        <p:spPr>
          <a:xfrm>
            <a:off x="648931" y="2548281"/>
            <a:ext cx="5122606" cy="3658689"/>
          </a:xfrm>
        </p:spPr>
        <p:txBody>
          <a:bodyPr vert="horz" lIns="91440" tIns="45720" rIns="91440" bIns="45720" rtlCol="0">
            <a:normAutofit/>
          </a:bodyPr>
          <a:lstStyle/>
          <a:p>
            <a:pPr>
              <a:buClrTx/>
            </a:pPr>
            <a:r>
              <a:rPr lang="en-US" dirty="0"/>
              <a:t>Since the P_SEX column was categorical, and it has characters in it. </a:t>
            </a:r>
          </a:p>
          <a:p>
            <a:pPr>
              <a:buClrTx/>
            </a:pPr>
            <a:r>
              <a:rPr lang="en-US" dirty="0"/>
              <a:t>So to convert it to integer we made a new column PSR_SEX. using np.where which will help in assigning the associated value 1 for male and 0 for female.</a:t>
            </a:r>
          </a:p>
          <a:p>
            <a:endParaRPr lang="en-US" dirty="0"/>
          </a:p>
        </p:txBody>
      </p:sp>
      <p:pic>
        <p:nvPicPr>
          <p:cNvPr id="34" name="Content Placeholder 33" descr="A screenshot of a cell phone&#10;&#10;Description automatically generated">
            <a:extLst>
              <a:ext uri="{FF2B5EF4-FFF2-40B4-BE49-F238E27FC236}">
                <a16:creationId xmlns:a16="http://schemas.microsoft.com/office/drawing/2014/main" id="{2677C2C3-5040-4346-A338-64AA9564CB1F}"/>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6091916" y="3043642"/>
            <a:ext cx="5451627" cy="2671296"/>
          </a:xfrm>
          <a:prstGeom prst="rect">
            <a:avLst/>
          </a:prstGeom>
          <a:effectLst/>
        </p:spPr>
      </p:pic>
    </p:spTree>
    <p:extLst>
      <p:ext uri="{BB962C8B-B14F-4D97-AF65-F5344CB8AC3E}">
        <p14:creationId xmlns:p14="http://schemas.microsoft.com/office/powerpoint/2010/main" val="17904604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2DF6773-08F6-4F02-8B90-0BBC422C0A19}"/>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dirty="0">
                <a:solidFill>
                  <a:srgbClr val="EBEBEB"/>
                </a:solidFill>
                <a:latin typeface="+mj-lt"/>
                <a:ea typeface="+mj-ea"/>
                <a:cs typeface="+mj-cs"/>
              </a:rPr>
              <a:t>                    </a:t>
            </a:r>
            <a:r>
              <a:rPr lang="en-US" b="1" i="0" kern="1200" dirty="0">
                <a:solidFill>
                  <a:srgbClr val="EBEBEB"/>
                </a:solidFill>
                <a:latin typeface="+mj-lt"/>
                <a:ea typeface="+mj-ea"/>
                <a:cs typeface="+mj-cs"/>
              </a:rPr>
              <a:t>DATA </a:t>
            </a:r>
            <a:r>
              <a:rPr lang="en-US" b="1" dirty="0">
                <a:solidFill>
                  <a:srgbClr val="EBEBEB"/>
                </a:solidFill>
              </a:rPr>
              <a:t>CLEANING</a:t>
            </a:r>
            <a:endParaRPr lang="en-US" b="1" i="0" kern="1200" dirty="0">
              <a:solidFill>
                <a:srgbClr val="EBEBEB"/>
              </a:solidFill>
              <a:latin typeface="+mj-lt"/>
              <a:ea typeface="+mj-ea"/>
              <a:cs typeface="+mj-cs"/>
            </a:endParaRPr>
          </a:p>
        </p:txBody>
      </p:sp>
      <p:sp useBgFill="1">
        <p:nvSpPr>
          <p:cNvPr id="52" name="Freeform: Shape 5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297A88B8-95A6-49C9-B196-448D833EE154}"/>
              </a:ext>
            </a:extLst>
          </p:cNvPr>
          <p:cNvSpPr>
            <a:spLocks noGrp="1"/>
          </p:cNvSpPr>
          <p:nvPr>
            <p:ph sz="half" idx="1"/>
          </p:nvPr>
        </p:nvSpPr>
        <p:spPr>
          <a:xfrm>
            <a:off x="648931" y="2548281"/>
            <a:ext cx="5122606" cy="3658689"/>
          </a:xfrm>
          <a:scene3d>
            <a:camera prst="orthographicFront">
              <a:rot lat="0" lon="0" rev="0"/>
            </a:camera>
            <a:lightRig rig="chilly" dir="t">
              <a:rot lat="0" lon="0" rev="18480000"/>
            </a:lightRig>
          </a:scene3d>
        </p:spPr>
        <p:txBody>
          <a:bodyPr vert="horz" lIns="91440" tIns="45720" rIns="91440" bIns="45720" rtlCol="0">
            <a:normAutofit/>
          </a:bodyPr>
          <a:lstStyle/>
          <a:p>
            <a:pPr algn="just">
              <a:lnSpc>
                <a:spcPct val="90000"/>
              </a:lnSpc>
              <a:buClr>
                <a:schemeClr val="tx1"/>
              </a:buClr>
              <a:buSzPct val="120000"/>
              <a:buFont typeface="Arial" panose="020B0604020202020204" pitchFamily="34" charset="0"/>
              <a:buChar char="•"/>
            </a:pPr>
            <a:r>
              <a:rPr lang="en-US" sz="1300" dirty="0"/>
              <a:t>We applied one hot encoding to the column P_USER (road user class) for creating more features to improve the model performance  and generalize the data better. This can only be applied to categorical columns.</a:t>
            </a:r>
          </a:p>
          <a:p>
            <a:pPr algn="just">
              <a:lnSpc>
                <a:spcPct val="90000"/>
              </a:lnSpc>
              <a:buClrTx/>
              <a:buSzPct val="120000"/>
              <a:buFont typeface="Arial" panose="020B0604020202020204" pitchFamily="34" charset="0"/>
              <a:buChar char="•"/>
            </a:pPr>
            <a:r>
              <a:rPr lang="en-US" sz="1300" dirty="0"/>
              <a:t> This will help us find which user is more prone to accidents and will help in giving better result for column P_ISEV (medical treatment required) The column is represented in codes where </a:t>
            </a:r>
          </a:p>
          <a:p>
            <a:pPr>
              <a:lnSpc>
                <a:spcPct val="90000"/>
              </a:lnSpc>
              <a:buClrTx/>
            </a:pPr>
            <a:r>
              <a:rPr lang="en-US" sz="1300" dirty="0"/>
              <a:t>               code 1 – motor vehicle driver</a:t>
            </a:r>
          </a:p>
          <a:p>
            <a:pPr>
              <a:lnSpc>
                <a:spcPct val="90000"/>
              </a:lnSpc>
              <a:buClrTx/>
              <a:buFont typeface="Wingdings 3" panose="05040102010807070707" pitchFamily="18" charset="2"/>
              <a:buChar char=""/>
            </a:pPr>
            <a:r>
              <a:rPr lang="en-US" sz="1300" dirty="0"/>
              <a:t>               code 2 – motor vehicle passenger</a:t>
            </a:r>
          </a:p>
          <a:p>
            <a:pPr>
              <a:lnSpc>
                <a:spcPct val="90000"/>
              </a:lnSpc>
              <a:buClrTx/>
            </a:pPr>
            <a:r>
              <a:rPr lang="en-US" sz="1300" dirty="0"/>
              <a:t>               code 3 – pedestrian</a:t>
            </a:r>
          </a:p>
          <a:p>
            <a:pPr>
              <a:lnSpc>
                <a:spcPct val="90000"/>
              </a:lnSpc>
              <a:buClrTx/>
            </a:pPr>
            <a:r>
              <a:rPr lang="en-US" sz="1300" dirty="0"/>
              <a:t>               code 4 –Bicyclist</a:t>
            </a:r>
          </a:p>
          <a:p>
            <a:pPr>
              <a:lnSpc>
                <a:spcPct val="90000"/>
              </a:lnSpc>
              <a:buClrTx/>
            </a:pPr>
            <a:r>
              <a:rPr lang="en-US" sz="1300" dirty="0"/>
              <a:t>               code 5 – Motorcyclist</a:t>
            </a:r>
          </a:p>
          <a:p>
            <a:pPr>
              <a:lnSpc>
                <a:spcPct val="90000"/>
              </a:lnSpc>
              <a:buClrTx/>
              <a:buSzPct val="120000"/>
              <a:buFont typeface="Arial" panose="020B0604020202020204" pitchFamily="34" charset="0"/>
              <a:buChar char="•"/>
            </a:pPr>
            <a:r>
              <a:rPr lang="en-US" sz="1300" dirty="0"/>
              <a:t>There is no column for P_USER_3 because no pedestrian was involved in accidents in the data </a:t>
            </a:r>
          </a:p>
        </p:txBody>
      </p:sp>
      <p:pic>
        <p:nvPicPr>
          <p:cNvPr id="6" name="Content Placeholder 5" descr="A screenshot of a social media post&#10;&#10;Description automatically generated">
            <a:extLst>
              <a:ext uri="{FF2B5EF4-FFF2-40B4-BE49-F238E27FC236}">
                <a16:creationId xmlns:a16="http://schemas.microsoft.com/office/drawing/2014/main" id="{B1F8E989-BB70-4DFA-A710-E18468AD77EA}"/>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6091916" y="2955052"/>
            <a:ext cx="5451627" cy="2848475"/>
          </a:xfrm>
          <a:prstGeom prst="rect">
            <a:avLst/>
          </a:prstGeom>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89471717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A10A-67A0-4193-9FBB-014B6C3DCED4}"/>
              </a:ext>
            </a:extLst>
          </p:cNvPr>
          <p:cNvSpPr>
            <a:spLocks noGrp="1"/>
          </p:cNvSpPr>
          <p:nvPr>
            <p:ph type="title"/>
          </p:nvPr>
        </p:nvSpPr>
        <p:spPr>
          <a:xfrm>
            <a:off x="646112" y="452718"/>
            <a:ext cx="4165580" cy="1400530"/>
          </a:xfrm>
        </p:spPr>
        <p:txBody>
          <a:bodyPr>
            <a:normAutofit/>
          </a:bodyPr>
          <a:lstStyle/>
          <a:p>
            <a:pPr>
              <a:lnSpc>
                <a:spcPct val="90000"/>
              </a:lnSpc>
            </a:pPr>
            <a:r>
              <a:rPr lang="en-CA" sz="2900"/>
              <a:t>               </a:t>
            </a:r>
            <a:r>
              <a:rPr lang="en-CA" sz="2900" b="1"/>
              <a:t>CORRELATION MATRIX</a:t>
            </a:r>
          </a:p>
        </p:txBody>
      </p:sp>
      <p:sp>
        <p:nvSpPr>
          <p:cNvPr id="23" name="Freeform: Shape 2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D5EA970-B879-4075-A03B-742839B3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697" y="33530"/>
            <a:ext cx="3706518" cy="2683330"/>
          </a:xfrm>
          <a:prstGeom prst="rect">
            <a:avLst/>
          </a:prstGeom>
          <a:effectLst/>
        </p:spPr>
      </p:pic>
      <p:sp>
        <p:nvSpPr>
          <p:cNvPr id="27" name="Rectangle 2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id="{56F92BC7-19ED-4578-8D56-D4A7E20F92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692" y="2702933"/>
            <a:ext cx="5141833" cy="3869231"/>
          </a:xfrm>
          <a:prstGeom prst="rect">
            <a:avLst/>
          </a:prstGeom>
          <a:effectLst/>
        </p:spPr>
      </p:pic>
      <p:graphicFrame>
        <p:nvGraphicFramePr>
          <p:cNvPr id="18" name="Content Placeholder 2">
            <a:extLst>
              <a:ext uri="{FF2B5EF4-FFF2-40B4-BE49-F238E27FC236}">
                <a16:creationId xmlns:a16="http://schemas.microsoft.com/office/drawing/2014/main" id="{A05F4A92-3B03-4424-A356-8A6492B6F181}"/>
              </a:ext>
            </a:extLst>
          </p:cNvPr>
          <p:cNvGraphicFramePr>
            <a:graphicFrameLocks noGrp="1"/>
          </p:cNvGraphicFramePr>
          <p:nvPr>
            <p:ph idx="1"/>
            <p:extLst>
              <p:ext uri="{D42A27DB-BD31-4B8C-83A1-F6EECF244321}">
                <p14:modId xmlns:p14="http://schemas.microsoft.com/office/powerpoint/2010/main" val="3204840930"/>
              </p:ext>
            </p:extLst>
          </p:nvPr>
        </p:nvGraphicFramePr>
        <p:xfrm>
          <a:off x="646113" y="2052918"/>
          <a:ext cx="4165146" cy="41954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5867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6E6DF7-9DD2-4C5F-91FC-05FCC84EA2D4}"/>
              </a:ext>
            </a:extLst>
          </p:cNvPr>
          <p:cNvSpPr>
            <a:spLocks noGrp="1"/>
          </p:cNvSpPr>
          <p:nvPr>
            <p:ph type="ctrTitle"/>
          </p:nvPr>
        </p:nvSpPr>
        <p:spPr>
          <a:xfrm>
            <a:off x="1154955" y="1028700"/>
            <a:ext cx="8825658" cy="2733675"/>
          </a:xfrm>
        </p:spPr>
        <p:txBody>
          <a:bodyPr/>
          <a:lstStyle/>
          <a:p>
            <a:pPr algn="ctr"/>
            <a:r>
              <a:rPr lang="en-US" dirty="0"/>
              <a:t>EXPLORATORY DATA ANALYSIS</a:t>
            </a:r>
          </a:p>
        </p:txBody>
      </p:sp>
      <p:sp>
        <p:nvSpPr>
          <p:cNvPr id="5" name="Subtitle 4">
            <a:extLst>
              <a:ext uri="{FF2B5EF4-FFF2-40B4-BE49-F238E27FC236}">
                <a16:creationId xmlns:a16="http://schemas.microsoft.com/office/drawing/2014/main" id="{AD198D6E-328C-4399-A7D6-1EC20276BA9F}"/>
              </a:ext>
            </a:extLst>
          </p:cNvPr>
          <p:cNvSpPr>
            <a:spLocks noGrp="1"/>
          </p:cNvSpPr>
          <p:nvPr>
            <p:ph type="subTitle" idx="1"/>
          </p:nvPr>
        </p:nvSpPr>
        <p:spPr>
          <a:xfrm>
            <a:off x="1030668" y="4110362"/>
            <a:ext cx="8825658" cy="1251752"/>
          </a:xfrm>
        </p:spPr>
        <p:txBody>
          <a:bodyPr/>
          <a:lstStyle/>
          <a:p>
            <a:pPr algn="ctr"/>
            <a:r>
              <a:rPr lang="en-US" b="1" dirty="0">
                <a:solidFill>
                  <a:schemeClr val="tx1"/>
                </a:solidFill>
              </a:rPr>
              <a:t> to find the pattern from the data and to test our hypothesis by using visualization charts</a:t>
            </a:r>
          </a:p>
        </p:txBody>
      </p:sp>
    </p:spTree>
    <p:extLst>
      <p:ext uri="{BB962C8B-B14F-4D97-AF65-F5344CB8AC3E}">
        <p14:creationId xmlns:p14="http://schemas.microsoft.com/office/powerpoint/2010/main" val="332942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1F09D4-ADEC-43A2-B971-E601C5ACD61C}"/>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    </a:t>
            </a:r>
            <a:br>
              <a:rPr lang="en-US" sz="3900" b="0" i="0" kern="1200" dirty="0">
                <a:solidFill>
                  <a:schemeClr val="tx2"/>
                </a:solidFill>
                <a:latin typeface="+mj-lt"/>
                <a:ea typeface="+mj-ea"/>
                <a:cs typeface="+mj-cs"/>
              </a:rPr>
            </a:br>
            <a:r>
              <a:rPr lang="en-US" sz="3900" b="0" i="0" kern="1200" dirty="0">
                <a:solidFill>
                  <a:schemeClr val="tx2"/>
                </a:solidFill>
                <a:latin typeface="+mj-lt"/>
                <a:ea typeface="+mj-ea"/>
                <a:cs typeface="+mj-cs"/>
              </a:rPr>
              <a:t>    </a:t>
            </a:r>
            <a:r>
              <a:rPr lang="en-US" sz="3900" b="1" i="0" kern="1200" dirty="0">
                <a:solidFill>
                  <a:schemeClr val="tx2"/>
                </a:solidFill>
                <a:latin typeface="+mj-lt"/>
                <a:ea typeface="+mj-ea"/>
                <a:cs typeface="+mj-cs"/>
              </a:rPr>
              <a:t>SEVERITY OF COLLISSION ANALYSIS</a:t>
            </a:r>
          </a:p>
        </p:txBody>
      </p:sp>
      <p:sp>
        <p:nvSpPr>
          <p:cNvPr id="3" name="Content Placeholder 2">
            <a:extLst>
              <a:ext uri="{FF2B5EF4-FFF2-40B4-BE49-F238E27FC236}">
                <a16:creationId xmlns:a16="http://schemas.microsoft.com/office/drawing/2014/main" id="{77AE201D-EA12-4CAA-A8E5-2C0C4838C517}"/>
              </a:ext>
            </a:extLst>
          </p:cNvPr>
          <p:cNvSpPr>
            <a:spLocks noGrp="1"/>
          </p:cNvSpPr>
          <p:nvPr>
            <p:ph sz="half" idx="1"/>
          </p:nvPr>
        </p:nvSpPr>
        <p:spPr>
          <a:xfrm>
            <a:off x="1103311" y="2052214"/>
            <a:ext cx="4338409" cy="4196185"/>
          </a:xfrm>
        </p:spPr>
        <p:txBody>
          <a:bodyPr vert="horz" lIns="91440" tIns="45720" rIns="91440" bIns="45720" rtlCol="0">
            <a:normAutofit/>
          </a:bodyPr>
          <a:lstStyle/>
          <a:p>
            <a:r>
              <a:rPr lang="en-US" dirty="0"/>
              <a:t>Plotted a chart on collision severity by date</a:t>
            </a:r>
          </a:p>
          <a:p>
            <a:endParaRPr lang="en-US" dirty="0"/>
          </a:p>
          <a:p>
            <a:r>
              <a:rPr lang="en-US" dirty="0"/>
              <a:t>From the chart we can see that it illustrates seasonal behavior within the data</a:t>
            </a:r>
          </a:p>
          <a:p>
            <a:endParaRPr lang="en-US" dirty="0"/>
          </a:p>
        </p:txBody>
      </p:sp>
      <p:pic>
        <p:nvPicPr>
          <p:cNvPr id="6" name="Content Placeholder 5" descr="A screenshot of a social media post&#10;&#10;Description automatically generated">
            <a:extLst>
              <a:ext uri="{FF2B5EF4-FFF2-40B4-BE49-F238E27FC236}">
                <a16:creationId xmlns:a16="http://schemas.microsoft.com/office/drawing/2014/main" id="{B3FB4643-30F4-4098-B3CA-82A4B04900B0}"/>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091916" y="2386650"/>
            <a:ext cx="5451627" cy="295620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1534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B2A8-C236-4B4C-818A-00160C3C198F}"/>
              </a:ext>
            </a:extLst>
          </p:cNvPr>
          <p:cNvSpPr>
            <a:spLocks noGrp="1"/>
          </p:cNvSpPr>
          <p:nvPr>
            <p:ph type="title"/>
          </p:nvPr>
        </p:nvSpPr>
        <p:spPr/>
        <p:txBody>
          <a:bodyPr/>
          <a:lstStyle/>
          <a:p>
            <a:pPr algn="ctr"/>
            <a:r>
              <a:rPr lang="en-CA" b="1" dirty="0"/>
              <a:t>         </a:t>
            </a:r>
            <a:r>
              <a:rPr lang="en-CA" sz="4400" dirty="0"/>
              <a:t>COLLISION SEVERITY BY WEATHER</a:t>
            </a:r>
            <a:endParaRPr lang="en-CA" b="1" dirty="0"/>
          </a:p>
        </p:txBody>
      </p:sp>
      <p:sp>
        <p:nvSpPr>
          <p:cNvPr id="3" name="Content Placeholder 2">
            <a:extLst>
              <a:ext uri="{FF2B5EF4-FFF2-40B4-BE49-F238E27FC236}">
                <a16:creationId xmlns:a16="http://schemas.microsoft.com/office/drawing/2014/main" id="{D9188210-FD92-4BCC-9B4F-1F1BAE77305A}"/>
              </a:ext>
            </a:extLst>
          </p:cNvPr>
          <p:cNvSpPr>
            <a:spLocks noGrp="1"/>
          </p:cNvSpPr>
          <p:nvPr>
            <p:ph sz="half" idx="1"/>
          </p:nvPr>
        </p:nvSpPr>
        <p:spPr/>
        <p:txBody>
          <a:bodyPr>
            <a:normAutofit fontScale="85000" lnSpcReduction="10000"/>
          </a:bodyPr>
          <a:lstStyle/>
          <a:p>
            <a:pPr>
              <a:buFont typeface="Wingdings" panose="05000000000000000000" pitchFamily="2" charset="2"/>
              <a:buChar char="v"/>
            </a:pPr>
            <a:r>
              <a:rPr lang="en-CA" dirty="0"/>
              <a:t>The graph shows severity of collision due to weather.</a:t>
            </a:r>
          </a:p>
          <a:p>
            <a:pPr>
              <a:buFont typeface="Wingdings" panose="05000000000000000000" pitchFamily="2" charset="2"/>
              <a:buChar char="v"/>
            </a:pPr>
            <a:r>
              <a:rPr lang="en-CA" dirty="0"/>
              <a:t>From the graph we can understand that number of fatal deaths due to weather is more than 10k and is higher during clear and sunny day and lowest during freezing rain and strong wind days. </a:t>
            </a:r>
          </a:p>
          <a:p>
            <a:r>
              <a:rPr lang="en-CA" dirty="0"/>
              <a:t>1 - Clear and sunny</a:t>
            </a:r>
          </a:p>
          <a:p>
            <a:r>
              <a:rPr lang="en-CA" dirty="0"/>
              <a:t>2 - Overcast, cloudy but no precipitation</a:t>
            </a:r>
          </a:p>
          <a:p>
            <a:r>
              <a:rPr lang="en-CA" dirty="0"/>
              <a:t>3 - Raining</a:t>
            </a:r>
          </a:p>
          <a:p>
            <a:r>
              <a:rPr lang="en-CA" dirty="0"/>
              <a:t>4 - Snowing, not including drifting snow</a:t>
            </a:r>
          </a:p>
          <a:p>
            <a:r>
              <a:rPr lang="en-CA" dirty="0"/>
              <a:t>5 - Freezing rain, sleet, hail</a:t>
            </a:r>
          </a:p>
          <a:p>
            <a:r>
              <a:rPr lang="en-CA" dirty="0"/>
              <a:t>6 - Visibility limitation eg: drifting snow, fog, smoke, mist, dust</a:t>
            </a:r>
          </a:p>
          <a:p>
            <a:r>
              <a:rPr lang="en-CA" dirty="0"/>
              <a:t>7 -  Strong wind</a:t>
            </a:r>
          </a:p>
        </p:txBody>
      </p:sp>
      <p:pic>
        <p:nvPicPr>
          <p:cNvPr id="10" name="Content Placeholder 9" descr="A screenshot of a social media post&#10;&#10;Description automatically generated">
            <a:extLst>
              <a:ext uri="{FF2B5EF4-FFF2-40B4-BE49-F238E27FC236}">
                <a16:creationId xmlns:a16="http://schemas.microsoft.com/office/drawing/2014/main" id="{7479E7AB-3B44-4D46-BAF9-5E0639279D5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314575"/>
            <a:ext cx="5689600" cy="3733799"/>
          </a:xfrm>
        </p:spPr>
      </p:pic>
    </p:spTree>
    <p:extLst>
      <p:ext uri="{BB962C8B-B14F-4D97-AF65-F5344CB8AC3E}">
        <p14:creationId xmlns:p14="http://schemas.microsoft.com/office/powerpoint/2010/main" val="184238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D93115-69CB-4405-A1E6-3D3C52B9B06B}"/>
              </a:ext>
            </a:extLst>
          </p:cNvPr>
          <p:cNvSpPr>
            <a:spLocks noGrp="1"/>
          </p:cNvSpPr>
          <p:nvPr>
            <p:ph type="title"/>
          </p:nvPr>
        </p:nvSpPr>
        <p:spPr>
          <a:xfrm>
            <a:off x="648930" y="381740"/>
            <a:ext cx="9252154" cy="1582480"/>
          </a:xfrm>
        </p:spPr>
        <p:txBody>
          <a:bodyPr vert="horz" lIns="91440" tIns="45720" rIns="91440" bIns="45720" rtlCol="0" anchor="t">
            <a:normAutofit fontScale="90000"/>
          </a:bodyPr>
          <a:lstStyle/>
          <a:p>
            <a:pPr algn="ctr">
              <a:lnSpc>
                <a:spcPct val="90000"/>
              </a:lnSpc>
            </a:pPr>
            <a:r>
              <a:rPr lang="en-US" sz="4000" b="1" i="0" kern="1200" dirty="0">
                <a:solidFill>
                  <a:schemeClr val="tx2"/>
                </a:solidFill>
                <a:latin typeface="+mj-lt"/>
                <a:ea typeface="+mj-ea"/>
                <a:cs typeface="+mj-cs"/>
              </a:rPr>
              <a:t>COLLISION SEVERITY BY ROAD CONFIGURATION</a:t>
            </a: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 From the graph we can understand that fatalities due to road configuration is more than 8k which is at non-intersection and at an intersection of at least two public roadways. Other reasons are having no much impact to collisions.</a:t>
            </a:r>
            <a:br>
              <a:rPr lang="en-US" sz="1400" b="0" i="0" kern="1200" dirty="0">
                <a:solidFill>
                  <a:schemeClr val="tx2"/>
                </a:solidFill>
                <a:latin typeface="+mj-lt"/>
                <a:ea typeface="+mj-ea"/>
                <a:cs typeface="+mj-cs"/>
              </a:rPr>
            </a:br>
            <a:endParaRPr lang="en-US" sz="1400" b="0" i="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C1F5EC66-C3C3-44E2-9FFE-76E9131D384B}"/>
              </a:ext>
            </a:extLst>
          </p:cNvPr>
          <p:cNvSpPr>
            <a:spLocks noGrp="1"/>
          </p:cNvSpPr>
          <p:nvPr>
            <p:ph type="body" sz="half" idx="2"/>
          </p:nvPr>
        </p:nvSpPr>
        <p:spPr>
          <a:xfrm>
            <a:off x="1103311" y="2052214"/>
            <a:ext cx="5965394" cy="4196185"/>
          </a:xfrm>
        </p:spPr>
        <p:txBody>
          <a:bodyPr vert="horz" lIns="91440" tIns="45720" rIns="91440" bIns="45720" rtlCol="0">
            <a:normAutofit/>
          </a:bodyPr>
          <a:lstStyle/>
          <a:p>
            <a:pPr>
              <a:lnSpc>
                <a:spcPct val="90000"/>
              </a:lnSpc>
              <a:buFont typeface="Wingdings 3" charset="2"/>
              <a:buChar char=""/>
            </a:pPr>
            <a:r>
              <a:rPr lang="en-US" dirty="0"/>
              <a:t>1 – Non-intersection</a:t>
            </a:r>
          </a:p>
          <a:p>
            <a:pPr>
              <a:lnSpc>
                <a:spcPct val="90000"/>
              </a:lnSpc>
              <a:buFont typeface="Wingdings 3" charset="2"/>
              <a:buChar char=""/>
            </a:pPr>
            <a:r>
              <a:rPr lang="en-US" dirty="0"/>
              <a:t>2 - At an intersection of at least two public roadways</a:t>
            </a:r>
          </a:p>
          <a:p>
            <a:pPr>
              <a:lnSpc>
                <a:spcPct val="90000"/>
              </a:lnSpc>
              <a:buFont typeface="Wingdings 3" charset="2"/>
              <a:buChar char=""/>
            </a:pPr>
            <a:r>
              <a:rPr lang="en-US" dirty="0"/>
              <a:t>3 - Intersection with parking lot entrance/exit, private driveway or laneway</a:t>
            </a:r>
          </a:p>
          <a:p>
            <a:pPr>
              <a:lnSpc>
                <a:spcPct val="90000"/>
              </a:lnSpc>
              <a:buFont typeface="Wingdings 3" charset="2"/>
              <a:buChar char=""/>
            </a:pPr>
            <a:r>
              <a:rPr lang="en-US" dirty="0"/>
              <a:t>4 - Railroad level crossing</a:t>
            </a:r>
          </a:p>
          <a:p>
            <a:pPr>
              <a:lnSpc>
                <a:spcPct val="90000"/>
              </a:lnSpc>
              <a:buFont typeface="Wingdings 3" charset="2"/>
              <a:buChar char=""/>
            </a:pPr>
            <a:r>
              <a:rPr lang="en-US" dirty="0"/>
              <a:t>5 - Bridge, overpass, viaduct</a:t>
            </a:r>
          </a:p>
          <a:p>
            <a:pPr>
              <a:lnSpc>
                <a:spcPct val="90000"/>
              </a:lnSpc>
              <a:buFont typeface="Wingdings 3" charset="2"/>
              <a:buChar char=""/>
            </a:pPr>
            <a:r>
              <a:rPr lang="en-US" dirty="0"/>
              <a:t>6 - Tunnel or underpass</a:t>
            </a:r>
          </a:p>
          <a:p>
            <a:pPr>
              <a:lnSpc>
                <a:spcPct val="90000"/>
              </a:lnSpc>
              <a:buFont typeface="Wingdings 3" charset="2"/>
              <a:buChar char=""/>
            </a:pPr>
            <a:r>
              <a:rPr lang="en-US" dirty="0"/>
              <a:t>7 - Passing or climbing lane</a:t>
            </a:r>
          </a:p>
          <a:p>
            <a:pPr>
              <a:lnSpc>
                <a:spcPct val="90000"/>
              </a:lnSpc>
              <a:buFont typeface="Wingdings 3" charset="2"/>
              <a:buChar char=""/>
            </a:pPr>
            <a:r>
              <a:rPr lang="en-US" dirty="0"/>
              <a:t>8 - Ramp</a:t>
            </a:r>
          </a:p>
          <a:p>
            <a:pPr>
              <a:lnSpc>
                <a:spcPct val="90000"/>
              </a:lnSpc>
              <a:buFont typeface="Wingdings 3" charset="2"/>
              <a:buChar char=""/>
            </a:pPr>
            <a:r>
              <a:rPr lang="en-US" dirty="0"/>
              <a:t>9 - Traffic circle</a:t>
            </a:r>
          </a:p>
          <a:p>
            <a:pPr>
              <a:lnSpc>
                <a:spcPct val="90000"/>
              </a:lnSpc>
              <a:buFont typeface="Wingdings 3" charset="2"/>
              <a:buChar char=""/>
            </a:pPr>
            <a:r>
              <a:rPr lang="en-US" dirty="0"/>
              <a:t>10 - Express lane of a freeway system</a:t>
            </a:r>
          </a:p>
          <a:p>
            <a:pPr>
              <a:lnSpc>
                <a:spcPct val="90000"/>
              </a:lnSpc>
              <a:buFont typeface="Wingdings 3" charset="2"/>
              <a:buChar char=""/>
            </a:pPr>
            <a:r>
              <a:rPr lang="en-US" dirty="0"/>
              <a:t>11 - Collector lane of a freeway system</a:t>
            </a:r>
          </a:p>
          <a:p>
            <a:pPr>
              <a:lnSpc>
                <a:spcPct val="90000"/>
              </a:lnSpc>
              <a:buFont typeface="Wingdings 3" charset="2"/>
              <a:buChar char=""/>
            </a:pPr>
            <a:r>
              <a:rPr lang="en-US" dirty="0"/>
              <a:t>12 - Transfer lane of a freeway system</a:t>
            </a:r>
          </a:p>
        </p:txBody>
      </p:sp>
      <p:pic>
        <p:nvPicPr>
          <p:cNvPr id="11" name="Content Placeholder 10" descr="A screenshot of a social media post&#10;&#10;Description automatically generated">
            <a:extLst>
              <a:ext uri="{FF2B5EF4-FFF2-40B4-BE49-F238E27FC236}">
                <a16:creationId xmlns:a16="http://schemas.microsoft.com/office/drawing/2014/main" id="{59F2ADBA-8171-48F2-89C6-42B28F7E4245}"/>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7068705" y="2463470"/>
            <a:ext cx="5048249" cy="36896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6656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7708F-937C-4875-88A1-B629D73ACC68}"/>
              </a:ext>
            </a:extLst>
          </p:cNvPr>
          <p:cNvSpPr>
            <a:spLocks noGrp="1"/>
          </p:cNvSpPr>
          <p:nvPr>
            <p:ph type="title"/>
          </p:nvPr>
        </p:nvSpPr>
        <p:spPr>
          <a:xfrm>
            <a:off x="643855" y="310718"/>
            <a:ext cx="3108626" cy="1520767"/>
          </a:xfrm>
        </p:spPr>
        <p:txBody>
          <a:bodyPr vert="horz" lIns="91440" tIns="45720" rIns="91440" bIns="45720" rtlCol="0" anchor="b">
            <a:normAutofit/>
          </a:bodyPr>
          <a:lstStyle/>
          <a:p>
            <a:r>
              <a:rPr lang="en-US" sz="3200" dirty="0">
                <a:solidFill>
                  <a:srgbClr val="EBEBEB"/>
                </a:solidFill>
              </a:rPr>
              <a:t> </a:t>
            </a:r>
            <a:r>
              <a:rPr lang="en-US" sz="3200" b="1" i="0" kern="1200" dirty="0">
                <a:solidFill>
                  <a:srgbClr val="EBEBEB"/>
                </a:solidFill>
                <a:latin typeface="+mj-lt"/>
                <a:ea typeface="+mj-ea"/>
                <a:cs typeface="+mj-cs"/>
              </a:rPr>
              <a:t>DATA ANALYSIS</a:t>
            </a:r>
          </a:p>
        </p:txBody>
      </p:sp>
      <p:sp>
        <p:nvSpPr>
          <p:cNvPr id="2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B889BB9-A13B-4B53-823B-CC4A40E17375}"/>
              </a:ext>
            </a:extLst>
          </p:cNvPr>
          <p:cNvSpPr>
            <a:spLocks noGrp="1"/>
          </p:cNvSpPr>
          <p:nvPr>
            <p:ph sz="half" idx="1"/>
          </p:nvPr>
        </p:nvSpPr>
        <p:spPr>
          <a:xfrm>
            <a:off x="643855" y="1997476"/>
            <a:ext cx="3108057" cy="4784551"/>
          </a:xfrm>
        </p:spPr>
        <p:txBody>
          <a:bodyPr vert="horz" lIns="91440" tIns="45720" rIns="91440" bIns="45720" rtlCol="0">
            <a:normAutofit/>
          </a:bodyPr>
          <a:lstStyle/>
          <a:p>
            <a:pPr>
              <a:lnSpc>
                <a:spcPct val="90000"/>
              </a:lnSpc>
            </a:pPr>
            <a:r>
              <a:rPr lang="en-US" sz="1200" dirty="0">
                <a:solidFill>
                  <a:srgbClr val="FFFFFF"/>
                </a:solidFill>
              </a:rPr>
              <a:t>From the column PSR_SEX we found the count of number of males 554095 and that for females 497124</a:t>
            </a:r>
          </a:p>
          <a:p>
            <a:pPr>
              <a:lnSpc>
                <a:spcPct val="90000"/>
              </a:lnSpc>
            </a:pPr>
            <a:r>
              <a:rPr lang="en-US" sz="1200" dirty="0">
                <a:solidFill>
                  <a:srgbClr val="FFFFFF"/>
                </a:solidFill>
              </a:rPr>
              <a:t>From the column P_ISEV(Medical treatment required) which is         represented in codes 1,2,3. We got the count for:</a:t>
            </a:r>
          </a:p>
          <a:p>
            <a:pPr>
              <a:lnSpc>
                <a:spcPct val="90000"/>
              </a:lnSpc>
            </a:pPr>
            <a:r>
              <a:rPr lang="en-US" sz="1200" dirty="0">
                <a:solidFill>
                  <a:srgbClr val="FFFFFF"/>
                </a:solidFill>
              </a:rPr>
              <a:t>Code 1- No injury – 456145</a:t>
            </a:r>
          </a:p>
          <a:p>
            <a:pPr>
              <a:lnSpc>
                <a:spcPct val="90000"/>
              </a:lnSpc>
            </a:pPr>
            <a:r>
              <a:rPr lang="en-US" sz="1200" dirty="0">
                <a:solidFill>
                  <a:srgbClr val="FFFFFF"/>
                </a:solidFill>
              </a:rPr>
              <a:t>Code 2- injury – 589357</a:t>
            </a:r>
          </a:p>
          <a:p>
            <a:pPr>
              <a:lnSpc>
                <a:spcPct val="90000"/>
              </a:lnSpc>
            </a:pPr>
            <a:r>
              <a:rPr lang="en-US" sz="1200" dirty="0">
                <a:solidFill>
                  <a:srgbClr val="FFFFFF"/>
                </a:solidFill>
              </a:rPr>
              <a:t>Code 3- Fatality- 5717</a:t>
            </a:r>
          </a:p>
          <a:p>
            <a:pPr>
              <a:lnSpc>
                <a:spcPct val="90000"/>
              </a:lnSpc>
            </a:pPr>
            <a:r>
              <a:rPr lang="en-US" sz="1200" dirty="0">
                <a:solidFill>
                  <a:srgbClr val="FFFFFF"/>
                </a:solidFill>
              </a:rPr>
              <a:t>From the column C_SEV(collision severity)which is also represented in codes we found the count for:</a:t>
            </a:r>
          </a:p>
          <a:p>
            <a:pPr>
              <a:lnSpc>
                <a:spcPct val="90000"/>
              </a:lnSpc>
            </a:pPr>
            <a:r>
              <a:rPr lang="en-US" sz="1200" dirty="0">
                <a:solidFill>
                  <a:srgbClr val="FFFFFF"/>
                </a:solidFill>
              </a:rPr>
              <a:t>Code 1- collision producing at last one fatality- 14590 </a:t>
            </a:r>
          </a:p>
          <a:p>
            <a:pPr>
              <a:lnSpc>
                <a:spcPct val="90000"/>
              </a:lnSpc>
            </a:pPr>
            <a:r>
              <a:rPr lang="en-US" sz="1200" dirty="0">
                <a:solidFill>
                  <a:srgbClr val="FFFFFF"/>
                </a:solidFill>
              </a:rPr>
              <a:t>Code 2- collision producing nonfatal injury - 1036629 </a:t>
            </a:r>
          </a:p>
          <a:p>
            <a:pPr>
              <a:lnSpc>
                <a:spcPct val="90000"/>
              </a:lnSpc>
            </a:pPr>
            <a:endParaRPr lang="en-US" sz="800" dirty="0">
              <a:solidFill>
                <a:srgbClr val="FFFFFF"/>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A8A8C588-848D-4AE8-9771-C46CA7246F08}"/>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5048451" y="2182916"/>
            <a:ext cx="6495847" cy="3101766"/>
          </a:xfrm>
          <a:prstGeom prst="rect">
            <a:avLst/>
          </a:prstGeom>
          <a:effectLst/>
        </p:spPr>
      </p:pic>
    </p:spTree>
    <p:extLst>
      <p:ext uri="{BB962C8B-B14F-4D97-AF65-F5344CB8AC3E}">
        <p14:creationId xmlns:p14="http://schemas.microsoft.com/office/powerpoint/2010/main" val="12156657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630E27-BB03-462C-955A-264FE1F7834F}"/>
              </a:ext>
            </a:extLst>
          </p:cNvPr>
          <p:cNvSpPr/>
          <p:nvPr/>
        </p:nvSpPr>
        <p:spPr>
          <a:xfrm>
            <a:off x="965505" y="623571"/>
            <a:ext cx="10260990" cy="352388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200" b="0" i="0" kern="1200" dirty="0">
                <a:solidFill>
                  <a:schemeClr val="tx2"/>
                </a:solidFill>
                <a:latin typeface="+mj-lt"/>
                <a:ea typeface="+mj-ea"/>
                <a:cs typeface="+mj-cs"/>
              </a:rPr>
              <a:t>PREDICTING TRAFFIC FATALITIES IN CANADA USING MACHINE LEARNING </a:t>
            </a:r>
          </a:p>
        </p:txBody>
      </p:sp>
    </p:spTree>
    <p:extLst>
      <p:ext uri="{BB962C8B-B14F-4D97-AF65-F5344CB8AC3E}">
        <p14:creationId xmlns:p14="http://schemas.microsoft.com/office/powerpoint/2010/main" val="336770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A6DF1C-D737-4D67-9C90-56F4A7A818BA}"/>
              </a:ext>
            </a:extLst>
          </p:cNvPr>
          <p:cNvSpPr>
            <a:spLocks noGrp="1"/>
          </p:cNvSpPr>
          <p:nvPr>
            <p:ph type="title"/>
          </p:nvPr>
        </p:nvSpPr>
        <p:spPr>
          <a:xfrm>
            <a:off x="648930" y="609601"/>
            <a:ext cx="9252154" cy="1223983"/>
          </a:xfrm>
        </p:spPr>
        <p:txBody>
          <a:bodyPr vert="horz" lIns="91440" tIns="45720" rIns="91440" bIns="45720" rtlCol="0" anchor="t">
            <a:normAutofit fontScale="90000"/>
          </a:bodyPr>
          <a:lstStyle/>
          <a:p>
            <a:pPr>
              <a:lnSpc>
                <a:spcPct val="90000"/>
              </a:lnSpc>
            </a:pPr>
            <a:r>
              <a:rPr lang="en-US" sz="1400" b="0" i="0" kern="1200" dirty="0">
                <a:solidFill>
                  <a:schemeClr val="tx2"/>
                </a:solidFill>
                <a:latin typeface="+mj-lt"/>
                <a:ea typeface="+mj-ea"/>
                <a:cs typeface="+mj-cs"/>
              </a:rPr>
              <a:t>                       </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dirty="0"/>
              <a:t>                                                 </a:t>
            </a:r>
            <a:r>
              <a:rPr lang="en-US" sz="4400" b="1" dirty="0"/>
              <a:t>LOGISTIC REGRESSION</a:t>
            </a:r>
            <a:br>
              <a:rPr lang="en-US" sz="4400" b="0" i="0" kern="1200" dirty="0">
                <a:solidFill>
                  <a:schemeClr val="tx2"/>
                </a:solidFill>
                <a:latin typeface="+mj-lt"/>
                <a:ea typeface="+mj-ea"/>
                <a:cs typeface="+mj-cs"/>
              </a:rPr>
            </a:br>
            <a:br>
              <a:rPr lang="en-US" sz="4400" b="0" i="0" kern="1200" dirty="0">
                <a:solidFill>
                  <a:schemeClr val="tx2"/>
                </a:solidFill>
                <a:latin typeface="+mj-lt"/>
                <a:ea typeface="+mj-ea"/>
                <a:cs typeface="+mj-cs"/>
              </a:rPr>
            </a:br>
            <a:r>
              <a:rPr lang="en-US" sz="3200" b="0" i="0" kern="1200" dirty="0">
                <a:solidFill>
                  <a:schemeClr val="tx2"/>
                </a:solidFill>
                <a:latin typeface="+mj-lt"/>
                <a:ea typeface="+mj-ea"/>
                <a:cs typeface="+mj-cs"/>
              </a:rPr>
              <a:t>                                                                            </a:t>
            </a:r>
            <a:endParaRPr lang="en-US" sz="3200" b="1" i="0" kern="1200" dirty="0">
              <a:solidFill>
                <a:schemeClr val="tx2"/>
              </a:solidFill>
              <a:latin typeface="+mj-lt"/>
              <a:ea typeface="+mj-ea"/>
              <a:cs typeface="+mj-cs"/>
            </a:endParaRPr>
          </a:p>
        </p:txBody>
      </p:sp>
      <p:pic>
        <p:nvPicPr>
          <p:cNvPr id="6" name="Content Placeholder 5" descr="A screenshot of a social media post&#10;&#10;Description automatically generated">
            <a:extLst>
              <a:ext uri="{FF2B5EF4-FFF2-40B4-BE49-F238E27FC236}">
                <a16:creationId xmlns:a16="http://schemas.microsoft.com/office/drawing/2014/main" id="{23906FB7-15E6-4DCC-88DE-62C8CC0329DA}"/>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285751" y="2152649"/>
            <a:ext cx="6210300" cy="3590925"/>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2627C39F-3C70-4B39-A266-83AD9DB643A3}"/>
              </a:ext>
            </a:extLst>
          </p:cNvPr>
          <p:cNvSpPr>
            <a:spLocks noGrp="1"/>
          </p:cNvSpPr>
          <p:nvPr>
            <p:ph sz="half" idx="1"/>
          </p:nvPr>
        </p:nvSpPr>
        <p:spPr>
          <a:xfrm>
            <a:off x="6575729" y="2052214"/>
            <a:ext cx="4415293" cy="4196185"/>
          </a:xfrm>
        </p:spPr>
        <p:txBody>
          <a:bodyPr vert="horz" lIns="91440" tIns="45720" rIns="91440" bIns="45720" rtlCol="0">
            <a:normAutofit/>
          </a:bodyPr>
          <a:lstStyle/>
          <a:p>
            <a:pPr>
              <a:lnSpc>
                <a:spcPct val="90000"/>
              </a:lnSpc>
            </a:pPr>
            <a:r>
              <a:rPr lang="en-US" dirty="0"/>
              <a:t>Logistic regression is a statistical model that in its basic form uses a logistic function to model a binary dependent variable, although many more complex extensions exist. </a:t>
            </a:r>
          </a:p>
          <a:p>
            <a:pPr>
              <a:lnSpc>
                <a:spcPct val="90000"/>
              </a:lnSpc>
            </a:pPr>
            <a:r>
              <a:rPr lang="en-US" dirty="0"/>
              <a:t>We imported necessary libraries and Min Max scaler for feature transformation and split the data into train and test</a:t>
            </a:r>
          </a:p>
          <a:p>
            <a:pPr>
              <a:lnSpc>
                <a:spcPct val="90000"/>
              </a:lnSpc>
            </a:pPr>
            <a:endParaRPr lang="en-US" dirty="0"/>
          </a:p>
          <a:p>
            <a:pPr>
              <a:lnSpc>
                <a:spcPct val="90000"/>
              </a:lnSpc>
            </a:pPr>
            <a:r>
              <a:rPr lang="en-US" dirty="0"/>
              <a:t>We tried Logistic Regression and got 59% accuracy for both training and test.</a:t>
            </a:r>
          </a:p>
        </p:txBody>
      </p:sp>
    </p:spTree>
    <p:extLst>
      <p:ext uri="{BB962C8B-B14F-4D97-AF65-F5344CB8AC3E}">
        <p14:creationId xmlns:p14="http://schemas.microsoft.com/office/powerpoint/2010/main" val="122594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99B80-DB23-4AD7-A3AD-025909073B6B}"/>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1" i="0" kern="1200" dirty="0">
                <a:solidFill>
                  <a:srgbClr val="EBEBEB"/>
                </a:solidFill>
                <a:latin typeface="+mj-lt"/>
                <a:ea typeface="+mj-ea"/>
                <a:cs typeface="+mj-cs"/>
              </a:rPr>
              <a:t>RANDOM FOREST CLASSIFIER</a:t>
            </a:r>
          </a:p>
        </p:txBody>
      </p:sp>
      <p:sp>
        <p:nvSpPr>
          <p:cNvPr id="48"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0" name="Freeform: Shape 4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5" descr="A screenshot of a cell phone&#10;&#10;Description automatically generated">
            <a:extLst>
              <a:ext uri="{FF2B5EF4-FFF2-40B4-BE49-F238E27FC236}">
                <a16:creationId xmlns:a16="http://schemas.microsoft.com/office/drawing/2014/main" id="{E08356C1-9A64-4F2A-863B-373DFE3E28B2}"/>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6093992" y="1838326"/>
            <a:ext cx="5449889" cy="2657474"/>
          </a:xfrm>
          <a:prstGeom prst="rect">
            <a:avLst/>
          </a:prstGeom>
          <a:effectLst/>
        </p:spPr>
      </p:pic>
      <p:sp>
        <p:nvSpPr>
          <p:cNvPr id="52" name="Rectangle 5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D45AF3A-F74E-4579-95E1-35E910193E4C}"/>
              </a:ext>
            </a:extLst>
          </p:cNvPr>
          <p:cNvSpPr>
            <a:spLocks noGrp="1"/>
          </p:cNvSpPr>
          <p:nvPr>
            <p:ph sz="half" idx="1"/>
          </p:nvPr>
        </p:nvSpPr>
        <p:spPr>
          <a:xfrm>
            <a:off x="648931" y="2438400"/>
            <a:ext cx="4166509" cy="3785419"/>
          </a:xfrm>
        </p:spPr>
        <p:txBody>
          <a:bodyPr vert="horz" lIns="91440" tIns="45720" rIns="91440" bIns="45720" rtlCol="0">
            <a:normAutofit/>
          </a:bodyPr>
          <a:lstStyle/>
          <a:p>
            <a:r>
              <a:rPr lang="en-US" dirty="0">
                <a:solidFill>
                  <a:schemeClr val="bg1"/>
                </a:solidFill>
              </a:rPr>
              <a:t>The random forest is a classification algorithm consisting of many decision trees. </a:t>
            </a:r>
          </a:p>
          <a:p>
            <a:r>
              <a:rPr lang="en-US" dirty="0">
                <a:solidFill>
                  <a:srgbClr val="EBEBEB"/>
                </a:solidFill>
              </a:rPr>
              <a:t>Using Random Forest we got 63% accuracy for training and 61% accuracy for test. </a:t>
            </a:r>
          </a:p>
          <a:p>
            <a:r>
              <a:rPr lang="en-US" dirty="0">
                <a:solidFill>
                  <a:srgbClr val="EBEBEB"/>
                </a:solidFill>
              </a:rPr>
              <a:t>We tried n= 100 and got this accuracy. After that there was no improvement. So, we took this accuracy.</a:t>
            </a:r>
          </a:p>
          <a:p>
            <a:endParaRPr lang="en-US" dirty="0">
              <a:solidFill>
                <a:srgbClr val="EBEBEB"/>
              </a:solidFill>
            </a:endParaRPr>
          </a:p>
        </p:txBody>
      </p:sp>
    </p:spTree>
    <p:extLst>
      <p:ext uri="{BB962C8B-B14F-4D97-AF65-F5344CB8AC3E}">
        <p14:creationId xmlns:p14="http://schemas.microsoft.com/office/powerpoint/2010/main" val="254914899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93CF-6A48-42DF-B335-2BDD4C1AD48E}"/>
              </a:ext>
            </a:extLst>
          </p:cNvPr>
          <p:cNvSpPr>
            <a:spLocks noGrp="1"/>
          </p:cNvSpPr>
          <p:nvPr>
            <p:ph type="title"/>
          </p:nvPr>
        </p:nvSpPr>
        <p:spPr/>
        <p:txBody>
          <a:bodyPr/>
          <a:lstStyle/>
          <a:p>
            <a:r>
              <a:rPr lang="en-CA" b="1" dirty="0"/>
              <a:t>                 XG BOOST CLASSIFIER</a:t>
            </a:r>
          </a:p>
        </p:txBody>
      </p:sp>
      <p:sp>
        <p:nvSpPr>
          <p:cNvPr id="3" name="Content Placeholder 2">
            <a:extLst>
              <a:ext uri="{FF2B5EF4-FFF2-40B4-BE49-F238E27FC236}">
                <a16:creationId xmlns:a16="http://schemas.microsoft.com/office/drawing/2014/main" id="{36F6A2F6-C47A-4621-93EC-8ECFA0F49F8D}"/>
              </a:ext>
            </a:extLst>
          </p:cNvPr>
          <p:cNvSpPr>
            <a:spLocks noGrp="1"/>
          </p:cNvSpPr>
          <p:nvPr>
            <p:ph sz="half" idx="1"/>
          </p:nvPr>
        </p:nvSpPr>
        <p:spPr/>
        <p:txBody>
          <a:bodyPr/>
          <a:lstStyle/>
          <a:p>
            <a:pPr>
              <a:buFont typeface="Wingdings" panose="05000000000000000000" pitchFamily="2" charset="2"/>
              <a:buChar char="v"/>
            </a:pPr>
            <a:r>
              <a:rPr lang="en-US" dirty="0"/>
              <a:t>XGBoost is a decision-tree-based ensemble Machine Learning algorithm that uses a gradient boosting framework. </a:t>
            </a:r>
          </a:p>
          <a:p>
            <a:pPr>
              <a:buFont typeface="Wingdings" panose="05000000000000000000" pitchFamily="2" charset="2"/>
              <a:buChar char="v"/>
            </a:pPr>
            <a:r>
              <a:rPr lang="en-US" dirty="0"/>
              <a:t> </a:t>
            </a:r>
            <a:r>
              <a:rPr lang="en-CA" dirty="0"/>
              <a:t>In XG Boost classifier,</a:t>
            </a:r>
            <a:r>
              <a:rPr lang="en-US" dirty="0"/>
              <a:t> we used the seed and was able to get an accuracy of</a:t>
            </a:r>
            <a:r>
              <a:rPr lang="en-CA" dirty="0"/>
              <a:t> 62%</a:t>
            </a:r>
          </a:p>
          <a:p>
            <a:endParaRPr lang="en-CA" dirty="0"/>
          </a:p>
        </p:txBody>
      </p:sp>
      <p:pic>
        <p:nvPicPr>
          <p:cNvPr id="6" name="Content Placeholder 5" descr="A screenshot of a social media post&#10;&#10;Description automatically generated">
            <a:extLst>
              <a:ext uri="{FF2B5EF4-FFF2-40B4-BE49-F238E27FC236}">
                <a16:creationId xmlns:a16="http://schemas.microsoft.com/office/drawing/2014/main" id="{2672A96A-1A7A-49BB-96C6-320DA630BC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4" y="2286000"/>
            <a:ext cx="5680075" cy="3238500"/>
          </a:xfrm>
        </p:spPr>
      </p:pic>
    </p:spTree>
    <p:extLst>
      <p:ext uri="{BB962C8B-B14F-4D97-AF65-F5344CB8AC3E}">
        <p14:creationId xmlns:p14="http://schemas.microsoft.com/office/powerpoint/2010/main" val="340804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4BE5-4EAE-443E-89D6-AFFB73E2CB1F}"/>
              </a:ext>
            </a:extLst>
          </p:cNvPr>
          <p:cNvSpPr>
            <a:spLocks noGrp="1"/>
          </p:cNvSpPr>
          <p:nvPr>
            <p:ph type="title"/>
          </p:nvPr>
        </p:nvSpPr>
        <p:spPr/>
        <p:txBody>
          <a:bodyPr/>
          <a:lstStyle/>
          <a:p>
            <a:r>
              <a:rPr lang="en-CA" b="1" dirty="0"/>
              <a:t>  XG BOOST CLASSIFIER WITH KFOLD</a:t>
            </a:r>
          </a:p>
        </p:txBody>
      </p:sp>
      <p:sp>
        <p:nvSpPr>
          <p:cNvPr id="3" name="Content Placeholder 2">
            <a:extLst>
              <a:ext uri="{FF2B5EF4-FFF2-40B4-BE49-F238E27FC236}">
                <a16:creationId xmlns:a16="http://schemas.microsoft.com/office/drawing/2014/main" id="{150CF94A-DB51-47AC-859F-6EA0D1BAC446}"/>
              </a:ext>
            </a:extLst>
          </p:cNvPr>
          <p:cNvSpPr>
            <a:spLocks noGrp="1"/>
          </p:cNvSpPr>
          <p:nvPr>
            <p:ph sz="half" idx="1"/>
          </p:nvPr>
        </p:nvSpPr>
        <p:spPr/>
        <p:txBody>
          <a:bodyPr/>
          <a:lstStyle/>
          <a:p>
            <a:pPr>
              <a:buFont typeface="Wingdings" panose="05000000000000000000" pitchFamily="2" charset="2"/>
              <a:buChar char="v"/>
            </a:pPr>
            <a:r>
              <a:rPr lang="en-CA" dirty="0"/>
              <a:t>In XG Boost classifier using cross validation, we took kfold of 7 and the accuracy was low to 61.83%.</a:t>
            </a:r>
          </a:p>
          <a:p>
            <a:pPr>
              <a:buFont typeface="Wingdings" panose="05000000000000000000" pitchFamily="2" charset="2"/>
              <a:buChar char="v"/>
            </a:pPr>
            <a:r>
              <a:rPr lang="en-CA" dirty="0"/>
              <a:t>We tried </a:t>
            </a:r>
            <a:r>
              <a:rPr lang="en-CA" dirty="0" err="1"/>
              <a:t>Kfold</a:t>
            </a:r>
            <a:r>
              <a:rPr lang="en-CA" dirty="0"/>
              <a:t> of 5 and 10 also but the best accuracy we got was with </a:t>
            </a:r>
            <a:r>
              <a:rPr lang="en-CA" dirty="0" err="1"/>
              <a:t>kfold</a:t>
            </a:r>
            <a:r>
              <a:rPr lang="en-CA" dirty="0"/>
              <a:t> 7. </a:t>
            </a:r>
          </a:p>
          <a:p>
            <a:pPr>
              <a:buFont typeface="Wingdings" panose="05000000000000000000" pitchFamily="2" charset="2"/>
              <a:buChar char="v"/>
            </a:pPr>
            <a:r>
              <a:rPr lang="en-CA" dirty="0"/>
              <a:t>By this accuracy score we got to know that our average cross validation score is not that high, there can be splits for which the classifier performed significantly less. </a:t>
            </a:r>
          </a:p>
        </p:txBody>
      </p:sp>
      <p:pic>
        <p:nvPicPr>
          <p:cNvPr id="6" name="Content Placeholder 5" descr="A screenshot of a cell phone&#10;&#10;Description automatically generated">
            <a:extLst>
              <a:ext uri="{FF2B5EF4-FFF2-40B4-BE49-F238E27FC236}">
                <a16:creationId xmlns:a16="http://schemas.microsoft.com/office/drawing/2014/main" id="{5E9486EA-6329-4327-BD91-3EB5174384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1952625"/>
            <a:ext cx="5975350" cy="3695700"/>
          </a:xfrm>
        </p:spPr>
      </p:pic>
    </p:spTree>
    <p:extLst>
      <p:ext uri="{BB962C8B-B14F-4D97-AF65-F5344CB8AC3E}">
        <p14:creationId xmlns:p14="http://schemas.microsoft.com/office/powerpoint/2010/main" val="1906880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1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2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2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2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2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2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C7828-1F10-4FF3-BDC7-5BA1BDFAD2F5}"/>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NEURAL NETWORK</a:t>
            </a:r>
          </a:p>
        </p:txBody>
      </p:sp>
      <p:sp>
        <p:nvSpPr>
          <p:cNvPr id="3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5" name="Freeform: Shape 3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4" name="Content Placeholder 13" descr="A screenshot of a cell phone&#10;&#10;Description automatically generated">
            <a:extLst>
              <a:ext uri="{FF2B5EF4-FFF2-40B4-BE49-F238E27FC236}">
                <a16:creationId xmlns:a16="http://schemas.microsoft.com/office/drawing/2014/main" id="{53FA749A-D8EC-4DA1-A6FD-A57CB7C6964E}"/>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6093992" y="1674807"/>
            <a:ext cx="5449889" cy="3363918"/>
          </a:xfrm>
          <a:prstGeom prst="rect">
            <a:avLst/>
          </a:prstGeom>
          <a:effectLst/>
        </p:spPr>
      </p:pic>
      <p:sp>
        <p:nvSpPr>
          <p:cNvPr id="37" name="Rectangle 3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D67AEFD-6E84-4212-A4D2-F85E9B56362D}"/>
              </a:ext>
            </a:extLst>
          </p:cNvPr>
          <p:cNvSpPr>
            <a:spLocks noGrp="1"/>
          </p:cNvSpPr>
          <p:nvPr>
            <p:ph sz="half" idx="1"/>
          </p:nvPr>
        </p:nvSpPr>
        <p:spPr>
          <a:xfrm>
            <a:off x="648931" y="2438400"/>
            <a:ext cx="4166509" cy="3785419"/>
          </a:xfrm>
        </p:spPr>
        <p:txBody>
          <a:bodyPr vert="horz" lIns="91440" tIns="45720" rIns="91440" bIns="45720" rtlCol="0">
            <a:normAutofit fontScale="92500" lnSpcReduction="10000"/>
          </a:bodyPr>
          <a:lstStyle/>
          <a:p>
            <a:r>
              <a:rPr lang="en-US" sz="1700" dirty="0">
                <a:solidFill>
                  <a:srgbClr val="EBEBEB"/>
                </a:solidFill>
              </a:rPr>
              <a:t>The model type we used is Sequential. </a:t>
            </a:r>
          </a:p>
          <a:p>
            <a:r>
              <a:rPr lang="en-US" sz="1700" dirty="0">
                <a:solidFill>
                  <a:srgbClr val="EBEBEB"/>
                </a:solidFill>
              </a:rPr>
              <a:t>Sequential is the easiest way to build a model in </a:t>
            </a:r>
            <a:r>
              <a:rPr lang="en-US" sz="1700" dirty="0" err="1">
                <a:solidFill>
                  <a:srgbClr val="EBEBEB"/>
                </a:solidFill>
              </a:rPr>
              <a:t>Keras</a:t>
            </a:r>
            <a:r>
              <a:rPr lang="en-US" sz="1700" dirty="0">
                <a:solidFill>
                  <a:srgbClr val="EBEBEB"/>
                </a:solidFill>
              </a:rPr>
              <a:t>. It allows you to build a model layer by layer. Each layer has weights that correspond to the layer the follows it.</a:t>
            </a:r>
          </a:p>
          <a:p>
            <a:r>
              <a:rPr lang="en-US" sz="1700" dirty="0">
                <a:solidFill>
                  <a:srgbClr val="EBEBEB"/>
                </a:solidFill>
              </a:rPr>
              <a:t> ‘Dense’ is the layer type. Dense is a standard layer type that works for most cases. </a:t>
            </a:r>
          </a:p>
          <a:p>
            <a:r>
              <a:rPr lang="en-US" sz="1700" dirty="0">
                <a:solidFill>
                  <a:srgbClr val="EBEBEB"/>
                </a:solidFill>
              </a:rPr>
              <a:t>Early stopping will stop the model from training before the number of epochs is reached if the model stops improving. We will set our early stopping monitor to 3.</a:t>
            </a:r>
          </a:p>
        </p:txBody>
      </p:sp>
    </p:spTree>
    <p:extLst>
      <p:ext uri="{BB962C8B-B14F-4D97-AF65-F5344CB8AC3E}">
        <p14:creationId xmlns:p14="http://schemas.microsoft.com/office/powerpoint/2010/main" val="266961376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22">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6AF67-39AC-49C6-94CE-1A586ABC91AB}"/>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4400" b="0" i="0" kern="1200" dirty="0">
                <a:solidFill>
                  <a:srgbClr val="EBEBEB"/>
                </a:solidFill>
                <a:latin typeface="+mj-lt"/>
                <a:ea typeface="+mj-ea"/>
                <a:cs typeface="+mj-cs"/>
              </a:rPr>
              <a:t>                      </a:t>
            </a:r>
            <a:r>
              <a:rPr lang="en-US" sz="4400" b="1" dirty="0">
                <a:solidFill>
                  <a:srgbClr val="EBEBEB"/>
                </a:solidFill>
              </a:rPr>
              <a:t>NEURAL NETWORK</a:t>
            </a:r>
            <a:endParaRPr lang="en-US" sz="4400" b="1" i="0" kern="1200" dirty="0">
              <a:solidFill>
                <a:srgbClr val="EBEBEB"/>
              </a:solidFill>
              <a:latin typeface="+mj-lt"/>
              <a:ea typeface="+mj-ea"/>
              <a:cs typeface="+mj-cs"/>
            </a:endParaRPr>
          </a:p>
        </p:txBody>
      </p:sp>
      <p:sp>
        <p:nvSpPr>
          <p:cNvPr id="38"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9" name="Freeform: Shape 26">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0" name="Rectangle 28">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D8B801-5388-4C35-B463-8487D20C35F8}"/>
              </a:ext>
            </a:extLst>
          </p:cNvPr>
          <p:cNvSpPr>
            <a:spLocks noGrp="1"/>
          </p:cNvSpPr>
          <p:nvPr>
            <p:ph sz="half" idx="1"/>
          </p:nvPr>
        </p:nvSpPr>
        <p:spPr>
          <a:xfrm>
            <a:off x="5048452" y="1410459"/>
            <a:ext cx="6495847" cy="1885146"/>
          </a:xfrm>
        </p:spPr>
        <p:txBody>
          <a:bodyPr vert="horz" lIns="91440" tIns="45720" rIns="91440" bIns="45720" rtlCol="0">
            <a:normAutofit/>
          </a:bodyPr>
          <a:lstStyle/>
          <a:p>
            <a:pPr marL="0" indent="0">
              <a:lnSpc>
                <a:spcPct val="90000"/>
              </a:lnSpc>
              <a:buNone/>
            </a:pPr>
            <a:r>
              <a:rPr lang="en-US" sz="1500" dirty="0"/>
              <a:t>We use the ‘add()’ function to add layers to our model. Activation’ is the activation function for the layer. An activation function allows models to consider nonlinear relationships. The activation function we will be using is ReLU or Rectified Linear Activation and Softmax. ReLU is two linear pieces, it has been proven to work well in neural networks. Softmax makes the output sum up to 1 so the output can be interpreted as probabilities. </a:t>
            </a:r>
          </a:p>
        </p:txBody>
      </p:sp>
      <p:pic>
        <p:nvPicPr>
          <p:cNvPr id="6" name="Content Placeholder 5" descr="A screenshot of a cell phone&#10;&#10;Description automatically generated">
            <a:extLst>
              <a:ext uri="{FF2B5EF4-FFF2-40B4-BE49-F238E27FC236}">
                <a16:creationId xmlns:a16="http://schemas.microsoft.com/office/drawing/2014/main" id="{5529A330-1749-496F-A2A0-01FEBEEFBC37}"/>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5048452" y="3562394"/>
            <a:ext cx="6495847" cy="2661425"/>
          </a:xfrm>
          <a:prstGeom prst="rect">
            <a:avLst/>
          </a:prstGeom>
          <a:effectLst/>
        </p:spPr>
      </p:pic>
    </p:spTree>
    <p:extLst>
      <p:ext uri="{BB962C8B-B14F-4D97-AF65-F5344CB8AC3E}">
        <p14:creationId xmlns:p14="http://schemas.microsoft.com/office/powerpoint/2010/main" val="261651359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91F8-E20A-4CEE-B369-BBC50A5FB552}"/>
              </a:ext>
            </a:extLst>
          </p:cNvPr>
          <p:cNvSpPr>
            <a:spLocks noGrp="1"/>
          </p:cNvSpPr>
          <p:nvPr>
            <p:ph type="title"/>
          </p:nvPr>
        </p:nvSpPr>
        <p:spPr/>
        <p:txBody>
          <a:bodyPr/>
          <a:lstStyle/>
          <a:p>
            <a:r>
              <a:rPr lang="en-CA" b="1" dirty="0"/>
              <a:t>                 </a:t>
            </a:r>
            <a:r>
              <a:rPr lang="en-US" b="1" dirty="0">
                <a:solidFill>
                  <a:srgbClr val="EBEBEB"/>
                </a:solidFill>
              </a:rPr>
              <a:t>NEURAL NETWORK</a:t>
            </a:r>
            <a:endParaRPr lang="en-CA" b="1" dirty="0"/>
          </a:p>
        </p:txBody>
      </p:sp>
      <p:sp>
        <p:nvSpPr>
          <p:cNvPr id="3" name="Content Placeholder 2">
            <a:extLst>
              <a:ext uri="{FF2B5EF4-FFF2-40B4-BE49-F238E27FC236}">
                <a16:creationId xmlns:a16="http://schemas.microsoft.com/office/drawing/2014/main" id="{A134D949-7421-40B2-92CD-B5D8635913EA}"/>
              </a:ext>
            </a:extLst>
          </p:cNvPr>
          <p:cNvSpPr>
            <a:spLocks noGrp="1"/>
          </p:cNvSpPr>
          <p:nvPr>
            <p:ph sz="half" idx="1"/>
          </p:nvPr>
        </p:nvSpPr>
        <p:spPr>
          <a:xfrm>
            <a:off x="723900" y="1845734"/>
            <a:ext cx="5311139" cy="4023360"/>
          </a:xfrm>
        </p:spPr>
        <p:txBody>
          <a:bodyPr>
            <a:normAutofit fontScale="92500"/>
          </a:bodyPr>
          <a:lstStyle/>
          <a:p>
            <a:pPr>
              <a:buFont typeface="Wingdings" panose="05000000000000000000" pitchFamily="2" charset="2"/>
              <a:buChar char="v"/>
            </a:pPr>
            <a:r>
              <a:rPr lang="en-US" dirty="0"/>
              <a:t>The optimizer controls the learning rate. We will be using ‘adam’ as our optimizer. In our dataset as our column C_SEV has 1 and 2 so when we will do it's one hot encoding then it will convert in binary code so it will take 3 values for it that's why it will show 3 value.</a:t>
            </a:r>
          </a:p>
          <a:p>
            <a:pPr>
              <a:buFont typeface="Wingdings" panose="05000000000000000000" pitchFamily="2" charset="2"/>
              <a:buChar char="v"/>
            </a:pPr>
            <a:r>
              <a:rPr lang="en-US" dirty="0"/>
              <a:t> We will use categorical_crossentropy’ for our loss function. This is the most common choice for classification. </a:t>
            </a:r>
          </a:p>
          <a:p>
            <a:pPr>
              <a:buFont typeface="Wingdings" panose="05000000000000000000" pitchFamily="2" charset="2"/>
              <a:buChar char="v"/>
            </a:pPr>
            <a:r>
              <a:rPr lang="en-US" dirty="0"/>
              <a:t> Keras proportionally split your training set by the value of the variable. The validation split variable in Keras is a value between [0..1]. We got the highest model accuracy for neural network that is 98.6%. </a:t>
            </a:r>
            <a:endParaRPr lang="en-CA" dirty="0"/>
          </a:p>
        </p:txBody>
      </p:sp>
      <p:pic>
        <p:nvPicPr>
          <p:cNvPr id="6" name="Content Placeholder 5" descr="A screenshot of a social media post&#10;&#10;Description automatically generated">
            <a:extLst>
              <a:ext uri="{FF2B5EF4-FFF2-40B4-BE49-F238E27FC236}">
                <a16:creationId xmlns:a16="http://schemas.microsoft.com/office/drawing/2014/main" id="{0EEFDDBE-0500-4972-B4E7-3E1314E8F0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12828" y="1647825"/>
            <a:ext cx="5945822" cy="3714749"/>
          </a:xfrm>
        </p:spPr>
      </p:pic>
    </p:spTree>
    <p:extLst>
      <p:ext uri="{BB962C8B-B14F-4D97-AF65-F5344CB8AC3E}">
        <p14:creationId xmlns:p14="http://schemas.microsoft.com/office/powerpoint/2010/main" val="344842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DF41-AD5B-4329-B8B8-A4456E06709C}"/>
              </a:ext>
            </a:extLst>
          </p:cNvPr>
          <p:cNvSpPr>
            <a:spLocks noGrp="1"/>
          </p:cNvSpPr>
          <p:nvPr>
            <p:ph type="title"/>
          </p:nvPr>
        </p:nvSpPr>
        <p:spPr/>
        <p:txBody>
          <a:bodyPr/>
          <a:lstStyle/>
          <a:p>
            <a:r>
              <a:rPr lang="en-CA" b="1"/>
              <a:t>                  CONCLUSION</a:t>
            </a:r>
            <a:endParaRPr lang="en-CA" b="1" dirty="0"/>
          </a:p>
        </p:txBody>
      </p:sp>
      <p:sp>
        <p:nvSpPr>
          <p:cNvPr id="3" name="Content Placeholder 2">
            <a:extLst>
              <a:ext uri="{FF2B5EF4-FFF2-40B4-BE49-F238E27FC236}">
                <a16:creationId xmlns:a16="http://schemas.microsoft.com/office/drawing/2014/main" id="{6D59B785-D3EE-44FD-9EB4-76DD86A1E955}"/>
              </a:ext>
            </a:extLst>
          </p:cNvPr>
          <p:cNvSpPr>
            <a:spLocks noGrp="1"/>
          </p:cNvSpPr>
          <p:nvPr>
            <p:ph idx="1"/>
          </p:nvPr>
        </p:nvSpPr>
        <p:spPr>
          <a:xfrm>
            <a:off x="1103312" y="1970843"/>
            <a:ext cx="8946541" cy="4277555"/>
          </a:xfrm>
        </p:spPr>
        <p:txBody>
          <a:bodyPr>
            <a:normAutofit fontScale="92500" lnSpcReduction="20000"/>
          </a:bodyPr>
          <a:lstStyle/>
          <a:p>
            <a:pPr>
              <a:buFont typeface="Wingdings" panose="05000000000000000000" pitchFamily="2" charset="2"/>
              <a:buChar char="q"/>
            </a:pPr>
            <a:r>
              <a:rPr lang="en-CA" dirty="0"/>
              <a:t>In this study we conducted an analysis on traffic fatalities and factors responsible for the increasing number of deaths in Canada using open data provided by </a:t>
            </a:r>
            <a:r>
              <a:rPr lang="en-US" dirty="0"/>
              <a:t>Opengov.data. </a:t>
            </a:r>
          </a:p>
          <a:p>
            <a:pPr>
              <a:buFont typeface="Wingdings" panose="05000000000000000000" pitchFamily="2" charset="2"/>
              <a:buChar char="q"/>
            </a:pPr>
            <a:r>
              <a:rPr lang="en-US" dirty="0"/>
              <a:t>Using the dataset we build traffic fatality prediction models using Supervised Learning Algorithms. </a:t>
            </a:r>
          </a:p>
          <a:p>
            <a:pPr>
              <a:buFont typeface="Wingdings" panose="05000000000000000000" pitchFamily="2" charset="2"/>
              <a:buChar char="q"/>
            </a:pPr>
            <a:r>
              <a:rPr lang="en-US" dirty="0"/>
              <a:t>Our best model can predict 98.6% of traffic fatalities and predict the number of collision and factors responsible for the deaths in Canada. </a:t>
            </a:r>
          </a:p>
          <a:p>
            <a:pPr>
              <a:buFont typeface="Wingdings" panose="05000000000000000000" pitchFamily="2" charset="2"/>
              <a:buChar char="q"/>
            </a:pPr>
            <a:r>
              <a:rPr lang="en-US" dirty="0"/>
              <a:t>Our analysis can be used to identify the major reason for death due to road configuration and extreme climatic condition in order to take action to reduce the risk of accidents.</a:t>
            </a:r>
          </a:p>
          <a:p>
            <a:pPr>
              <a:buFont typeface="Wingdings" panose="05000000000000000000" pitchFamily="2" charset="2"/>
              <a:buChar char="q"/>
            </a:pPr>
            <a:r>
              <a:rPr lang="en-US" dirty="0"/>
              <a:t>we believe that our work can easily be reproduced for other countries and cities under the condition that similar datasets are available</a:t>
            </a:r>
          </a:p>
          <a:p>
            <a:pPr>
              <a:buFont typeface="Wingdings" panose="05000000000000000000" pitchFamily="2" charset="2"/>
              <a:buChar char="q"/>
            </a:pPr>
            <a:r>
              <a:rPr lang="en-US" dirty="0"/>
              <a:t>Finally, our study shows that open data initiatives are useful to society because they make it possible to study critical issues like road accidents.</a:t>
            </a:r>
          </a:p>
          <a:p>
            <a:pPr>
              <a:buFont typeface="Wingdings" panose="05000000000000000000" pitchFamily="2" charset="2"/>
              <a:buChar char="q"/>
            </a:pPr>
            <a:endParaRPr lang="en-US" dirty="0"/>
          </a:p>
          <a:p>
            <a:pPr>
              <a:buFont typeface="Arial" panose="020B0604020202020204" pitchFamily="34" charset="0"/>
              <a:buChar char="•"/>
            </a:pPr>
            <a:endParaRPr lang="en-US" dirty="0"/>
          </a:p>
          <a:p>
            <a:endParaRPr lang="en-CA" dirty="0"/>
          </a:p>
        </p:txBody>
      </p:sp>
    </p:spTree>
    <p:extLst>
      <p:ext uri="{BB962C8B-B14F-4D97-AF65-F5344CB8AC3E}">
        <p14:creationId xmlns:p14="http://schemas.microsoft.com/office/powerpoint/2010/main" val="1536931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39FA-756C-4631-82D3-22B8D33AB3E0}"/>
              </a:ext>
            </a:extLst>
          </p:cNvPr>
          <p:cNvSpPr>
            <a:spLocks noGrp="1"/>
          </p:cNvSpPr>
          <p:nvPr>
            <p:ph type="title"/>
          </p:nvPr>
        </p:nvSpPr>
        <p:spPr/>
        <p:txBody>
          <a:bodyPr/>
          <a:lstStyle/>
          <a:p>
            <a:r>
              <a:rPr lang="en-US" b="1" dirty="0"/>
              <a:t>                        REFERENCES</a:t>
            </a:r>
          </a:p>
        </p:txBody>
      </p:sp>
      <p:sp>
        <p:nvSpPr>
          <p:cNvPr id="3" name="Content Placeholder 2">
            <a:extLst>
              <a:ext uri="{FF2B5EF4-FFF2-40B4-BE49-F238E27FC236}">
                <a16:creationId xmlns:a16="http://schemas.microsoft.com/office/drawing/2014/main" id="{97F76722-FEA4-431C-A566-9566B3375E38}"/>
              </a:ext>
            </a:extLst>
          </p:cNvPr>
          <p:cNvSpPr>
            <a:spLocks noGrp="1"/>
          </p:cNvSpPr>
          <p:nvPr>
            <p:ph idx="1"/>
          </p:nvPr>
        </p:nvSpPr>
        <p:spPr/>
        <p:txBody>
          <a:bodyPr/>
          <a:lstStyle/>
          <a:p>
            <a:pPr>
              <a:buFont typeface="Arial" panose="020B0604020202020204" pitchFamily="34" charset="0"/>
              <a:buChar char="•"/>
            </a:pPr>
            <a:r>
              <a:rPr lang="en-US" dirty="0"/>
              <a:t>Service Ontario, Windsor police, city of Windsor</a:t>
            </a:r>
          </a:p>
          <a:p>
            <a:pPr>
              <a:buFont typeface="Arial" panose="020B0604020202020204" pitchFamily="34" charset="0"/>
              <a:buChar char="•"/>
            </a:pPr>
            <a:r>
              <a:rPr lang="en-US" dirty="0"/>
              <a:t> Open.canada.ca. (2020). </a:t>
            </a:r>
            <a:r>
              <a:rPr lang="en-US" i="1" dirty="0"/>
              <a:t>National Collision Database - Open Government Portal</a:t>
            </a:r>
            <a:r>
              <a:rPr lang="en-US" dirty="0"/>
              <a:t>. [online] Available at: https://open.canada.ca/data/en/dataset/1eb9eba7-71d1-4b30-9fb1-30cbdab7e63a [Accessed 5 Mar. 2020]</a:t>
            </a:r>
          </a:p>
          <a:p>
            <a:pPr>
              <a:buFont typeface="Arial" panose="020B0604020202020204" pitchFamily="34" charset="0"/>
              <a:buChar char="•"/>
            </a:pPr>
            <a:r>
              <a:rPr lang="en-US" dirty="0"/>
              <a:t>GitHub: </a:t>
            </a:r>
            <a:r>
              <a:rPr lang="en-US" dirty="0">
                <a:hlinkClick r:id="rId2"/>
              </a:rPr>
              <a:t>https://github.com/sooryasuresh-star/capstone-project</a:t>
            </a:r>
            <a:endParaRPr lang="en-US" dirty="0"/>
          </a:p>
          <a:p>
            <a:pPr>
              <a:buFont typeface="Arial" panose="020B0604020202020204" pitchFamily="34" charset="0"/>
              <a:buChar char="•"/>
            </a:pPr>
            <a:endParaRPr lang="en-US" dirty="0"/>
          </a:p>
        </p:txBody>
      </p:sp>
      <p:sp>
        <p:nvSpPr>
          <p:cNvPr id="8" name="Rectangle 5">
            <a:extLst>
              <a:ext uri="{FF2B5EF4-FFF2-40B4-BE49-F238E27FC236}">
                <a16:creationId xmlns:a16="http://schemas.microsoft.com/office/drawing/2014/main" id="{F648168A-5FC5-46B1-960A-EA3AC9398D82}"/>
              </a:ext>
            </a:extLst>
          </p:cNvPr>
          <p:cNvSpPr>
            <a:spLocks noChangeArrowheads="1"/>
          </p:cNvSpPr>
          <p:nvPr/>
        </p:nvSpPr>
        <p:spPr bwMode="auto">
          <a:xfrm>
            <a:off x="0" y="0"/>
            <a:ext cx="7467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https://github.com/sooryasuresh-star/capstone-project</a:t>
            </a: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b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38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41B90-F711-440F-AE2A-035396DE19EC}"/>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                    THANKYOU</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close up of a logo&#10;&#10;Description automatically generated">
            <a:extLst>
              <a:ext uri="{FF2B5EF4-FFF2-40B4-BE49-F238E27FC236}">
                <a16:creationId xmlns:a16="http://schemas.microsoft.com/office/drawing/2014/main" id="{5A601B7B-309E-407D-A4C8-958AB1C416EC}"/>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1469186"/>
            <a:ext cx="6270662" cy="3919163"/>
          </a:xfrm>
          <a:prstGeom prst="rect">
            <a:avLst/>
          </a:prstGeom>
          <a:effectLst/>
        </p:spPr>
      </p:pic>
    </p:spTree>
    <p:extLst>
      <p:ext uri="{BB962C8B-B14F-4D97-AF65-F5344CB8AC3E}">
        <p14:creationId xmlns:p14="http://schemas.microsoft.com/office/powerpoint/2010/main" val="6379351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E8CF2-5301-4F48-9453-D06DB2948EBB}"/>
              </a:ext>
            </a:extLst>
          </p:cNvPr>
          <p:cNvSpPr>
            <a:spLocks noGrp="1"/>
          </p:cNvSpPr>
          <p:nvPr>
            <p:ph type="title"/>
          </p:nvPr>
        </p:nvSpPr>
        <p:spPr>
          <a:xfrm>
            <a:off x="643855" y="1447800"/>
            <a:ext cx="3108626" cy="4572000"/>
          </a:xfrm>
        </p:spPr>
        <p:txBody>
          <a:bodyPr anchor="ctr">
            <a:normAutofit/>
          </a:bodyPr>
          <a:lstStyle/>
          <a:p>
            <a:r>
              <a:rPr lang="en-US" sz="3000" b="1">
                <a:solidFill>
                  <a:srgbClr val="F2F2F2"/>
                </a:solidFill>
              </a:rPr>
              <a:t>INTRODUCTION</a:t>
            </a:r>
          </a:p>
        </p:txBody>
      </p:sp>
      <p:sp>
        <p:nvSpPr>
          <p:cNvPr id="14" name="Freeform: Shape 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8" name="Rectangle 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ED040A94-836D-45F7-9B4D-A5A053D289B5}"/>
              </a:ext>
            </a:extLst>
          </p:cNvPr>
          <p:cNvGraphicFramePr>
            <a:graphicFrameLocks noGrp="1"/>
          </p:cNvGraphicFramePr>
          <p:nvPr>
            <p:ph idx="1"/>
            <p:extLst>
              <p:ext uri="{D42A27DB-BD31-4B8C-83A1-F6EECF244321}">
                <p14:modId xmlns:p14="http://schemas.microsoft.com/office/powerpoint/2010/main" val="429256910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68884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45AE-287E-49BB-B71F-4DE61277FA84}"/>
              </a:ext>
            </a:extLst>
          </p:cNvPr>
          <p:cNvSpPr>
            <a:spLocks noGrp="1"/>
          </p:cNvSpPr>
          <p:nvPr>
            <p:ph type="title"/>
          </p:nvPr>
        </p:nvSpPr>
        <p:spPr>
          <a:xfrm rot="20821539">
            <a:off x="1479536" y="2761333"/>
            <a:ext cx="8888434" cy="2203083"/>
          </a:xfrm>
        </p:spPr>
        <p:txBody>
          <a:bodyPr/>
          <a:lstStyle/>
          <a:p>
            <a:r>
              <a:rPr lang="en-CA" dirty="0"/>
              <a:t>                </a:t>
            </a:r>
            <a:r>
              <a:rPr lang="en-CA" sz="4800" b="1" dirty="0"/>
              <a:t>ANY QUESTIONS?</a:t>
            </a:r>
          </a:p>
        </p:txBody>
      </p:sp>
    </p:spTree>
    <p:extLst>
      <p:ext uri="{BB962C8B-B14F-4D97-AF65-F5344CB8AC3E}">
        <p14:creationId xmlns:p14="http://schemas.microsoft.com/office/powerpoint/2010/main" val="33328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E787B24-210F-4839-85DA-67291BD39B53}"/>
              </a:ext>
            </a:extLst>
          </p:cNvPr>
          <p:cNvSpPr>
            <a:spLocks noGrp="1"/>
          </p:cNvSpPr>
          <p:nvPr>
            <p:ph type="title"/>
          </p:nvPr>
        </p:nvSpPr>
        <p:spPr>
          <a:xfrm>
            <a:off x="648930" y="629267"/>
            <a:ext cx="9252154" cy="1016654"/>
          </a:xfrm>
        </p:spPr>
        <p:txBody>
          <a:bodyPr>
            <a:normAutofit/>
          </a:bodyPr>
          <a:lstStyle/>
          <a:p>
            <a:r>
              <a:rPr lang="en-CA" b="1" dirty="0">
                <a:solidFill>
                  <a:srgbClr val="EBEBEB"/>
                </a:solidFill>
              </a:rPr>
              <a:t>How we started our Journey….</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99448005-32DB-4306-82C1-7BBDEE7744E2}"/>
              </a:ext>
            </a:extLst>
          </p:cNvPr>
          <p:cNvGraphicFramePr>
            <a:graphicFrameLocks noGrp="1"/>
          </p:cNvGraphicFramePr>
          <p:nvPr>
            <p:ph idx="1"/>
            <p:extLst>
              <p:ext uri="{D42A27DB-BD31-4B8C-83A1-F6EECF244321}">
                <p14:modId xmlns:p14="http://schemas.microsoft.com/office/powerpoint/2010/main" val="245876471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1303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2735B-3DA0-43D9-BAE3-6700F3525DB9}"/>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3900" b="1" i="0" kern="1200" dirty="0">
                <a:solidFill>
                  <a:srgbClr val="EBEBEB"/>
                </a:solidFill>
                <a:latin typeface="+mj-lt"/>
                <a:ea typeface="+mj-ea"/>
                <a:cs typeface="+mj-cs"/>
              </a:rPr>
              <a:t>ABOUT THE DATASET</a:t>
            </a: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3">
            <a:extLst>
              <a:ext uri="{FF2B5EF4-FFF2-40B4-BE49-F238E27FC236}">
                <a16:creationId xmlns:a16="http://schemas.microsoft.com/office/drawing/2014/main" id="{5537D9EE-FC1F-4B6B-8AB0-EDC4C5239CA4}"/>
              </a:ext>
            </a:extLst>
          </p:cNvPr>
          <p:cNvPicPr>
            <a:picLocks noGrp="1" noChangeAspect="1"/>
          </p:cNvPicPr>
          <p:nvPr>
            <p:ph sz="half" idx="2"/>
          </p:nvPr>
        </p:nvPicPr>
        <p:blipFill>
          <a:blip r:embed="rId6"/>
          <a:stretch>
            <a:fillRect/>
          </a:stretch>
        </p:blipFill>
        <p:spPr>
          <a:xfrm>
            <a:off x="5732071" y="1238250"/>
            <a:ext cx="6459929" cy="4124325"/>
          </a:xfrm>
          <a:prstGeom prst="rect">
            <a:avLst/>
          </a:prstGeom>
          <a:effectLst/>
        </p:spPr>
      </p:pic>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A7762B-AEB2-4E47-BE01-DC2677D9D930}"/>
              </a:ext>
            </a:extLst>
          </p:cNvPr>
          <p:cNvSpPr>
            <a:spLocks noGrp="1"/>
          </p:cNvSpPr>
          <p:nvPr>
            <p:ph sz="half" idx="1"/>
          </p:nvPr>
        </p:nvSpPr>
        <p:spPr>
          <a:xfrm>
            <a:off x="648931" y="2438400"/>
            <a:ext cx="4166509" cy="3785419"/>
          </a:xfrm>
        </p:spPr>
        <p:txBody>
          <a:bodyPr vert="horz" lIns="91440" tIns="45720" rIns="91440" bIns="45720" rtlCol="0">
            <a:normAutofit/>
          </a:bodyPr>
          <a:lstStyle/>
          <a:p>
            <a:r>
              <a:rPr lang="en-US" dirty="0">
                <a:solidFill>
                  <a:srgbClr val="EBEBEB"/>
                </a:solidFill>
              </a:rPr>
              <a:t>There are 6.77 million rows and 23 columns in our dataset. </a:t>
            </a:r>
          </a:p>
          <a:p>
            <a:r>
              <a:rPr lang="en-US" dirty="0">
                <a:solidFill>
                  <a:srgbClr val="EBEBEB"/>
                </a:solidFill>
              </a:rPr>
              <a:t>All features are in categorical data with one feature having only two categories (C_SEV) </a:t>
            </a:r>
          </a:p>
          <a:p>
            <a:r>
              <a:rPr lang="en-US" dirty="0">
                <a:solidFill>
                  <a:srgbClr val="EBEBEB"/>
                </a:solidFill>
              </a:rPr>
              <a:t>While some are having more than 30+.</a:t>
            </a:r>
          </a:p>
          <a:p>
            <a:r>
              <a:rPr lang="en-US" dirty="0">
                <a:solidFill>
                  <a:srgbClr val="EBEBEB"/>
                </a:solidFill>
              </a:rPr>
              <a:t>All the features in our dataset are depicted in code format.</a:t>
            </a:r>
          </a:p>
        </p:txBody>
      </p:sp>
    </p:spTree>
    <p:extLst>
      <p:ext uri="{BB962C8B-B14F-4D97-AF65-F5344CB8AC3E}">
        <p14:creationId xmlns:p14="http://schemas.microsoft.com/office/powerpoint/2010/main" val="28087738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8FB5F9-DC34-4EC4-915A-81B43C82B8E0}"/>
              </a:ext>
            </a:extLst>
          </p:cNvPr>
          <p:cNvSpPr>
            <a:spLocks noGrp="1"/>
          </p:cNvSpPr>
          <p:nvPr>
            <p:ph type="title"/>
          </p:nvPr>
        </p:nvSpPr>
        <p:spPr>
          <a:xfrm>
            <a:off x="648929" y="1450259"/>
            <a:ext cx="3753599" cy="1442153"/>
          </a:xfrm>
        </p:spPr>
        <p:txBody>
          <a:bodyPr vert="horz" lIns="91440" tIns="45720" rIns="91440" bIns="45720" rtlCol="0" anchor="t">
            <a:normAutofit/>
          </a:bodyPr>
          <a:lstStyle/>
          <a:p>
            <a:pPr>
              <a:lnSpc>
                <a:spcPct val="90000"/>
              </a:lnSpc>
            </a:pPr>
            <a:r>
              <a:rPr lang="en-US" sz="3100" dirty="0"/>
              <a:t> </a:t>
            </a:r>
            <a:r>
              <a:rPr lang="en-US" sz="3100" b="1" dirty="0"/>
              <a:t>DATASET DICTIONARY</a:t>
            </a:r>
          </a:p>
        </p:txBody>
      </p:sp>
      <p:sp>
        <p:nvSpPr>
          <p:cNvPr id="3" name="Content Placeholder 2">
            <a:extLst>
              <a:ext uri="{FF2B5EF4-FFF2-40B4-BE49-F238E27FC236}">
                <a16:creationId xmlns:a16="http://schemas.microsoft.com/office/drawing/2014/main" id="{5E25ABE1-ECB8-4959-A0CD-6506111E1E33}"/>
              </a:ext>
            </a:extLst>
          </p:cNvPr>
          <p:cNvSpPr>
            <a:spLocks noGrp="1"/>
          </p:cNvSpPr>
          <p:nvPr>
            <p:ph sz="half" idx="1"/>
          </p:nvPr>
        </p:nvSpPr>
        <p:spPr>
          <a:xfrm>
            <a:off x="647700" y="3072385"/>
            <a:ext cx="3754987" cy="2947415"/>
          </a:xfrm>
        </p:spPr>
        <p:txBody>
          <a:bodyPr vert="horz" lIns="91440" tIns="45720" rIns="91440" bIns="45720" rtlCol="0">
            <a:normAutofit/>
          </a:bodyPr>
          <a:lstStyle/>
          <a:p>
            <a:r>
              <a:rPr lang="en-US" dirty="0"/>
              <a:t>Along with our dataset we have an NCB dictionary which clearly explains about each feature.</a:t>
            </a:r>
          </a:p>
          <a:p>
            <a:pPr marL="0" indent="0"/>
            <a:endParaRPr lang="en-US" dirty="0"/>
          </a:p>
        </p:txBody>
      </p:sp>
      <p:pic>
        <p:nvPicPr>
          <p:cNvPr id="7" name="Content Placeholder 6">
            <a:extLst>
              <a:ext uri="{FF2B5EF4-FFF2-40B4-BE49-F238E27FC236}">
                <a16:creationId xmlns:a16="http://schemas.microsoft.com/office/drawing/2014/main" id="{18AE8783-938D-4F6B-9238-908B22026338}"/>
              </a:ext>
            </a:extLst>
          </p:cNvPr>
          <p:cNvPicPr>
            <a:picLocks noGrp="1" noChangeAspect="1"/>
          </p:cNvPicPr>
          <p:nvPr>
            <p:ph sz="half" idx="2"/>
          </p:nvPr>
        </p:nvPicPr>
        <p:blipFill rotWithShape="1">
          <a:blip r:embed="rId7"/>
          <a:srcRect r="5546"/>
          <a:stretch/>
        </p:blipFill>
        <p:spPr>
          <a:xfrm>
            <a:off x="5050389" y="1447799"/>
            <a:ext cx="6493910" cy="4572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15597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C722A27-D514-4910-95F5-E0632C1A16D4}"/>
              </a:ext>
            </a:extLst>
          </p:cNvPr>
          <p:cNvSpPr>
            <a:spLocks noGrp="1"/>
          </p:cNvSpPr>
          <p:nvPr>
            <p:ph type="title"/>
          </p:nvPr>
        </p:nvSpPr>
        <p:spPr>
          <a:xfrm>
            <a:off x="648930" y="629267"/>
            <a:ext cx="9252154" cy="1016654"/>
          </a:xfrm>
        </p:spPr>
        <p:txBody>
          <a:bodyPr>
            <a:normAutofit/>
          </a:bodyPr>
          <a:lstStyle/>
          <a:p>
            <a:r>
              <a:rPr lang="en-US" b="1">
                <a:solidFill>
                  <a:srgbClr val="EBEBEB"/>
                </a:solidFill>
              </a:rPr>
              <a:t>ABOUT THE THESIS STATEMENT</a:t>
            </a:r>
            <a:r>
              <a:rPr lang="en-US">
                <a:solidFill>
                  <a:srgbClr val="EBEBEB"/>
                </a:solidFill>
              </a:rPr>
              <a:t>	</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10357F11-DDC5-4AC4-A26A-476FF18DC18F}"/>
              </a:ext>
            </a:extLst>
          </p:cNvPr>
          <p:cNvGraphicFramePr>
            <a:graphicFrameLocks noGrp="1"/>
          </p:cNvGraphicFramePr>
          <p:nvPr>
            <p:ph idx="1"/>
            <p:extLst>
              <p:ext uri="{D42A27DB-BD31-4B8C-83A1-F6EECF244321}">
                <p14:modId xmlns:p14="http://schemas.microsoft.com/office/powerpoint/2010/main" val="396650177"/>
              </p:ext>
            </p:extLst>
          </p:nvPr>
        </p:nvGraphicFramePr>
        <p:xfrm>
          <a:off x="648930" y="2792501"/>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6151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4A20A-AB7D-4374-8D92-2C78464E72F5}"/>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HYPOTHESIS OF OUR PROJECT</a:t>
            </a:r>
          </a:p>
        </p:txBody>
      </p:sp>
      <p:sp>
        <p:nvSpPr>
          <p:cNvPr id="25" name="Freeform: Shape 2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9" name="Rectangle 2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06CB747A-16C4-404E-A410-7E7CE2E98C81}"/>
              </a:ext>
            </a:extLst>
          </p:cNvPr>
          <p:cNvGraphicFramePr>
            <a:graphicFrameLocks noGrp="1"/>
          </p:cNvGraphicFramePr>
          <p:nvPr>
            <p:ph idx="1"/>
            <p:extLst>
              <p:ext uri="{D42A27DB-BD31-4B8C-83A1-F6EECF244321}">
                <p14:modId xmlns:p14="http://schemas.microsoft.com/office/powerpoint/2010/main" val="406910579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4824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4B2F4-2C9C-416F-9752-015A8E0EF50E}"/>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ETHICS RELATED TO PROJECT</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A2597E8-DC4A-476B-A625-AE3C540BBB3B}"/>
              </a:ext>
            </a:extLst>
          </p:cNvPr>
          <p:cNvGraphicFramePr>
            <a:graphicFrameLocks noGrp="1"/>
          </p:cNvGraphicFramePr>
          <p:nvPr>
            <p:ph idx="1"/>
            <p:extLst>
              <p:ext uri="{D42A27DB-BD31-4B8C-83A1-F6EECF244321}">
                <p14:modId xmlns:p14="http://schemas.microsoft.com/office/powerpoint/2010/main" val="10631421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47418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167</TotalTime>
  <Words>1683</Words>
  <Application>Microsoft Office PowerPoint</Application>
  <PresentationFormat>Widescreen</PresentationFormat>
  <Paragraphs>143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Wingdings</vt:lpstr>
      <vt:lpstr>Wingdings 3</vt:lpstr>
      <vt:lpstr>Ion</vt:lpstr>
      <vt:lpstr>           CAPSTONE PROJECT     GROUP 8</vt:lpstr>
      <vt:lpstr>PowerPoint Presentation</vt:lpstr>
      <vt:lpstr>INTRODUCTION</vt:lpstr>
      <vt:lpstr>How we started our Journey….</vt:lpstr>
      <vt:lpstr>ABOUT THE DATASET</vt:lpstr>
      <vt:lpstr> DATASET DICTIONARY</vt:lpstr>
      <vt:lpstr>ABOUT THE THESIS STATEMENT </vt:lpstr>
      <vt:lpstr>HYPOTHESIS OF OUR PROJECT</vt:lpstr>
      <vt:lpstr>ETHICS RELATED TO PROJECT</vt:lpstr>
      <vt:lpstr>               WORKS ON PYTHON </vt:lpstr>
      <vt:lpstr>                    DATA CLEANING</vt:lpstr>
      <vt:lpstr>                      DATA CLEANING</vt:lpstr>
      <vt:lpstr>                    DATA CLEANING</vt:lpstr>
      <vt:lpstr>               CORRELATION MATRIX</vt:lpstr>
      <vt:lpstr>EXPLORATORY DATA ANALYSIS</vt:lpstr>
      <vt:lpstr>         SEVERITY OF COLLISSION ANALYSIS</vt:lpstr>
      <vt:lpstr>         COLLISION SEVERITY BY WEATHER</vt:lpstr>
      <vt:lpstr>COLLISION SEVERITY BY ROAD CONFIGURATION  From the graph we can understand that fatalities due to road configuration is more than 8k which is at non-intersection and at an intersection of at least two public roadways. Other reasons are having no much impact to collisions. </vt:lpstr>
      <vt:lpstr> DATA ANALYSIS</vt:lpstr>
      <vt:lpstr>                                                                          LOGISTIC REGRESSION                                                                              </vt:lpstr>
      <vt:lpstr>RANDOM FOREST CLASSIFIER</vt:lpstr>
      <vt:lpstr>                 XG BOOST CLASSIFIER</vt:lpstr>
      <vt:lpstr>  XG BOOST CLASSIFIER WITH KFOLD</vt:lpstr>
      <vt:lpstr>NEURAL NETWORK</vt:lpstr>
      <vt:lpstr>                      NEURAL NETWORK</vt:lpstr>
      <vt:lpstr>                 NEURAL NETWORK</vt:lpstr>
      <vt:lpstr>                  CONCLUSION</vt:lpstr>
      <vt:lpstr>                        REFERENCES</vt:lpstr>
      <vt:lpstr>                    THANKYOU</vt:lpstr>
      <vt:lpstr>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GROUP 8</dc:title>
  <dc:creator>soorya suresh</dc:creator>
  <cp:lastModifiedBy>Tejas patel</cp:lastModifiedBy>
  <cp:revision>3</cp:revision>
  <dcterms:created xsi:type="dcterms:W3CDTF">2020-04-10T19:48:24Z</dcterms:created>
  <dcterms:modified xsi:type="dcterms:W3CDTF">2020-04-10T22:41:33Z</dcterms:modified>
</cp:coreProperties>
</file>