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51"/>
  </p:notesMasterIdLst>
  <p:sldIdLst>
    <p:sldId id="256" r:id="rId4"/>
    <p:sldId id="257" r:id="rId5"/>
    <p:sldId id="258" r:id="rId6"/>
    <p:sldId id="259" r:id="rId7"/>
    <p:sldId id="261" r:id="rId8"/>
    <p:sldId id="260" r:id="rId9"/>
    <p:sldId id="271" r:id="rId10"/>
    <p:sldId id="272" r:id="rId11"/>
    <p:sldId id="273" r:id="rId12"/>
    <p:sldId id="274" r:id="rId13"/>
    <p:sldId id="287" r:id="rId14"/>
    <p:sldId id="308" r:id="rId15"/>
    <p:sldId id="266" r:id="rId16"/>
    <p:sldId id="268" r:id="rId17"/>
    <p:sldId id="311" r:id="rId18"/>
    <p:sldId id="312" r:id="rId19"/>
    <p:sldId id="275" r:id="rId20"/>
    <p:sldId id="278" r:id="rId21"/>
    <p:sldId id="276" r:id="rId22"/>
    <p:sldId id="279" r:id="rId23"/>
    <p:sldId id="280" r:id="rId24"/>
    <p:sldId id="281" r:id="rId25"/>
    <p:sldId id="282" r:id="rId26"/>
    <p:sldId id="277" r:id="rId27"/>
    <p:sldId id="288" r:id="rId28"/>
    <p:sldId id="289" r:id="rId29"/>
    <p:sldId id="290" r:id="rId30"/>
    <p:sldId id="309" r:id="rId31"/>
    <p:sldId id="310" r:id="rId32"/>
    <p:sldId id="285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9" r:id="rId41"/>
    <p:sldId id="298" r:id="rId42"/>
    <p:sldId id="300" r:id="rId43"/>
    <p:sldId id="301" r:id="rId44"/>
    <p:sldId id="302" r:id="rId45"/>
    <p:sldId id="307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D426E-DD39-4AE7-A7A7-813B9F4F4019}" v="2" dt="2022-03-03T05:37:45.6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3276" autoAdjust="0"/>
  </p:normalViewPr>
  <p:slideViewPr>
    <p:cSldViewPr>
      <p:cViewPr varScale="1">
        <p:scale>
          <a:sx n="162" d="100"/>
          <a:sy n="162" d="100"/>
        </p:scale>
        <p:origin x="744" y="192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0bee0e8c566f349135011eff954e82129ee594238c27fc9a28b00504ff95e0dc::" providerId="AD" clId="Web-{258D426E-DD39-4AE7-A7A7-813B9F4F4019}"/>
    <pc:docChg chg="modSld">
      <pc:chgData name="게스트 사용자" userId="S::urn:spo:anon#0bee0e8c566f349135011eff954e82129ee594238c27fc9a28b00504ff95e0dc::" providerId="AD" clId="Web-{258D426E-DD39-4AE7-A7A7-813B9F4F4019}" dt="2022-03-03T05:37:45.632" v="1" actId="1076"/>
      <pc:docMkLst>
        <pc:docMk/>
      </pc:docMkLst>
      <pc:sldChg chg="modSp">
        <pc:chgData name="게스트 사용자" userId="S::urn:spo:anon#0bee0e8c566f349135011eff954e82129ee594238c27fc9a28b00504ff95e0dc::" providerId="AD" clId="Web-{258D426E-DD39-4AE7-A7A7-813B9F4F4019}" dt="2022-03-03T05:37:45.632" v="1" actId="1076"/>
        <pc:sldMkLst>
          <pc:docMk/>
          <pc:sldMk cId="3806133097" sldId="287"/>
        </pc:sldMkLst>
        <pc:spChg chg="mod">
          <ac:chgData name="게스트 사용자" userId="S::urn:spo:anon#0bee0e8c566f349135011eff954e82129ee594238c27fc9a28b00504ff95e0dc::" providerId="AD" clId="Web-{258D426E-DD39-4AE7-A7A7-813B9F4F4019}" dt="2022-03-03T05:37:45.632" v="1" actId="1076"/>
          <ac:spMkLst>
            <pc:docMk/>
            <pc:sldMk cId="3806133097" sldId="287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34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0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94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4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8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2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6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0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54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54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07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05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7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8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8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0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1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31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 marL="0" indent="0">
              <a:buFont typeface="+mj-ea"/>
              <a:buNone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3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스카이 </a:t>
            </a:r>
            <a:r>
              <a:rPr lang="ko-KR" altLang="en-US" sz="800" b="0" dirty="0" err="1">
                <a:solidFill>
                  <a:schemeClr val="bg1"/>
                </a:solidFill>
                <a:latin typeface="+mn-ea"/>
                <a:ea typeface="+mn-ea"/>
              </a:rPr>
              <a:t>디지탈</a:t>
            </a:r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 기획   </a:t>
            </a:r>
            <a:r>
              <a:rPr lang="en-US" altLang="ko-KR" sz="800" b="0" dirty="0">
                <a:solidFill>
                  <a:schemeClr val="bg1"/>
                </a:solidFill>
                <a:latin typeface="+mn-ea"/>
                <a:ea typeface="+mn-ea"/>
              </a:rPr>
              <a:t>| Ver.1.4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r>
              <a:rPr lang="ko-KR" altLang="en-US" dirty="0"/>
              <a:t> 기획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2021.03.18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000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875" y="1487930"/>
            <a:ext cx="6708373" cy="211340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9752" y="909553"/>
            <a:ext cx="6708373" cy="576064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및 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페이지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메뉴에 마우스 올릴 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서브 메뉴 하단 드롭 메뉴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언어팩</a:t>
            </a:r>
            <a:r>
              <a:rPr lang="en-US" altLang="ko-KR" dirty="0"/>
              <a:t> </a:t>
            </a:r>
            <a:r>
              <a:rPr lang="ko-KR" altLang="en-US" dirty="0" err="1"/>
              <a:t>콤보박스</a:t>
            </a:r>
            <a:r>
              <a:rPr lang="ko-KR" altLang="en-US" dirty="0"/>
              <a:t> 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샤나</a:t>
            </a:r>
            <a:r>
              <a:rPr lang="en-US" altLang="ko-KR" dirty="0"/>
              <a:t> 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243681"/>
            <a:ext cx="6708373" cy="781841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692" y="4493384"/>
            <a:ext cx="144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</a:rPr>
              <a:t>SHANA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171" y="1396235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샤나인코더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사설 인증서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기부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endParaRPr lang="ko-KR" altLang="en-US" sz="16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73170" y="96316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62435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8177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71017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1026" name="Picture 2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645397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0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16645397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16905493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545436" y="941228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로그인  회원가입 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ID/PW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찾기 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LEERINA.NET</a:t>
            </a:r>
            <a:endParaRPr lang="ko-KR" altLang="en-US" sz="8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671803" y="4526879"/>
            <a:ext cx="765489" cy="19064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한국어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875" y="2714711"/>
            <a:ext cx="6708373" cy="211340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136334"/>
            <a:ext cx="6708373" cy="576064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8171" y="2623016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샤나인코더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 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샤나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사설 인증서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       기부</a:t>
            </a:r>
            <a:r>
              <a:rPr lang="ko-KR" altLang="en-US" sz="900" baseline="-40000" dirty="0">
                <a:solidFill>
                  <a:schemeClr val="bg1"/>
                </a:solidFill>
              </a:rPr>
              <a:t> </a:t>
            </a:r>
            <a:r>
              <a:rPr lang="ko-KR" altLang="en-US" sz="1600" baseline="-40000" dirty="0">
                <a:solidFill>
                  <a:schemeClr val="bg1"/>
                </a:solidFill>
              </a:rPr>
              <a:t>ˇ</a:t>
            </a:r>
            <a:endParaRPr lang="ko-KR" altLang="en-US" sz="16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5436" y="2168009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로그인  회원가입 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ID/PW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찾기 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LEERINA.NET</a:t>
            </a:r>
            <a:endParaRPr lang="ko-KR" altLang="en-US" sz="8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7975" y="2926051"/>
            <a:ext cx="887913" cy="528388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홈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prstClr val="white"/>
                </a:solidFill>
                <a:latin typeface="+mn-ea"/>
              </a:rPr>
              <a:t>샤나오목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prstClr val="white"/>
                </a:solidFill>
                <a:latin typeface="+mn-ea"/>
              </a:rPr>
              <a:t>샤나</a:t>
            </a:r>
            <a:r>
              <a:rPr lang="en-US" altLang="ko-KR" sz="800" dirty="0" err="1">
                <a:solidFill>
                  <a:prstClr val="white"/>
                </a:solidFill>
                <a:latin typeface="+mn-ea"/>
              </a:rPr>
              <a:t>yuvPlayer</a:t>
            </a:r>
            <a:endParaRPr lang="ko-KR" altLang="en-US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37517" y="2926051"/>
            <a:ext cx="788338" cy="725819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개요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도움말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다운로드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게시판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prstClr val="white"/>
                </a:solidFill>
                <a:latin typeface="+mn-ea"/>
              </a:rPr>
              <a:t>Q&amp;A</a:t>
            </a:r>
            <a:endParaRPr lang="ko-KR" altLang="en-US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430291" y="2926051"/>
            <a:ext cx="917573" cy="365779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white"/>
                </a:solidFill>
                <a:latin typeface="+mn-ea"/>
              </a:rPr>
              <a:t>SPRCA</a:t>
            </a:r>
          </a:p>
          <a:p>
            <a:pPr algn="ctr"/>
            <a:r>
              <a:rPr lang="en-US" altLang="ko-KR" sz="800" dirty="0">
                <a:solidFill>
                  <a:prstClr val="white"/>
                </a:solidFill>
                <a:latin typeface="+mn-ea"/>
              </a:rPr>
              <a:t>SRCA(Revoke)</a:t>
            </a:r>
            <a:endParaRPr lang="ko-KR" altLang="en-US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42978" y="2926051"/>
            <a:ext cx="617883" cy="221763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prstClr val="white"/>
                </a:solidFill>
                <a:latin typeface="+mn-ea"/>
              </a:rPr>
              <a:t>기부</a:t>
            </a:r>
            <a:endParaRPr lang="ko-KR" altLang="en-US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7500" y="148561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373170" y="220028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17500" y="272273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781065" y="454572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8007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및 회원가입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 페이지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메뉴에 마우스 클릭 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메뉴명</a:t>
            </a:r>
            <a:r>
              <a:rPr lang="ko-KR" altLang="en-US" dirty="0"/>
              <a:t> 흰색</a:t>
            </a:r>
            <a:r>
              <a:rPr lang="en-US" altLang="ko-KR" dirty="0"/>
              <a:t> &amp; </a:t>
            </a:r>
            <a:r>
              <a:rPr lang="ko-KR" altLang="en-US" dirty="0"/>
              <a:t>서브 메뉴 드롭 메뉴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사이트 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하단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대표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fax, Copyright </a:t>
            </a:r>
            <a:r>
              <a:rPr lang="ko-KR" altLang="en-US" dirty="0"/>
              <a:t>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디지털 </a:t>
            </a:r>
            <a:r>
              <a:rPr lang="en-US" altLang="ko-KR" dirty="0"/>
              <a:t>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2.5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308315"/>
            <a:ext cx="6708373" cy="717208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804" y="4450794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800" dirty="0">
                <a:solidFill>
                  <a:schemeClr val="bg1"/>
                </a:solidFill>
              </a:rPr>
              <a:t>경기도 </a:t>
            </a:r>
            <a:r>
              <a:rPr lang="en-US" altLang="ko-KR" sz="800" dirty="0">
                <a:solidFill>
                  <a:schemeClr val="bg1"/>
                </a:solidFill>
              </a:rPr>
              <a:t>00</a:t>
            </a:r>
            <a:r>
              <a:rPr lang="ko-KR" altLang="en-US" sz="800" dirty="0">
                <a:solidFill>
                  <a:schemeClr val="bg1"/>
                </a:solidFill>
              </a:rPr>
              <a:t>시 </a:t>
            </a:r>
            <a:r>
              <a:rPr lang="en-US" altLang="ko-KR" sz="800" dirty="0">
                <a:solidFill>
                  <a:schemeClr val="bg1"/>
                </a:solidFill>
              </a:rPr>
              <a:t>00</a:t>
            </a:r>
            <a:r>
              <a:rPr lang="ko-KR" altLang="en-US" sz="800" dirty="0">
                <a:solidFill>
                  <a:schemeClr val="bg1"/>
                </a:solidFill>
              </a:rPr>
              <a:t>구 </a:t>
            </a:r>
            <a:r>
              <a:rPr lang="en-US" altLang="ko-KR" sz="800" dirty="0">
                <a:solidFill>
                  <a:schemeClr val="bg1"/>
                </a:solidFill>
              </a:rPr>
              <a:t>00</a:t>
            </a:r>
            <a:r>
              <a:rPr lang="ko-KR" altLang="en-US" sz="800" dirty="0">
                <a:solidFill>
                  <a:schemeClr val="bg1"/>
                </a:solidFill>
              </a:rPr>
              <a:t>로 </a:t>
            </a:r>
            <a:r>
              <a:rPr lang="en-US" altLang="ko-KR" sz="800" dirty="0">
                <a:solidFill>
                  <a:schemeClr val="bg1"/>
                </a:solidFill>
              </a:rPr>
              <a:t>0</a:t>
            </a:r>
            <a:r>
              <a:rPr lang="ko-KR" altLang="en-US" sz="800" dirty="0">
                <a:solidFill>
                  <a:schemeClr val="bg1"/>
                </a:solidFill>
              </a:rPr>
              <a:t>동</a:t>
            </a:r>
            <a:r>
              <a:rPr lang="en-US" altLang="ko-KR" sz="800" dirty="0">
                <a:solidFill>
                  <a:schemeClr val="bg1"/>
                </a:solidFill>
              </a:rPr>
              <a:t> 0</a:t>
            </a:r>
            <a:r>
              <a:rPr lang="ko-KR" altLang="en-US" sz="800" dirty="0">
                <a:solidFill>
                  <a:schemeClr val="bg1"/>
                </a:solidFill>
              </a:rPr>
              <a:t>호 </a:t>
            </a:r>
            <a:r>
              <a:rPr lang="ko-KR" altLang="en-US" sz="800" dirty="0" err="1">
                <a:solidFill>
                  <a:schemeClr val="bg1"/>
                </a:solidFill>
              </a:rPr>
              <a:t>스카이디지탈</a:t>
            </a:r>
            <a:endParaRPr lang="en-US" altLang="ko-KR" sz="8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800" dirty="0">
                <a:solidFill>
                  <a:schemeClr val="bg1"/>
                </a:solidFill>
              </a:rPr>
              <a:t>대표이사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err="1">
                <a:solidFill>
                  <a:schemeClr val="bg1"/>
                </a:solidFill>
              </a:rPr>
              <a:t>ooo</a:t>
            </a:r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사업자 등록번호 </a:t>
            </a:r>
            <a:r>
              <a:rPr lang="en-US" altLang="ko-KR" sz="800" dirty="0">
                <a:solidFill>
                  <a:schemeClr val="bg1"/>
                </a:solidFill>
              </a:rPr>
              <a:t>: 000-00-00000 </a:t>
            </a:r>
            <a:r>
              <a:rPr lang="ko-KR" altLang="en-US" sz="800" dirty="0">
                <a:solidFill>
                  <a:schemeClr val="bg1"/>
                </a:solidFill>
              </a:rPr>
              <a:t>통신판매업신고번호 </a:t>
            </a:r>
            <a:r>
              <a:rPr lang="en-US" altLang="ko-KR" sz="800" dirty="0">
                <a:solidFill>
                  <a:schemeClr val="bg1"/>
                </a:solidFill>
              </a:rPr>
              <a:t>: 0000000</a:t>
            </a:r>
          </a:p>
          <a:p>
            <a:pPr fontAlgn="base"/>
            <a:r>
              <a:rPr lang="ko-KR" altLang="en-US" sz="800" dirty="0">
                <a:solidFill>
                  <a:schemeClr val="bg1"/>
                </a:solidFill>
              </a:rPr>
              <a:t>고객지원 및 제품 </a:t>
            </a:r>
            <a:r>
              <a:rPr lang="ko-KR" altLang="en-US" sz="800" dirty="0" err="1">
                <a:solidFill>
                  <a:schemeClr val="bg1"/>
                </a:solidFill>
              </a:rPr>
              <a:t>사용문의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: 00-000-0000 </a:t>
            </a:r>
            <a:r>
              <a:rPr lang="ko-KR" altLang="en-US" sz="800" dirty="0">
                <a:solidFill>
                  <a:schemeClr val="bg1"/>
                </a:solidFill>
              </a:rPr>
              <a:t>팩스 </a:t>
            </a:r>
            <a:r>
              <a:rPr lang="en-US" altLang="ko-KR" sz="800" dirty="0">
                <a:solidFill>
                  <a:schemeClr val="bg1"/>
                </a:solidFill>
              </a:rPr>
              <a:t>: 00-000-0000 </a:t>
            </a:r>
            <a:r>
              <a:rPr lang="ko-KR" altLang="en-US" sz="800" dirty="0" err="1">
                <a:solidFill>
                  <a:schemeClr val="bg1"/>
                </a:solidFill>
              </a:rPr>
              <a:t>제휴문의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: 00-000-0000</a:t>
            </a:r>
          </a:p>
          <a:p>
            <a:pPr fontAlgn="base"/>
            <a:r>
              <a:rPr lang="en-US" altLang="ko-KR" sz="800" dirty="0">
                <a:solidFill>
                  <a:schemeClr val="bg1"/>
                </a:solidFill>
              </a:rPr>
              <a:t>Copyright </a:t>
            </a:r>
            <a:r>
              <a:rPr lang="ko-KR" altLang="en-US" sz="800" dirty="0" err="1">
                <a:solidFill>
                  <a:schemeClr val="bg1"/>
                </a:solidFill>
              </a:rPr>
              <a:t>스카이디지탈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All rights reserved.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5742" y="1229618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bg1"/>
                </a:solidFill>
                <a:latin typeface="+mn-ea"/>
              </a:rPr>
              <a:t>  제품  부품</a:t>
            </a: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리퍼구입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고객지원</a:t>
            </a:r>
            <a:endParaRPr lang="ko-KR" altLang="en-US" sz="9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4460" y="1227255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00811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43667" y="115596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93541" y="1210865"/>
            <a:ext cx="216024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68317" y="1227255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58727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35514" y="1215595"/>
            <a:ext cx="872267" cy="258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제품검색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9752" y="2108730"/>
            <a:ext cx="6708373" cy="576064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25742" y="2319278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bg1"/>
                </a:solidFill>
                <a:latin typeface="+mn-ea"/>
              </a:rPr>
              <a:t>  제품  부품</a:t>
            </a:r>
            <a:r>
              <a:rPr lang="en-US" altLang="ko-KR" sz="900" dirty="0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리퍼구입</a:t>
            </a:r>
            <a:r>
              <a:rPr lang="ko-KR" altLang="en-US" sz="900" dirty="0">
                <a:solidFill>
                  <a:schemeClr val="bg1"/>
                </a:solidFill>
                <a:latin typeface="+mn-ea"/>
              </a:rPr>
              <a:t>  고객지원</a:t>
            </a:r>
            <a:endParaRPr lang="ko-KR" altLang="en-US" sz="900" b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2180738"/>
            <a:ext cx="1008112" cy="432049"/>
            <a:chOff x="179512" y="411510"/>
            <a:chExt cx="1296144" cy="432049"/>
          </a:xfrm>
        </p:grpSpPr>
        <p:sp>
          <p:nvSpPr>
            <p:cNvPr id="66" name="직사각형 6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43667" y="224562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93541" y="2298958"/>
            <a:ext cx="216024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5668317" y="2316915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1" name="직사각형 70"/>
          <p:cNvSpPr/>
          <p:nvPr/>
        </p:nvSpPr>
        <p:spPr>
          <a:xfrm>
            <a:off x="4235514" y="2305255"/>
            <a:ext cx="872267" cy="258878"/>
          </a:xfrm>
          <a:prstGeom prst="rect">
            <a:avLst/>
          </a:prstGeom>
          <a:solidFill>
            <a:srgbClr val="71717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제품검색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25981" y="232697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/>
                </a:solidFill>
                <a:latin typeface="+mn-ea"/>
                <a:ea typeface="+mn-ea"/>
              </a:rPr>
              <a:t>로그인 회원가입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89185" y="2680439"/>
            <a:ext cx="818519" cy="61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회사소개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총판안내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찾아오시는길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07704" y="2680439"/>
            <a:ext cx="818519" cy="6105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공지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뉴스</a:t>
            </a:r>
            <a:r>
              <a:rPr lang="en-US" altLang="ko-KR" sz="800" dirty="0">
                <a:solidFill>
                  <a:schemeClr val="bg1"/>
                </a:solidFill>
              </a:rPr>
              <a:t>,</a:t>
            </a:r>
            <a:r>
              <a:rPr lang="ko-KR" altLang="en-US" sz="800" dirty="0">
                <a:solidFill>
                  <a:schemeClr val="bg1"/>
                </a:solidFill>
              </a:rPr>
              <a:t>보도자료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이벤트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HD</a:t>
            </a:r>
            <a:r>
              <a:rPr lang="ko-KR" altLang="en-US" sz="800" dirty="0">
                <a:solidFill>
                  <a:schemeClr val="bg1"/>
                </a:solidFill>
              </a:rPr>
              <a:t>게시판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20876" y="2679584"/>
            <a:ext cx="818519" cy="8282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키보드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마우스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파워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쿨러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영상장비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음향기기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저장장치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43364" y="4531415"/>
            <a:ext cx="982111" cy="423536"/>
            <a:chOff x="179512" y="411510"/>
            <a:chExt cx="1296144" cy="432049"/>
          </a:xfrm>
        </p:grpSpPr>
        <p:sp>
          <p:nvSpPr>
            <p:cNvPr id="76" name="직사각형 7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21431" y="4595080"/>
            <a:ext cx="733047" cy="3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8539" y="3903754"/>
            <a:ext cx="6708373" cy="405148"/>
          </a:xfrm>
          <a:prstGeom prst="rect">
            <a:avLst/>
          </a:prstGeom>
          <a:solidFill>
            <a:schemeClr val="tx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사이트맵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78062" y="4009269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355461" y="4641629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8061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71" y="3579862"/>
            <a:ext cx="6708373" cy="1445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 err="1"/>
              <a:t>마이페이지</a:t>
            </a:r>
            <a:r>
              <a:rPr lang="en-US" altLang="ko-KR" dirty="0"/>
              <a:t>,</a:t>
            </a:r>
            <a:r>
              <a:rPr lang="ko-KR" altLang="en-US" dirty="0"/>
              <a:t> 장바구니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비 로그인 시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시 </a:t>
            </a:r>
            <a:r>
              <a:rPr lang="en-US" altLang="ko-KR" dirty="0"/>
              <a:t>: </a:t>
            </a:r>
            <a:r>
              <a:rPr lang="ko-KR" altLang="en-US" dirty="0" err="1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하단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대표</a:t>
            </a:r>
            <a:r>
              <a:rPr lang="en-US" altLang="ko-KR" dirty="0"/>
              <a:t>, </a:t>
            </a:r>
            <a:r>
              <a:rPr lang="ko-KR" altLang="en-US" dirty="0"/>
              <a:t>사업자등록번호</a:t>
            </a:r>
            <a:r>
              <a:rPr lang="en-US" altLang="ko-KR" dirty="0"/>
              <a:t>, fax, </a:t>
            </a:r>
            <a:r>
              <a:rPr lang="ko-KR" altLang="en-US" dirty="0"/>
              <a:t>주소</a:t>
            </a:r>
            <a:r>
              <a:rPr lang="en-US" altLang="ko-KR" dirty="0"/>
              <a:t>, Copyright</a:t>
            </a:r>
            <a:r>
              <a:rPr lang="ko-KR" altLang="en-US" dirty="0"/>
              <a:t> 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스카이디지탈쇼핑몰</a:t>
            </a:r>
            <a:r>
              <a:rPr lang="en-US" altLang="ko-KR" dirty="0"/>
              <a:t> 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63688" y="722194"/>
            <a:ext cx="5044437" cy="2256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4341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31505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558568" y="4026297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1356" y="3624873"/>
            <a:ext cx="5068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 약관    </a:t>
            </a:r>
            <a:r>
              <a:rPr lang="ko-KR" altLang="en-US" sz="800" dirty="0" err="1"/>
              <a:t>네이버페이</a:t>
            </a:r>
            <a:r>
              <a:rPr lang="ko-KR" altLang="en-US" sz="800" dirty="0"/>
              <a:t> 약관      전자금융거래 이용약관       </a:t>
            </a:r>
            <a:r>
              <a:rPr lang="ko-KR" altLang="en-US" sz="800" b="1" dirty="0"/>
              <a:t>개인정보처리방침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95875" y="741486"/>
            <a:ext cx="1667813" cy="243618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0227" y="1696183"/>
            <a:ext cx="1413504" cy="1253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키보드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마우스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케이스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 err="1">
                <a:solidFill>
                  <a:schemeClr val="tx1"/>
                </a:solidFill>
              </a:rPr>
              <a:t>리퍼상품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키보드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마우스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멀티미디어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저장장치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PC</a:t>
            </a:r>
            <a:r>
              <a:rPr lang="ko-KR" altLang="en-US" sz="800" b="1" dirty="0">
                <a:solidFill>
                  <a:schemeClr val="tx1"/>
                </a:solidFill>
              </a:rPr>
              <a:t>방 전용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전체상품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92080" y="741485"/>
            <a:ext cx="672153" cy="187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41014" y="987011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9299" y="4549441"/>
            <a:ext cx="241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Copyright ©Com2uS Corp. All Rights Reserved.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21771" y="4463588"/>
            <a:ext cx="842187" cy="369912"/>
            <a:chOff x="179512" y="411510"/>
            <a:chExt cx="1296144" cy="432049"/>
          </a:xfrm>
        </p:grpSpPr>
        <p:sp>
          <p:nvSpPr>
            <p:cNvPr id="91" name="직사각형 9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496328" y="4515938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0227" y="1124232"/>
            <a:ext cx="1474615" cy="432049"/>
            <a:chOff x="179512" y="411510"/>
            <a:chExt cx="1296144" cy="432049"/>
          </a:xfrm>
        </p:grpSpPr>
        <p:sp>
          <p:nvSpPr>
            <p:cNvPr id="42" name="직사각형 4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84157" y="118636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348326" y="752280"/>
            <a:ext cx="173856" cy="176310"/>
            <a:chOff x="179512" y="411510"/>
            <a:chExt cx="1296144" cy="432049"/>
          </a:xfrm>
        </p:grpSpPr>
        <p:sp>
          <p:nvSpPr>
            <p:cNvPr id="51" name="직사각형 5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874468" y="757987"/>
            <a:ext cx="628236" cy="176310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직사각형 55"/>
          <p:cNvSpPr/>
          <p:nvPr/>
        </p:nvSpPr>
        <p:spPr>
          <a:xfrm>
            <a:off x="1763688" y="1812944"/>
            <a:ext cx="5044437" cy="2256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88878" y="1846111"/>
            <a:ext cx="766147" cy="187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마이페이지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348326" y="1843030"/>
            <a:ext cx="173856" cy="176310"/>
            <a:chOff x="179512" y="411510"/>
            <a:chExt cx="1296144" cy="432049"/>
          </a:xfrm>
        </p:grpSpPr>
        <p:sp>
          <p:nvSpPr>
            <p:cNvPr id="74" name="직사각형 7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874468" y="1848737"/>
            <a:ext cx="628236" cy="176310"/>
            <a:chOff x="179512" y="411510"/>
            <a:chExt cx="1296144" cy="432049"/>
          </a:xfrm>
        </p:grpSpPr>
        <p:sp>
          <p:nvSpPr>
            <p:cNvPr id="77" name="직사각형 76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5641014" y="1843339"/>
            <a:ext cx="608734" cy="187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533002" y="2086975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95754" y="3970956"/>
            <a:ext cx="589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대표이사 </a:t>
            </a:r>
            <a:r>
              <a:rPr lang="en-US" altLang="ko-KR" sz="800" dirty="0">
                <a:latin typeface="+mn-ea"/>
              </a:rPr>
              <a:t>000 </a:t>
            </a:r>
            <a:r>
              <a:rPr lang="ko-KR" altLang="en-US" sz="800" dirty="0">
                <a:latin typeface="+mn-ea"/>
              </a:rPr>
              <a:t>｜ 사업자등록번호 </a:t>
            </a:r>
            <a:r>
              <a:rPr lang="en-US" altLang="ko-KR" sz="800" dirty="0">
                <a:latin typeface="+mn-ea"/>
              </a:rPr>
              <a:t>000-00                 </a:t>
            </a:r>
            <a:r>
              <a:rPr lang="ko-KR" altLang="en-US" sz="800" dirty="0">
                <a:latin typeface="+mn-ea"/>
              </a:rPr>
              <a:t>강원도 춘천시 </a:t>
            </a:r>
            <a:r>
              <a:rPr lang="en-US" altLang="ko-KR" sz="800" dirty="0">
                <a:latin typeface="+mn-ea"/>
              </a:rPr>
              <a:t>0000 00000                     </a:t>
            </a:r>
            <a:r>
              <a:rPr lang="ko-KR" altLang="en-US" sz="800" dirty="0">
                <a:latin typeface="+mn-ea"/>
              </a:rPr>
              <a:t>전자 금융거래 </a:t>
            </a:r>
            <a:r>
              <a:rPr lang="ko-KR" altLang="en-US" sz="800" dirty="0" err="1">
                <a:latin typeface="+mn-ea"/>
              </a:rPr>
              <a:t>분챙처리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통신판매사업신고번호 제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000-0000-0000                 </a:t>
            </a:r>
            <a:r>
              <a:rPr lang="ko-KR" altLang="en-US" sz="800" dirty="0">
                <a:latin typeface="+mn-ea"/>
              </a:rPr>
              <a:t>전화 </a:t>
            </a:r>
            <a:r>
              <a:rPr lang="en-US" altLang="ko-KR" sz="800" dirty="0">
                <a:latin typeface="+mn-ea"/>
              </a:rPr>
              <a:t>0000-0000                                   </a:t>
            </a:r>
            <a:r>
              <a:rPr lang="ko-KR" altLang="en-US" sz="800" dirty="0">
                <a:latin typeface="+mn-ea"/>
              </a:rPr>
              <a:t>전화 </a:t>
            </a:r>
            <a:r>
              <a:rPr lang="en-US" altLang="ko-KR" sz="800" dirty="0">
                <a:latin typeface="+mn-ea"/>
              </a:rPr>
              <a:t>1588-0000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FAX 00-0000-0000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00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3.2 </a:t>
            </a:r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ko-KR" altLang="en-US" dirty="0" err="1"/>
              <a:t>컴투스</a:t>
            </a:r>
            <a:endParaRPr lang="en-US" altLang="ko-KR" dirty="0"/>
          </a:p>
          <a:p>
            <a:r>
              <a:rPr lang="en-US" altLang="ko-KR" dirty="0"/>
              <a:t>3.4 </a:t>
            </a:r>
            <a:r>
              <a:rPr lang="ko-KR" altLang="en-US" dirty="0" err="1"/>
              <a:t>샤나</a:t>
            </a:r>
            <a:endParaRPr lang="en-US" altLang="ko-KR" dirty="0"/>
          </a:p>
          <a:p>
            <a:r>
              <a:rPr lang="en-US" altLang="ko-KR" dirty="0"/>
              <a:t>3.5 </a:t>
            </a:r>
            <a:r>
              <a:rPr lang="ko-KR" altLang="en-US" dirty="0" err="1"/>
              <a:t>스카이디지탈</a:t>
            </a:r>
            <a:endParaRPr lang="en-US" altLang="ko-KR" dirty="0"/>
          </a:p>
          <a:p>
            <a:r>
              <a:rPr lang="en-US" altLang="ko-KR" dirty="0"/>
              <a:t>3.6 </a:t>
            </a:r>
            <a:r>
              <a:rPr lang="ko-KR" altLang="en-US" dirty="0"/>
              <a:t>쇼핑몰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899216"/>
            <a:ext cx="6868856" cy="1312037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슬리이드</a:t>
            </a:r>
            <a:r>
              <a:rPr lang="ko-KR" altLang="en-US" dirty="0"/>
              <a:t> 이미지 </a:t>
            </a:r>
            <a:r>
              <a:rPr lang="en-US" altLang="ko-KR" dirty="0"/>
              <a:t>(max 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이미지 마우스 올릴 시 확대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클릭 시 제품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고정된 이미지 배경 삽입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Notice (max 2</a:t>
            </a:r>
            <a:r>
              <a:rPr lang="ko-KR" altLang="en-US" dirty="0"/>
              <a:t>줄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자료실 게시판 </a:t>
            </a:r>
            <a:r>
              <a:rPr lang="en-US" altLang="ko-KR" dirty="0"/>
              <a:t>(max 2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온라인 문의</a:t>
            </a:r>
            <a:r>
              <a:rPr lang="en-US" altLang="ko-KR" dirty="0"/>
              <a:t>, CATALOGUE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온라인 문의 </a:t>
            </a:r>
            <a:r>
              <a:rPr lang="en-US" altLang="ko-KR" dirty="0"/>
              <a:t>1:1</a:t>
            </a:r>
            <a:r>
              <a:rPr lang="ko-KR" altLang="en-US" dirty="0"/>
              <a:t>문의 페이지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카탈로그 </a:t>
            </a:r>
            <a:r>
              <a:rPr lang="en-US" altLang="ko-KR" dirty="0"/>
              <a:t>PDF</a:t>
            </a:r>
            <a:r>
              <a:rPr lang="ko-KR" altLang="en-US" dirty="0"/>
              <a:t>파일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64011" y="1290172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246622" y="1290172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286493" y="321107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519364" y="3197408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681467" y="3203763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885361" y="3212547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0202" y="4204261"/>
            <a:ext cx="1715678" cy="758276"/>
          </a:xfrm>
          <a:prstGeom prst="roundRect">
            <a:avLst>
              <a:gd name="adj" fmla="val 98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엠씨케이주식회사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오픈하였습니다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엠씨케이주식회사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오픈하였습니다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824107" y="278008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157720" y="411116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581032" y="4169262"/>
            <a:ext cx="1964200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온라인 문의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67142" y="4204261"/>
            <a:ext cx="1715678" cy="758276"/>
          </a:xfrm>
          <a:prstGeom prst="roundRect">
            <a:avLst>
              <a:gd name="adj" fmla="val 98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</a:p>
          <a:p>
            <a:pPr fontAlgn="base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엠씨케이주식회사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자료실입니다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엠씨케이주식회사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자료실입니다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581032" y="4674956"/>
            <a:ext cx="1964200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CATALOGUE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7400" y="3596414"/>
            <a:ext cx="6876256" cy="45764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 flipH="1">
            <a:off x="7942" y="3596414"/>
            <a:ext cx="6860914" cy="45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1094998" y="2578832"/>
            <a:ext cx="939629" cy="618523"/>
            <a:chOff x="99752" y="915566"/>
            <a:chExt cx="6711719" cy="2021043"/>
          </a:xfrm>
        </p:grpSpPr>
        <p:sp>
          <p:nvSpPr>
            <p:cNvPr id="73" name="직사각형 72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359918" y="2578832"/>
            <a:ext cx="939629" cy="618523"/>
            <a:chOff x="99752" y="915566"/>
            <a:chExt cx="6711719" cy="2021043"/>
          </a:xfrm>
        </p:grpSpPr>
        <p:sp>
          <p:nvSpPr>
            <p:cNvPr id="78" name="직사각형 7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3533398" y="2578832"/>
            <a:ext cx="939629" cy="618523"/>
            <a:chOff x="99752" y="915566"/>
            <a:chExt cx="6711719" cy="2021043"/>
          </a:xfrm>
        </p:grpSpPr>
        <p:sp>
          <p:nvSpPr>
            <p:cNvPr id="81" name="직사각형 80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4729738" y="2578832"/>
            <a:ext cx="939629" cy="618523"/>
            <a:chOff x="99752" y="915566"/>
            <a:chExt cx="6711719" cy="2021043"/>
          </a:xfrm>
        </p:grpSpPr>
        <p:sp>
          <p:nvSpPr>
            <p:cNvPr id="85" name="직사각형 84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모서리가 둥근 직사각형 136"/>
          <p:cNvSpPr/>
          <p:nvPr/>
        </p:nvSpPr>
        <p:spPr>
          <a:xfrm>
            <a:off x="3419872" y="371722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89" name="직사각형 88"/>
          <p:cNvSpPr/>
          <p:nvPr/>
        </p:nvSpPr>
        <p:spPr>
          <a:xfrm>
            <a:off x="1004" y="301763"/>
            <a:ext cx="6864428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45903" y="587767"/>
            <a:ext cx="2815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 제품소개      기술현황    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2222" y="332082"/>
            <a:ext cx="95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  <a:ea typeface="+mn-ea"/>
              </a:rPr>
              <a:t>Home · Sitemap</a:t>
            </a:r>
            <a:endParaRPr lang="ko-KR" altLang="en-US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0764" y="373771"/>
            <a:ext cx="1768394" cy="432049"/>
            <a:chOff x="179512" y="411510"/>
            <a:chExt cx="1296144" cy="432049"/>
          </a:xfrm>
        </p:grpSpPr>
        <p:sp>
          <p:nvSpPr>
            <p:cNvPr id="104" name="직사각형 10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모서리가 둥근 직사각형 109"/>
          <p:cNvSpPr/>
          <p:nvPr/>
        </p:nvSpPr>
        <p:spPr>
          <a:xfrm>
            <a:off x="5597093" y="343153"/>
            <a:ext cx="1058414" cy="1936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70C0"/>
                </a:solidFill>
              </a:rPr>
              <a:t>KOR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ENG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CHN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2059" y="43980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406929" y="448624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410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048"/>
            <a:ext cx="9144000" cy="48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3.1.2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" y="273858"/>
            <a:ext cx="9134229" cy="48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004" y="1073286"/>
            <a:ext cx="6867852" cy="1718322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News </a:t>
            </a: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게시판 페이지 넘김 버튼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페이지 넘김 효과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1798177" y="3109150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464048" y="353470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42297" y="18560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0" name="갈매기형 수장 49"/>
          <p:cNvSpPr/>
          <p:nvPr/>
        </p:nvSpPr>
        <p:spPr>
          <a:xfrm rot="10800000">
            <a:off x="1630397" y="3109150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12474" y="2978149"/>
            <a:ext cx="69949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Partner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49327" y="3642903"/>
            <a:ext cx="69949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6521674" y="2638927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10800000">
            <a:off x="6353894" y="2638927"/>
            <a:ext cx="101962" cy="12689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7628" y="3113247"/>
            <a:ext cx="2089667" cy="1124171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News &amp; Press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건강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기능식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시장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긴 연휴가 끝나면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구글 픽셀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오라클 오픈 월드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추석 연휴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[SW&amp;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성장기업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주중한국대사관</a:t>
            </a:r>
          </a:p>
          <a:p>
            <a:pPr fontAlgn="base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35" y="863896"/>
            <a:ext cx="6859627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0" y="285519"/>
            <a:ext cx="6872440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2470" y="467537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0437" y="351941"/>
            <a:ext cx="1728192" cy="432049"/>
            <a:chOff x="179512" y="411510"/>
            <a:chExt cx="1296144" cy="432049"/>
          </a:xfrm>
        </p:grpSpPr>
        <p:sp>
          <p:nvSpPr>
            <p:cNvPr id="64" name="직사각형 6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11560" y="41281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5251" y="3282291"/>
            <a:ext cx="2076423" cy="352539"/>
            <a:chOff x="99752" y="915566"/>
            <a:chExt cx="6711719" cy="2021043"/>
          </a:xfrm>
        </p:grpSpPr>
        <p:sp>
          <p:nvSpPr>
            <p:cNvPr id="29" name="직사각형 2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445251" y="4010242"/>
            <a:ext cx="2076423" cy="352539"/>
            <a:chOff x="99752" y="915566"/>
            <a:chExt cx="6711719" cy="2021043"/>
          </a:xfrm>
        </p:grpSpPr>
        <p:sp>
          <p:nvSpPr>
            <p:cNvPr id="36" name="직사각형 3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27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3.2.1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" y="267494"/>
            <a:ext cx="9138174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-3976" y="908234"/>
            <a:ext cx="6867852" cy="1489291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홍보 이미지 슬라이드  </a:t>
            </a:r>
            <a:r>
              <a:rPr lang="en-US" altLang="ko-KR" dirty="0"/>
              <a:t>(max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배너 클릭 시 해당 게임 페이지 링크 이동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이미지 배너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회사 소개 페이지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주가 정보 이미지 배너에 표기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모바일 게임 리스트 페이지 링크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채용 블로그 페이지 링크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보도자료 게시판 </a:t>
            </a:r>
            <a:r>
              <a:rPr lang="en-US" altLang="ko-KR" dirty="0"/>
              <a:t>(max 3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게시판 </a:t>
            </a:r>
            <a:r>
              <a:rPr lang="en-US" altLang="ko-KR" dirty="0"/>
              <a:t>2</a:t>
            </a:r>
            <a:r>
              <a:rPr lang="ko-KR" altLang="en-US" dirty="0"/>
              <a:t>개 표기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회사 위치 지도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로 표기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46714" y="297770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348597" y="169037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651814" y="3836146"/>
            <a:ext cx="687938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2021.02.03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56" y="4658873"/>
            <a:ext cx="6870312" cy="45349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지도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246714" y="2464296"/>
            <a:ext cx="2442394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모바일 게임의 미래를 열어가는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컴투스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09734" y="3525162"/>
            <a:ext cx="716355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보도자료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322483"/>
            <a:ext cx="6865432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1926" y="437895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85213" y="48683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01760" y="378888"/>
            <a:ext cx="1278200" cy="432049"/>
            <a:chOff x="179512" y="411510"/>
            <a:chExt cx="1296144" cy="432049"/>
          </a:xfrm>
        </p:grpSpPr>
        <p:sp>
          <p:nvSpPr>
            <p:cNvPr id="39" name="직사각형 3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00959" y="463773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6564011" y="1448755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 flipH="1">
            <a:off x="246622" y="1448755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9752" y="3837248"/>
            <a:ext cx="3024336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컴투스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서머너즈워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백년전쟁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초보자와 숙련자가 함께 즐기는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0820" y="4218698"/>
            <a:ext cx="687938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2021.02.03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39752" y="4217596"/>
            <a:ext cx="3024336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출시 앞둔 판타지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골프게임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버디크러시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다양한 온라인 이벤트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자세히보기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508065" y="2757128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컴투스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소개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387139" y="2766013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주가정보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14972" y="3138959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모바일 게임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386339" y="3134316"/>
            <a:ext cx="877899" cy="38145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채용안내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91497" y="41095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225336" y="477902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0590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4805"/>
              </p:ext>
            </p:extLst>
          </p:nvPr>
        </p:nvGraphicFramePr>
        <p:xfrm>
          <a:off x="217612" y="622201"/>
          <a:ext cx="8631436" cy="3815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2021.03.08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3.5.1</a:t>
                      </a:r>
                      <a:r>
                        <a:rPr lang="en-US" altLang="ko-KR" sz="900" baseline="0" dirty="0"/>
                        <a:t>P</a:t>
                      </a:r>
                      <a:endParaRPr lang="ko-KR" altLang="en-US" sz="900" dirty="0"/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 수정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 슬라이드 반영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4.5.1P, 4.5.2P, 4.5.3P, 4.5.4P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 페이지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회사소개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커뮤니티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고객지원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4.5.5P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로그인 폼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2021.03.17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4.5.6P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 추가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클릭 시 다음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반영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267855"/>
            <a:ext cx="9140056" cy="48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56"/>
            <a:ext cx="9144000" cy="482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63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" y="258618"/>
            <a:ext cx="9108403" cy="488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3.3.4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82"/>
            <a:ext cx="9144000" cy="48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각 게시판 </a:t>
            </a:r>
            <a:r>
              <a:rPr lang="ko-KR" altLang="en-US" dirty="0" err="1"/>
              <a:t>메인화면</a:t>
            </a:r>
            <a:r>
              <a:rPr lang="ko-KR" altLang="en-US" dirty="0"/>
              <a:t> 배치</a:t>
            </a:r>
            <a:endParaRPr lang="en-US" altLang="ko-KR" dirty="0"/>
          </a:p>
          <a:p>
            <a:r>
              <a:rPr lang="en-US" altLang="ko-KR" dirty="0"/>
              <a:t>- + </a:t>
            </a:r>
            <a:r>
              <a:rPr lang="ko-KR" altLang="en-US" dirty="0"/>
              <a:t>클릭 시 각 게시판 링크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로그인시 이용 가능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샤나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933724" y="276158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577675" y="1478570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자유게시판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8" y="860111"/>
            <a:ext cx="6877209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941" y="281734"/>
            <a:ext cx="6877209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171" y="759025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</a:t>
            </a:r>
            <a:r>
              <a:rPr lang="ko-KR" altLang="en-US" sz="900" dirty="0" err="1">
                <a:latin typeface="+mn-ea"/>
              </a:rPr>
              <a:t>샤나인코더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 </a:t>
            </a:r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dirty="0">
                <a:latin typeface="+mn-ea"/>
              </a:rPr>
              <a:t> 사설 인증서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기부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endParaRPr lang="ko-KR" altLang="en-US" sz="1600" b="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5436" y="304018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 회원가입  </a:t>
            </a:r>
            <a:r>
              <a:rPr lang="en-US" altLang="ko-KR" sz="800" dirty="0">
                <a:latin typeface="+mn-ea"/>
              </a:rPr>
              <a:t>ID/PW </a:t>
            </a:r>
            <a:r>
              <a:rPr lang="ko-KR" altLang="en-US" sz="800" dirty="0">
                <a:latin typeface="+mn-ea"/>
              </a:rPr>
              <a:t>찾기  </a:t>
            </a:r>
            <a:r>
              <a:rPr lang="en-US" altLang="ko-KR" sz="800" dirty="0">
                <a:latin typeface="+mn-ea"/>
              </a:rPr>
              <a:t>LEERINA.NET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8069" y="1760930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안녕하세요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7675" y="2008495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안녕하세요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7675" y="2587237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사용 팁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8069" y="2869597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비디오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코덱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설정 도움말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7675" y="3117162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기본 메뉴 소개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25577" y="1478570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Q&amp;A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25971" y="1760930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질문드립니다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25577" y="2008495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질문드립니다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0825" y="2587237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매개변수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21219" y="2869597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ShanaEncoder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formats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20825" y="3117162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ShanaEncoder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Codecs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7675" y="3700539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프리셋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8069" y="3982899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순정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내비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프리셋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7675" y="4230464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오디오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인코딩시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원본 유지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18091" y="3700539"/>
            <a:ext cx="1884398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인코더 최신버전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18485" y="3982899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09-18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18091" y="4230464"/>
            <a:ext cx="1884398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PC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보호 해결하기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03-17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086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" y="255414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899216"/>
            <a:ext cx="6872828" cy="1312037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주요 홍보 이미지 </a:t>
            </a:r>
            <a:r>
              <a:rPr lang="ko-KR" altLang="en-US" dirty="0" err="1"/>
              <a:t>페이드</a:t>
            </a:r>
            <a:r>
              <a:rPr lang="ko-KR" altLang="en-US" dirty="0"/>
              <a:t>  </a:t>
            </a:r>
            <a:r>
              <a:rPr lang="en-US" altLang="ko-KR" dirty="0"/>
              <a:t>(max.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슬라이드 이미지 </a:t>
            </a:r>
            <a:r>
              <a:rPr lang="en-US" altLang="ko-KR" dirty="0"/>
              <a:t>(max 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제품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r>
              <a:rPr lang="en-US" altLang="ko-KR" dirty="0"/>
              <a:t>, </a:t>
            </a:r>
            <a:r>
              <a:rPr lang="ko-KR" altLang="en-US" dirty="0"/>
              <a:t>블로그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r>
              <a:rPr lang="en-US" altLang="ko-KR" dirty="0"/>
              <a:t>, </a:t>
            </a:r>
            <a:r>
              <a:rPr lang="ko-KR" altLang="en-US" dirty="0"/>
              <a:t>블로그 각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공지사항 게시판 </a:t>
            </a:r>
            <a:r>
              <a:rPr lang="en-US" altLang="ko-KR" dirty="0"/>
              <a:t>(max 8</a:t>
            </a:r>
            <a:r>
              <a:rPr lang="ko-KR" altLang="en-US" dirty="0"/>
              <a:t>줄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보도자료 게시판 </a:t>
            </a:r>
            <a:r>
              <a:rPr lang="en-US" altLang="ko-KR" dirty="0"/>
              <a:t>(max 8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A/S </a:t>
            </a:r>
            <a:r>
              <a:rPr lang="ko-KR" altLang="en-US" dirty="0"/>
              <a:t>접수</a:t>
            </a:r>
            <a:r>
              <a:rPr lang="en-US" altLang="ko-KR" dirty="0"/>
              <a:t>, </a:t>
            </a:r>
            <a:r>
              <a:rPr lang="ko-KR" altLang="en-US" dirty="0"/>
              <a:t>자료실</a:t>
            </a:r>
            <a:r>
              <a:rPr lang="en-US" altLang="ko-KR" dirty="0"/>
              <a:t>, </a:t>
            </a:r>
            <a:r>
              <a:rPr lang="ko-KR" altLang="en-US" dirty="0" err="1"/>
              <a:t>질문응답</a:t>
            </a:r>
            <a:r>
              <a:rPr lang="en-US" altLang="ko-KR" dirty="0"/>
              <a:t>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각 게시판으로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찾아 오시는 길 지도 사이트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64011" y="1290172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246622" y="1290172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604941" y="2508471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519341" y="2508471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477149" y="2508471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413253" y="2508471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615867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559171" y="3158616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20168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463472" y="315861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0200" y="4146825"/>
            <a:ext cx="2239141" cy="758276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                     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설연휴 휴무 및 택배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A/S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추석연휴 일정 및 배송안내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년 여름 휴가 안내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~5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 휴무 안내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41395" y="2770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157720" y="411116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45" name="갈매기형 수장 44"/>
          <p:cNvSpPr/>
          <p:nvPr/>
        </p:nvSpPr>
        <p:spPr>
          <a:xfrm flipH="1">
            <a:off x="1355290" y="2677071"/>
            <a:ext cx="176682" cy="31087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0800000" flipH="1">
            <a:off x="5144404" y="2677071"/>
            <a:ext cx="176682" cy="31087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0636" y="3547327"/>
            <a:ext cx="676155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701039" y="3548127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스토어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1015773" y="3547811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페이스북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4387950" y="3547327"/>
            <a:ext cx="1467564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  <a:ea typeface="+mn-ea"/>
              </a:rPr>
              <a:t>블로그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95858" y="4333850"/>
            <a:ext cx="17622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258086" y="4146825"/>
            <a:ext cx="1989191" cy="758276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뉴스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보도자료                  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</a:p>
          <a:p>
            <a:pPr fontAlgn="base"/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이벤트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인기파워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이벤트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ALSEYE</a:t>
            </a: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일렉트로마트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스카이디지탈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SKY SPEEDSTAR M.…1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2" name="직선 연결선 131"/>
          <p:cNvCxnSpPr/>
          <p:nvPr/>
        </p:nvCxnSpPr>
        <p:spPr>
          <a:xfrm>
            <a:off x="2373744" y="4333850"/>
            <a:ext cx="17622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4409117" y="4138449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택배조회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08104" y="4137917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자료실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4409117" y="4633102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자주묻는질문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08104" y="4635635"/>
            <a:ext cx="1098987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본사 찾아오시는 길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3304144" y="346635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406929" y="448624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0813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86"/>
            <a:ext cx="9144000" cy="4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3.5.2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290"/>
            <a:ext cx="9144000" cy="48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7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" y="255414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0264" y="642941"/>
            <a:ext cx="1667813" cy="243618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메인 로고 이미지</a:t>
            </a:r>
            <a:endParaRPr lang="en-US" altLang="ko-KR" dirty="0"/>
          </a:p>
          <a:p>
            <a:r>
              <a:rPr lang="ko-KR" altLang="en-US" dirty="0"/>
              <a:t>   상품 게시판 테이블 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많이 본 페이지</a:t>
            </a:r>
            <a:r>
              <a:rPr lang="en-US" altLang="ko-KR" dirty="0"/>
              <a:t> </a:t>
            </a:r>
            <a:r>
              <a:rPr lang="ko-KR" altLang="en-US" dirty="0"/>
              <a:t>베스트 상품 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메뉴 클릭 시 해당 상품 페이지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스카이디지탈쇼핑몰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3.6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99792" y="1756960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DURGOD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게이밍마우스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마우스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16,000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118838" y="1750502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41597" y="370783"/>
            <a:ext cx="6662651" cy="2256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1214" y="1569812"/>
            <a:ext cx="1413504" cy="125384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키보드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마우스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 err="1">
                <a:solidFill>
                  <a:schemeClr val="tx1"/>
                </a:solidFill>
              </a:rPr>
              <a:t>Skydigital</a:t>
            </a:r>
            <a:r>
              <a:rPr lang="en-US" altLang="ko-KR" sz="800" b="1" dirty="0">
                <a:solidFill>
                  <a:schemeClr val="tx1"/>
                </a:solidFill>
              </a:rPr>
              <a:t> </a:t>
            </a:r>
            <a:r>
              <a:rPr lang="ko-KR" altLang="en-US" sz="800" b="1" dirty="0">
                <a:solidFill>
                  <a:schemeClr val="tx1"/>
                </a:solidFill>
              </a:rPr>
              <a:t>케이스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 err="1">
                <a:solidFill>
                  <a:schemeClr val="tx1"/>
                </a:solidFill>
              </a:rPr>
              <a:t>리퍼상품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키보드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마우스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멀티미디어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저장장치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PC</a:t>
            </a:r>
            <a:r>
              <a:rPr lang="ko-KR" altLang="en-US" sz="800" b="1" dirty="0">
                <a:solidFill>
                  <a:schemeClr val="tx1"/>
                </a:solidFill>
              </a:rPr>
              <a:t>방 전용 부품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전체상품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9092" y="409366"/>
            <a:ext cx="672153" cy="187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21214" y="812586"/>
            <a:ext cx="1474615" cy="432049"/>
            <a:chOff x="179512" y="411510"/>
            <a:chExt cx="1296144" cy="432049"/>
          </a:xfrm>
        </p:grpSpPr>
        <p:sp>
          <p:nvSpPr>
            <p:cNvPr id="81" name="직사각형 8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24269" y="89797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543465" y="420161"/>
            <a:ext cx="173856" cy="176310"/>
            <a:chOff x="179512" y="411510"/>
            <a:chExt cx="1296144" cy="432049"/>
          </a:xfrm>
        </p:grpSpPr>
        <p:sp>
          <p:nvSpPr>
            <p:cNvPr id="73" name="직사각형 72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52377" y="406576"/>
            <a:ext cx="628236" cy="176310"/>
            <a:chOff x="179512" y="411510"/>
            <a:chExt cx="1296144" cy="432049"/>
          </a:xfrm>
        </p:grpSpPr>
        <p:sp>
          <p:nvSpPr>
            <p:cNvPr id="78" name="직사각형 7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1871667" y="689370"/>
            <a:ext cx="4845654" cy="870876"/>
            <a:chOff x="179512" y="411510"/>
            <a:chExt cx="1296144" cy="432049"/>
          </a:xfrm>
        </p:grpSpPr>
        <p:sp>
          <p:nvSpPr>
            <p:cNvPr id="88" name="직사각형 8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2002271" y="1747269"/>
            <a:ext cx="697521" cy="617240"/>
            <a:chOff x="179512" y="411510"/>
            <a:chExt cx="1296144" cy="432049"/>
          </a:xfrm>
        </p:grpSpPr>
        <p:sp>
          <p:nvSpPr>
            <p:cNvPr id="92" name="직사각형 9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2699792" y="2357323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NKEYBOARD 9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더블샷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컬러키캡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3,000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118838" y="2350865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2002271" y="2347632"/>
            <a:ext cx="697521" cy="617240"/>
            <a:chOff x="179512" y="411510"/>
            <a:chExt cx="1296144" cy="432049"/>
          </a:xfrm>
        </p:grpSpPr>
        <p:sp>
          <p:nvSpPr>
            <p:cNvPr id="112" name="직사각형 11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2699792" y="2957686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아리아판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벽걸이 플레이어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멀티미디어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5,000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118838" y="2951228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2002271" y="2947995"/>
            <a:ext cx="697521" cy="617240"/>
            <a:chOff x="179512" y="411510"/>
            <a:chExt cx="1296144" cy="432049"/>
          </a:xfrm>
        </p:grpSpPr>
        <p:sp>
          <p:nvSpPr>
            <p:cNvPr id="118" name="직사각형 1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/>
          <p:cNvSpPr/>
          <p:nvPr/>
        </p:nvSpPr>
        <p:spPr>
          <a:xfrm>
            <a:off x="2699792" y="3571189"/>
            <a:ext cx="2407630" cy="61091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NKEY Z1 LED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키캡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리무버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 부품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1,600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18838" y="3564731"/>
            <a:ext cx="1008229" cy="60522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  <a:t>리뷰 평점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2002271" y="3561498"/>
            <a:ext cx="697521" cy="617240"/>
            <a:chOff x="179512" y="411510"/>
            <a:chExt cx="1296144" cy="432049"/>
          </a:xfrm>
        </p:grpSpPr>
        <p:sp>
          <p:nvSpPr>
            <p:cNvPr id="143" name="직사각형 142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44" name="직선 연결선 14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모서리가 둥근 직사각형 137"/>
          <p:cNvSpPr/>
          <p:nvPr/>
        </p:nvSpPr>
        <p:spPr>
          <a:xfrm>
            <a:off x="1894258" y="16206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114727" y="2021917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920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스카이디지탈쇼핑몰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3.5.3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73"/>
            <a:ext cx="9144000" cy="48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1.1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스카이디지탈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엠씨케이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2.2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2.3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2.4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2.5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엠씨케이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3.3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3.4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3.5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Sub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4.1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엠씨케이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4.2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알폰스테크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주식회사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4.3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컴투스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4.4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샤나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4.5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스카이디지탈</a:t>
            </a:r>
            <a:br>
              <a:rPr lang="en-US" altLang="ko-KR" sz="1200" dirty="0">
                <a:latin typeface="+mn-ea"/>
              </a:rPr>
            </a:br>
            <a:endParaRPr lang="en-US" altLang="ko-KR" sz="1050" dirty="0">
              <a:latin typeface="+mn-ea"/>
            </a:endParaRPr>
          </a:p>
          <a:p>
            <a:pPr lvl="0">
              <a:lnSpc>
                <a:spcPct val="120000"/>
              </a:lnSpc>
            </a:pP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96144"/>
          </a:xfrm>
        </p:spPr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4.2 </a:t>
            </a:r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4.3 </a:t>
            </a:r>
            <a:r>
              <a:rPr lang="ko-KR" altLang="en-US" dirty="0" err="1"/>
              <a:t>컴투스</a:t>
            </a:r>
            <a:endParaRPr lang="en-US" altLang="ko-KR" dirty="0"/>
          </a:p>
          <a:p>
            <a:r>
              <a:rPr lang="en-US" altLang="ko-KR" dirty="0"/>
              <a:t>4.4 </a:t>
            </a:r>
            <a:r>
              <a:rPr lang="ko-KR" altLang="en-US" dirty="0" err="1"/>
              <a:t>샤나</a:t>
            </a:r>
            <a:endParaRPr lang="en-US" altLang="ko-KR" dirty="0"/>
          </a:p>
          <a:p>
            <a:r>
              <a:rPr lang="en-US" altLang="ko-KR" dirty="0"/>
              <a:t>4.5 </a:t>
            </a:r>
            <a:r>
              <a:rPr lang="ko-KR" altLang="en-US" dirty="0" err="1"/>
              <a:t>스카이디지탈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Sub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56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0" y="899216"/>
            <a:ext cx="6868856" cy="1019637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제품 클릭 시 백그라운드로 표기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파란색 계열로 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937510" y="1336838"/>
            <a:ext cx="1113783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제품소개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7428" y="3948726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사용공정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03288" y="213837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004" y="301763"/>
            <a:ext cx="6864428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45903" y="587767"/>
            <a:ext cx="2815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 제품소개      기술현황    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662222" y="332082"/>
            <a:ext cx="95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  <a:ea typeface="+mn-ea"/>
              </a:rPr>
              <a:t>Home · Sitemap</a:t>
            </a:r>
            <a:endParaRPr lang="ko-KR" altLang="en-US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0764" y="373771"/>
            <a:ext cx="1768394" cy="432049"/>
            <a:chOff x="179512" y="411510"/>
            <a:chExt cx="1296144" cy="432049"/>
          </a:xfrm>
        </p:grpSpPr>
        <p:sp>
          <p:nvSpPr>
            <p:cNvPr id="104" name="직사각형 10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모서리가 둥근 직사각형 109"/>
          <p:cNvSpPr/>
          <p:nvPr/>
        </p:nvSpPr>
        <p:spPr>
          <a:xfrm>
            <a:off x="5597093" y="343153"/>
            <a:ext cx="1058414" cy="1936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70C0"/>
                </a:solidFill>
              </a:rPr>
              <a:t>KOR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ENG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CHN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2059" y="439804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0921" y="2079348"/>
            <a:ext cx="1118079" cy="34034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Belt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14704" y="2076220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Pad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37263" y="2079348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Roller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51046" y="2076220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Cleaning Tape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69125" y="2076821"/>
            <a:ext cx="1118079" cy="340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Dendroid Brush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7428" y="3290924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제품사양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54487" y="2633122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제품구조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5244" y="2924408"/>
            <a:ext cx="556320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Xon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</a:rPr>
              <a:t>연마벨트는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LCD, OLED </a:t>
            </a:r>
            <a:r>
              <a:rPr lang="ko-KR" altLang="en-US" sz="800" dirty="0">
                <a:solidFill>
                  <a:schemeClr val="tx1"/>
                </a:solidFill>
              </a:rPr>
              <a:t>등의 </a:t>
            </a:r>
            <a:r>
              <a:rPr lang="en-US" altLang="ko-KR" sz="800" dirty="0">
                <a:solidFill>
                  <a:schemeClr val="tx1"/>
                </a:solidFill>
              </a:rPr>
              <a:t>Glass </a:t>
            </a:r>
            <a:r>
              <a:rPr lang="ko-KR" altLang="en-US" sz="800" dirty="0">
                <a:solidFill>
                  <a:schemeClr val="tx1"/>
                </a:solidFill>
              </a:rPr>
              <a:t>기판의 세정을 목적으로 개발되었으며 </a:t>
            </a:r>
            <a:r>
              <a:rPr lang="ko-KR" altLang="en-US" sz="800" dirty="0" err="1">
                <a:solidFill>
                  <a:schemeClr val="tx1"/>
                </a:solidFill>
              </a:rPr>
              <a:t>유리가루</a:t>
            </a:r>
            <a:r>
              <a:rPr lang="en-US" altLang="ko-KR" sz="800" dirty="0">
                <a:solidFill>
                  <a:schemeClr val="tx1"/>
                </a:solidFill>
              </a:rPr>
              <a:t>(Cullet) </a:t>
            </a:r>
            <a:r>
              <a:rPr lang="ko-KR" altLang="en-US" sz="800" dirty="0">
                <a:solidFill>
                  <a:schemeClr val="tx1"/>
                </a:solidFill>
              </a:rPr>
              <a:t>및 다양한 형태의 유기성 </a:t>
            </a:r>
            <a:r>
              <a:rPr lang="ko-KR" altLang="en-US" sz="800" dirty="0" err="1">
                <a:solidFill>
                  <a:schemeClr val="tx1"/>
                </a:solidFill>
              </a:rPr>
              <a:t>오염물들을</a:t>
            </a:r>
            <a:r>
              <a:rPr lang="ko-KR" altLang="en-US" sz="800" dirty="0">
                <a:solidFill>
                  <a:schemeClr val="tx1"/>
                </a:solidFill>
              </a:rPr>
              <a:t> 물리적으로 효율성 있게 세정하기 위해 적합한 연마재와 입자로 구성되어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32829" y="3598985"/>
            <a:ext cx="5554375" cy="265253"/>
            <a:chOff x="99752" y="915566"/>
            <a:chExt cx="6711719" cy="2021043"/>
          </a:xfrm>
        </p:grpSpPr>
        <p:sp>
          <p:nvSpPr>
            <p:cNvPr id="36" name="직사각형 3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17030" y="4311827"/>
            <a:ext cx="5591421" cy="618523"/>
            <a:chOff x="99752" y="915566"/>
            <a:chExt cx="6711719" cy="2021043"/>
          </a:xfrm>
        </p:grpSpPr>
        <p:sp>
          <p:nvSpPr>
            <p:cNvPr id="39" name="직사각형 3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964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제품 이미지 아이콘 </a:t>
            </a:r>
            <a:r>
              <a:rPr lang="en-US" altLang="ko-KR" dirty="0"/>
              <a:t>(max 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슬라이드 이미지 </a:t>
            </a:r>
            <a:r>
              <a:rPr lang="en-US" altLang="ko-KR" dirty="0"/>
              <a:t>(max 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제품 선택 사이드 메뉴</a:t>
            </a:r>
            <a:r>
              <a:rPr lang="en-US" altLang="ko-KR" dirty="0"/>
              <a:t> </a:t>
            </a:r>
            <a:r>
              <a:rPr lang="ko-KR" altLang="en-US" dirty="0"/>
              <a:t>활성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23995" y="172141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33" name="직사각형 132"/>
          <p:cNvSpPr/>
          <p:nvPr/>
        </p:nvSpPr>
        <p:spPr>
          <a:xfrm>
            <a:off x="110437" y="2079422"/>
            <a:ext cx="1180924" cy="2508552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99829" y="2094297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INTERPHONE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 rot="10800000">
            <a:off x="249817" y="1350071"/>
            <a:ext cx="229622" cy="28576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935" y="863896"/>
            <a:ext cx="6859627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0" y="285519"/>
            <a:ext cx="6872440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2470" y="467537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0437" y="351941"/>
            <a:ext cx="1728192" cy="432049"/>
            <a:chOff x="179512" y="411510"/>
            <a:chExt cx="1296144" cy="432049"/>
          </a:xfrm>
        </p:grpSpPr>
        <p:sp>
          <p:nvSpPr>
            <p:cNvPr id="64" name="직사각형 6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11560" y="41281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0442" y="1779632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23313" y="1765967"/>
            <a:ext cx="727080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5416" y="1772322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89310" y="178110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98947" y="1147391"/>
            <a:ext cx="939629" cy="618523"/>
            <a:chOff x="99752" y="915566"/>
            <a:chExt cx="6711719" cy="2021043"/>
          </a:xfrm>
        </p:grpSpPr>
        <p:sp>
          <p:nvSpPr>
            <p:cNvPr id="37" name="직사각형 3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863867" y="1147391"/>
            <a:ext cx="939629" cy="618523"/>
            <a:chOff x="99752" y="915566"/>
            <a:chExt cx="6711719" cy="2021043"/>
          </a:xfrm>
        </p:grpSpPr>
        <p:sp>
          <p:nvSpPr>
            <p:cNvPr id="40" name="직사각형 3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037347" y="1147391"/>
            <a:ext cx="939629" cy="618523"/>
            <a:chOff x="99752" y="915566"/>
            <a:chExt cx="6711719" cy="2021043"/>
          </a:xfrm>
        </p:grpSpPr>
        <p:sp>
          <p:nvSpPr>
            <p:cNvPr id="43" name="직사각형 42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4233687" y="1147391"/>
            <a:ext cx="939629" cy="618523"/>
            <a:chOff x="99752" y="915566"/>
            <a:chExt cx="6711719" cy="2021043"/>
          </a:xfrm>
        </p:grpSpPr>
        <p:sp>
          <p:nvSpPr>
            <p:cNvPr id="46" name="직사각형 45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모서리가 둥근 직사각형 48"/>
          <p:cNvSpPr/>
          <p:nvPr/>
        </p:nvSpPr>
        <p:spPr>
          <a:xfrm>
            <a:off x="5674992" y="1781106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5519369" y="1147391"/>
            <a:ext cx="939629" cy="618523"/>
            <a:chOff x="99752" y="915566"/>
            <a:chExt cx="6711719" cy="2021043"/>
          </a:xfrm>
        </p:grpSpPr>
        <p:sp>
          <p:nvSpPr>
            <p:cNvPr id="52" name="직사각형 51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갈매기형 수장 57"/>
          <p:cNvSpPr/>
          <p:nvPr/>
        </p:nvSpPr>
        <p:spPr>
          <a:xfrm>
            <a:off x="6574626" y="1350071"/>
            <a:ext cx="229622" cy="285760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99828" y="3029556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제품설명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09657" y="3812744"/>
            <a:ext cx="1129463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제품특징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84175" y="343522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 err="1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세콤인터폰은</a:t>
            </a:r>
            <a:r>
              <a:rPr lang="ko-KR" altLang="en-US" sz="800" dirty="0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방문객이 출입을 원할 경우 내부에서 전화 또는 영상을 통해 방문객을 확인한 후 출입문을 자동으로 열어주는 시스템이다</a:t>
            </a:r>
            <a:r>
              <a:rPr lang="en-US" altLang="ko-KR" sz="800" dirty="0">
                <a:solidFill>
                  <a:srgbClr val="4C4C4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1571586" y="41302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① 출입문 제어 기능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② 실시간 영상 기능</a:t>
            </a:r>
            <a:b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③ </a:t>
            </a:r>
            <a:r>
              <a:rPr lang="ko-KR" altLang="en-US" sz="8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내선전화</a:t>
            </a: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기능</a:t>
            </a:r>
            <a:b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④ 검색 기능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3432" y="321919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91681" y="2487954"/>
            <a:ext cx="4536504" cy="389531"/>
            <a:chOff x="99752" y="915566"/>
            <a:chExt cx="6711719" cy="2021043"/>
          </a:xfrm>
        </p:grpSpPr>
        <p:sp>
          <p:nvSpPr>
            <p:cNvPr id="50" name="직사각형 4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785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-3976" y="908234"/>
            <a:ext cx="6867852" cy="866277"/>
            <a:chOff x="99752" y="915566"/>
            <a:chExt cx="6711719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개발 라인업 </a:t>
            </a:r>
            <a:endParaRPr lang="en-US" altLang="ko-KR" dirty="0"/>
          </a:p>
          <a:p>
            <a:r>
              <a:rPr lang="en-US" altLang="ko-KR" dirty="0"/>
              <a:t> - 3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 나열</a:t>
            </a:r>
            <a:r>
              <a:rPr lang="en-US" altLang="ko-KR" dirty="0"/>
              <a:t>, </a:t>
            </a:r>
            <a:r>
              <a:rPr lang="ko-KR" altLang="en-US" dirty="0"/>
              <a:t>넘어가면 페이지 넘김 처리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723340" y="353647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4174" y="1179874"/>
            <a:ext cx="2442394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Game</a:t>
            </a:r>
          </a:p>
          <a:p>
            <a:pPr fontAlgn="base"/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322483"/>
            <a:ext cx="6865432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1926" y="437895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85213" y="486839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01760" y="378888"/>
            <a:ext cx="1278200" cy="432049"/>
            <a:chOff x="179512" y="411510"/>
            <a:chExt cx="1296144" cy="432049"/>
          </a:xfrm>
        </p:grpSpPr>
        <p:sp>
          <p:nvSpPr>
            <p:cNvPr id="39" name="직사각형 3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900959" y="463773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5615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3569" y="1983508"/>
            <a:ext cx="4048676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buFontTx/>
              <a:buChar char="-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라인업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base">
              <a:buFontTx/>
              <a:buChar char="-"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/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컴투스가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개발하고 서비스하는 다양한 게임들을 만나보세요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351154" y="3153751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서머너즈워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64520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00059" y="3153751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버디크러시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68212" y="2584250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503751" y="3153751"/>
            <a:ext cx="1064777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스카이랜더스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15615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351153" y="4437395"/>
            <a:ext cx="1077827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프로야구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64520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900059" y="4437395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히어로즈워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268212" y="3867894"/>
            <a:ext cx="1368153" cy="12836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503751" y="4437395"/>
            <a:ext cx="905739" cy="304142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낚시의 신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75058" y="2682984"/>
            <a:ext cx="861808" cy="421551"/>
            <a:chOff x="99752" y="915566"/>
            <a:chExt cx="6711719" cy="2021043"/>
          </a:xfrm>
        </p:grpSpPr>
        <p:sp>
          <p:nvSpPr>
            <p:cNvPr id="43" name="직사각형 42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2921313" y="2681979"/>
            <a:ext cx="861808" cy="421551"/>
            <a:chOff x="99752" y="915566"/>
            <a:chExt cx="6711719" cy="2021043"/>
          </a:xfrm>
        </p:grpSpPr>
        <p:sp>
          <p:nvSpPr>
            <p:cNvPr id="48" name="직사각형 4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4526539" y="2681979"/>
            <a:ext cx="861808" cy="421551"/>
            <a:chOff x="99752" y="915566"/>
            <a:chExt cx="6711719" cy="2021043"/>
          </a:xfrm>
        </p:grpSpPr>
        <p:sp>
          <p:nvSpPr>
            <p:cNvPr id="52" name="직사각형 51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375058" y="3941366"/>
            <a:ext cx="861808" cy="421551"/>
            <a:chOff x="99752" y="915566"/>
            <a:chExt cx="6711719" cy="2021043"/>
          </a:xfrm>
        </p:grpSpPr>
        <p:sp>
          <p:nvSpPr>
            <p:cNvPr id="57" name="직사각형 5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921313" y="3940361"/>
            <a:ext cx="861808" cy="421551"/>
            <a:chOff x="99752" y="915566"/>
            <a:chExt cx="6711719" cy="2021043"/>
          </a:xfrm>
        </p:grpSpPr>
        <p:sp>
          <p:nvSpPr>
            <p:cNvPr id="60" name="직사각형 59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526539" y="3940361"/>
            <a:ext cx="861808" cy="421551"/>
            <a:chOff x="99752" y="915566"/>
            <a:chExt cx="6711719" cy="2021043"/>
          </a:xfrm>
        </p:grpSpPr>
        <p:sp>
          <p:nvSpPr>
            <p:cNvPr id="69" name="직사각형 68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>
              <a:off x="107504" y="940751"/>
              <a:ext cx="6703967" cy="19910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66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서브 메뉴 생성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다운로드</a:t>
            </a:r>
            <a:r>
              <a:rPr lang="en-US" altLang="ko-KR" dirty="0"/>
              <a:t> </a:t>
            </a:r>
            <a:r>
              <a:rPr lang="ko-KR" altLang="en-US" dirty="0"/>
              <a:t>게시판 링크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샤나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95636" y="207338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6" name="직사각형 45"/>
          <p:cNvSpPr/>
          <p:nvPr/>
        </p:nvSpPr>
        <p:spPr>
          <a:xfrm>
            <a:off x="2418" y="860111"/>
            <a:ext cx="6877209" cy="21134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2941" y="281734"/>
            <a:ext cx="6877209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샤나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171" y="759025"/>
            <a:ext cx="378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</a:t>
            </a:r>
            <a:r>
              <a:rPr lang="ko-KR" altLang="en-US" sz="900" dirty="0" err="1">
                <a:latin typeface="+mn-ea"/>
              </a:rPr>
              <a:t>샤나인코더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 </a:t>
            </a:r>
            <a:r>
              <a:rPr lang="ko-KR" altLang="en-US" sz="900" dirty="0" err="1">
                <a:latin typeface="+mn-ea"/>
              </a:rPr>
              <a:t>샤나</a:t>
            </a:r>
            <a:r>
              <a:rPr lang="ko-KR" altLang="en-US" sz="900" dirty="0">
                <a:latin typeface="+mn-ea"/>
              </a:rPr>
              <a:t> 사설 인증서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r>
              <a:rPr lang="ko-KR" altLang="en-US" sz="900" dirty="0">
                <a:latin typeface="+mn-ea"/>
              </a:rPr>
              <a:t>         기부</a:t>
            </a:r>
            <a:r>
              <a:rPr lang="ko-KR" altLang="en-US" sz="900" baseline="-40000" dirty="0"/>
              <a:t> </a:t>
            </a:r>
            <a:r>
              <a:rPr lang="ko-KR" altLang="en-US" sz="1600" baseline="-40000" dirty="0"/>
              <a:t>ˇ</a:t>
            </a:r>
            <a:endParaRPr lang="ko-KR" altLang="en-US" sz="1600" b="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5436" y="304018"/>
            <a:ext cx="2266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로그인  회원가입  </a:t>
            </a:r>
            <a:r>
              <a:rPr lang="en-US" altLang="ko-KR" sz="800" dirty="0">
                <a:latin typeface="+mn-ea"/>
              </a:rPr>
              <a:t>ID/PW </a:t>
            </a:r>
            <a:r>
              <a:rPr lang="ko-KR" altLang="en-US" sz="800" dirty="0">
                <a:latin typeface="+mn-ea"/>
              </a:rPr>
              <a:t>찾기  </a:t>
            </a:r>
            <a:r>
              <a:rPr lang="en-US" altLang="ko-KR" sz="800" dirty="0">
                <a:latin typeface="+mn-ea"/>
              </a:rPr>
              <a:t>LEERINA.NET</a:t>
            </a:r>
            <a:endParaRPr lang="ko-KR" altLang="en-US" sz="800" b="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63294" y="1734191"/>
            <a:ext cx="4968552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Home &gt;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다운로드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최신 버전                          검색  쓰기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기본글꼴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63688" y="2016551"/>
            <a:ext cx="4968552" cy="32969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PC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보호 해결하기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Views 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Votes 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63294" y="2346241"/>
            <a:ext cx="4968552" cy="30534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샤나인코더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5.1.0.2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Views 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Votes 00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9512" y="1244379"/>
            <a:ext cx="1008112" cy="25399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73100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   회사소개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9752" y="1503649"/>
            <a:ext cx="6642587" cy="2991819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㈜</a:t>
            </a:r>
            <a:r>
              <a:rPr lang="ko-KR" altLang="en-US" sz="800" dirty="0" err="1">
                <a:solidFill>
                  <a:schemeClr val="tx1"/>
                </a:solidFill>
              </a:rPr>
              <a:t>스카이디지탈은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1999</a:t>
            </a:r>
            <a:r>
              <a:rPr lang="ko-KR" altLang="en-US" sz="800" dirty="0">
                <a:solidFill>
                  <a:schemeClr val="tx1"/>
                </a:solidFill>
              </a:rPr>
              <a:t>년 설립하여 </a:t>
            </a:r>
            <a:r>
              <a:rPr lang="en-US" altLang="ko-KR" sz="800" dirty="0">
                <a:solidFill>
                  <a:schemeClr val="tx1"/>
                </a:solidFill>
              </a:rPr>
              <a:t>Logitech </a:t>
            </a:r>
            <a:r>
              <a:rPr lang="ko-KR" altLang="en-US" sz="800" dirty="0">
                <a:solidFill>
                  <a:schemeClr val="tx1"/>
                </a:solidFill>
              </a:rPr>
              <a:t>스피커</a:t>
            </a:r>
            <a:r>
              <a:rPr lang="en-US" altLang="ko-KR" sz="800" dirty="0">
                <a:solidFill>
                  <a:schemeClr val="tx1"/>
                </a:solidFill>
              </a:rPr>
              <a:t>, Philips </a:t>
            </a:r>
            <a:r>
              <a:rPr lang="ko-KR" altLang="en-US" sz="800" dirty="0">
                <a:solidFill>
                  <a:schemeClr val="tx1"/>
                </a:solidFill>
              </a:rPr>
              <a:t>사운드카드를 국내 독점 공급하고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자체 브랜드로 해외 유명 하드웨어를 국내 수입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유통하며 브랜드 인지도를 쌓아왔습니다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특히</a:t>
            </a:r>
            <a:r>
              <a:rPr lang="en-US" altLang="ko-KR" sz="800" dirty="0">
                <a:solidFill>
                  <a:schemeClr val="tx1"/>
                </a:solidFill>
              </a:rPr>
              <a:t>, 2005</a:t>
            </a:r>
            <a:r>
              <a:rPr lang="ko-KR" altLang="en-US" sz="800" dirty="0">
                <a:solidFill>
                  <a:schemeClr val="tx1"/>
                </a:solidFill>
              </a:rPr>
              <a:t>년에는 자체 브랜드</a:t>
            </a:r>
            <a:r>
              <a:rPr lang="en-US" altLang="ko-KR" sz="800" dirty="0">
                <a:solidFill>
                  <a:schemeClr val="tx1"/>
                </a:solidFill>
              </a:rPr>
              <a:t>(PowerStation)</a:t>
            </a:r>
            <a:r>
              <a:rPr lang="ko-KR" altLang="en-US" sz="800" dirty="0">
                <a:solidFill>
                  <a:schemeClr val="tx1"/>
                </a:solidFill>
              </a:rPr>
              <a:t>로 국내 파워서플라이 시장점유율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위를 달성하며 확고한 입지를 굳혔습니다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800" dirty="0">
                <a:solidFill>
                  <a:schemeClr val="tx1"/>
                </a:solidFill>
              </a:rPr>
              <a:t>2008</a:t>
            </a:r>
            <a:r>
              <a:rPr lang="ko-KR" altLang="en-US" sz="800" dirty="0">
                <a:solidFill>
                  <a:schemeClr val="tx1"/>
                </a:solidFill>
              </a:rPr>
              <a:t>년부터는 한국산업기술진흥협회 인정 ‘</a:t>
            </a:r>
            <a:r>
              <a:rPr lang="ko-KR" altLang="en-US" sz="800" dirty="0" err="1">
                <a:solidFill>
                  <a:schemeClr val="tx1"/>
                </a:solidFill>
              </a:rPr>
              <a:t>기업부설연구소’를</a:t>
            </a:r>
            <a:r>
              <a:rPr lang="ko-KR" altLang="en-US" sz="800" dirty="0">
                <a:solidFill>
                  <a:schemeClr val="tx1"/>
                </a:solidFill>
              </a:rPr>
              <a:t> 설립하면서 자체 연구개발을 통한 제조 비중을 높였습니다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제품의 모든 개발과정을 자체 기술연구소에 담당하며 특허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실용신안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디자인등록</a:t>
            </a:r>
            <a:r>
              <a:rPr lang="ko-KR" altLang="en-US" sz="800" dirty="0">
                <a:solidFill>
                  <a:schemeClr val="tx1"/>
                </a:solidFill>
              </a:rPr>
              <a:t> 등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건의 특허권을 출원했으며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이중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건은 국제 특허협력조합 </a:t>
            </a:r>
            <a:r>
              <a:rPr lang="en-US" altLang="ko-KR" sz="800" dirty="0">
                <a:solidFill>
                  <a:schemeClr val="tx1"/>
                </a:solidFill>
              </a:rPr>
              <a:t>PCT </a:t>
            </a:r>
            <a:r>
              <a:rPr lang="ko-KR" altLang="en-US" sz="800" dirty="0">
                <a:solidFill>
                  <a:schemeClr val="tx1"/>
                </a:solidFill>
              </a:rPr>
              <a:t>인증까지 획득했습니다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기술우위를 확보하고 있는 대표적인 제품은 </a:t>
            </a:r>
            <a:r>
              <a:rPr lang="ko-KR" altLang="en-US" sz="800" dirty="0" err="1">
                <a:solidFill>
                  <a:schemeClr val="tx1"/>
                </a:solidFill>
              </a:rPr>
              <a:t>보안형</a:t>
            </a:r>
            <a:r>
              <a:rPr lang="ko-KR" altLang="en-US" sz="800" dirty="0">
                <a:solidFill>
                  <a:schemeClr val="tx1"/>
                </a:solidFill>
              </a:rPr>
              <a:t> 외장하드</a:t>
            </a:r>
            <a:r>
              <a:rPr lang="en-US" altLang="ko-KR" sz="800" dirty="0">
                <a:solidFill>
                  <a:schemeClr val="tx1"/>
                </a:solidFill>
              </a:rPr>
              <a:t>(Lockdown), </a:t>
            </a:r>
            <a:r>
              <a:rPr lang="ko-KR" altLang="en-US" sz="800" dirty="0" err="1">
                <a:solidFill>
                  <a:schemeClr val="tx1"/>
                </a:solidFill>
              </a:rPr>
              <a:t>게이밍</a:t>
            </a:r>
            <a:r>
              <a:rPr lang="ko-KR" altLang="en-US" sz="800" dirty="0">
                <a:solidFill>
                  <a:schemeClr val="tx1"/>
                </a:solidFill>
              </a:rPr>
              <a:t> 키보드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nkeyboard</a:t>
            </a:r>
            <a:r>
              <a:rPr lang="en-US" altLang="ko-KR" sz="800" dirty="0">
                <a:solidFill>
                  <a:schemeClr val="tx1"/>
                </a:solidFill>
              </a:rPr>
              <a:t>), HDTV </a:t>
            </a:r>
            <a:r>
              <a:rPr lang="ko-KR" altLang="en-US" sz="800" dirty="0" err="1">
                <a:solidFill>
                  <a:schemeClr val="tx1"/>
                </a:solidFill>
              </a:rPr>
              <a:t>수신카드</a:t>
            </a:r>
            <a:r>
              <a:rPr lang="en-US" altLang="ko-KR" sz="800" dirty="0">
                <a:solidFill>
                  <a:schemeClr val="tx1"/>
                </a:solidFill>
              </a:rPr>
              <a:t>(SKYTV HD), HD </a:t>
            </a:r>
            <a:r>
              <a:rPr lang="ko-KR" altLang="en-US" sz="800" dirty="0" err="1">
                <a:solidFill>
                  <a:schemeClr val="tx1"/>
                </a:solidFill>
              </a:rPr>
              <a:t>캡쳐카드</a:t>
            </a:r>
            <a:r>
              <a:rPr lang="en-US" altLang="ko-KR" sz="800" dirty="0">
                <a:solidFill>
                  <a:schemeClr val="tx1"/>
                </a:solidFill>
              </a:rPr>
              <a:t>(SKYHD), </a:t>
            </a:r>
            <a:r>
              <a:rPr lang="ko-KR" altLang="en-US" sz="800" dirty="0">
                <a:solidFill>
                  <a:schemeClr val="tx1"/>
                </a:solidFill>
              </a:rPr>
              <a:t>메모리카드리더기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SuperReader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등입니다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 err="1">
                <a:solidFill>
                  <a:schemeClr val="tx1"/>
                </a:solidFill>
              </a:rPr>
              <a:t>게이밍</a:t>
            </a:r>
            <a:r>
              <a:rPr lang="ko-KR" altLang="en-US" sz="800" dirty="0">
                <a:solidFill>
                  <a:schemeClr val="tx1"/>
                </a:solidFill>
              </a:rPr>
              <a:t> 키보드와 </a:t>
            </a:r>
            <a:r>
              <a:rPr lang="en-US" altLang="ko-KR" sz="800" dirty="0">
                <a:solidFill>
                  <a:schemeClr val="tx1"/>
                </a:solidFill>
              </a:rPr>
              <a:t>HDTV </a:t>
            </a:r>
            <a:r>
              <a:rPr lang="ko-KR" altLang="en-US" sz="800" dirty="0" err="1">
                <a:solidFill>
                  <a:schemeClr val="tx1"/>
                </a:solidFill>
              </a:rPr>
              <a:t>수신카드는</a:t>
            </a:r>
            <a:r>
              <a:rPr lang="ko-KR" altLang="en-US" sz="800" dirty="0">
                <a:solidFill>
                  <a:schemeClr val="tx1"/>
                </a:solidFill>
              </a:rPr>
              <a:t> 소비자들이 원하는 </a:t>
            </a:r>
            <a:r>
              <a:rPr lang="ko-KR" altLang="en-US" sz="800" dirty="0" err="1">
                <a:solidFill>
                  <a:schemeClr val="tx1"/>
                </a:solidFill>
              </a:rPr>
              <a:t>히트상품입니다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국내 시장을 넘어 해외시장 진출을 위해 세계 </a:t>
            </a:r>
            <a:r>
              <a:rPr lang="en-US" altLang="ko-KR" sz="800" dirty="0">
                <a:solidFill>
                  <a:schemeClr val="tx1"/>
                </a:solidFill>
              </a:rPr>
              <a:t>IT </a:t>
            </a:r>
            <a:r>
              <a:rPr lang="ko-KR" altLang="en-US" sz="800" dirty="0">
                <a:solidFill>
                  <a:schemeClr val="tx1"/>
                </a:solidFill>
              </a:rPr>
              <a:t>박람회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Cebit</a:t>
            </a:r>
            <a:r>
              <a:rPr lang="en-US" altLang="ko-KR" sz="800" dirty="0">
                <a:solidFill>
                  <a:schemeClr val="tx1"/>
                </a:solidFill>
              </a:rPr>
              <a:t>, IFA, </a:t>
            </a:r>
            <a:r>
              <a:rPr lang="ko-KR" altLang="en-US" sz="800" dirty="0" err="1">
                <a:solidFill>
                  <a:schemeClr val="tx1"/>
                </a:solidFill>
              </a:rPr>
              <a:t>컴퓨텍스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</a:rPr>
              <a:t>홍콩전자전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r>
              <a:rPr lang="ko-KR" altLang="en-US" sz="800" dirty="0">
                <a:solidFill>
                  <a:schemeClr val="tx1"/>
                </a:solidFill>
              </a:rPr>
              <a:t>에 신제품을 선보이며 해외까지 영역을 넓히고 있습니다</a:t>
            </a:r>
            <a:r>
              <a:rPr lang="en-US" altLang="ko-KR" sz="800" dirty="0">
                <a:solidFill>
                  <a:schemeClr val="tx1"/>
                </a:solidFill>
              </a:rPr>
              <a:t>. 2009</a:t>
            </a:r>
            <a:r>
              <a:rPr lang="ko-KR" altLang="en-US" sz="800" dirty="0">
                <a:solidFill>
                  <a:schemeClr val="tx1"/>
                </a:solidFill>
              </a:rPr>
              <a:t>년에는 ‘</a:t>
            </a:r>
            <a:r>
              <a:rPr lang="ko-KR" altLang="en-US" sz="800" dirty="0" err="1">
                <a:solidFill>
                  <a:schemeClr val="tx1"/>
                </a:solidFill>
              </a:rPr>
              <a:t>백만불</a:t>
            </a:r>
            <a:r>
              <a:rPr lang="ko-KR" altLang="en-US" sz="800" dirty="0">
                <a:solidFill>
                  <a:schemeClr val="tx1"/>
                </a:solidFill>
              </a:rPr>
              <a:t> 수출의 </a:t>
            </a:r>
            <a:r>
              <a:rPr lang="ko-KR" altLang="en-US" sz="800" dirty="0" err="1">
                <a:solidFill>
                  <a:schemeClr val="tx1"/>
                </a:solidFill>
              </a:rPr>
              <a:t>탑’을</a:t>
            </a:r>
            <a:r>
              <a:rPr lang="ko-KR" altLang="en-US" sz="800" dirty="0">
                <a:solidFill>
                  <a:schemeClr val="tx1"/>
                </a:solidFill>
              </a:rPr>
              <a:t> 수상하는 가시적인 성과를 이루었으며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러시아 </a:t>
            </a:r>
            <a:r>
              <a:rPr lang="en-US" altLang="ko-KR" sz="800" dirty="0">
                <a:solidFill>
                  <a:schemeClr val="tx1"/>
                </a:solidFill>
              </a:rPr>
              <a:t>HWP.ru, </a:t>
            </a:r>
            <a:r>
              <a:rPr lang="ko-KR" altLang="en-US" sz="800" dirty="0">
                <a:solidFill>
                  <a:schemeClr val="tx1"/>
                </a:solidFill>
              </a:rPr>
              <a:t>일본 </a:t>
            </a:r>
            <a:r>
              <a:rPr lang="en-US" altLang="ko-KR" sz="800" dirty="0">
                <a:solidFill>
                  <a:schemeClr val="tx1"/>
                </a:solidFill>
              </a:rPr>
              <a:t>Kakau.com</a:t>
            </a:r>
            <a:r>
              <a:rPr lang="ko-KR" altLang="en-US" sz="800" dirty="0">
                <a:solidFill>
                  <a:schemeClr val="tx1"/>
                </a:solidFill>
              </a:rPr>
              <a:t>로부터 베스트 상품으로 선정된 바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800" dirty="0">
              <a:solidFill>
                <a:schemeClr val="tx1"/>
              </a:solidFill>
            </a:endParaRPr>
          </a:p>
          <a:p>
            <a:pPr fontAlgn="base"/>
            <a:r>
              <a:rPr lang="ko-KR" altLang="en-US" sz="800" dirty="0">
                <a:solidFill>
                  <a:schemeClr val="tx1"/>
                </a:solidFill>
              </a:rPr>
              <a:t>당사는 탄탄한 조직을 바탕으로 시장 변화에 빠르게 대응하고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실용적인 제품을 개발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제조하고 있습니다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오랜 기간 동안 쌓아온 국내 유통망과 지속적으로 도전하고 있는 해외 시장 개척을 통하여 판매 영역을 넓히고 안정적인 성장을 지속할 것입니다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64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4.5.1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9144000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41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9097" y="1688780"/>
            <a:ext cx="6388042" cy="3043209"/>
            <a:chOff x="179512" y="411510"/>
            <a:chExt cx="1296144" cy="432049"/>
          </a:xfrm>
        </p:grpSpPr>
        <p:sp>
          <p:nvSpPr>
            <p:cNvPr id="20" name="직사각형 19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592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테이블 형태 게시판 </a:t>
            </a:r>
            <a:r>
              <a:rPr lang="en-US" altLang="ko-KR" dirty="0"/>
              <a:t>(max 10 </a:t>
            </a:r>
            <a:r>
              <a:rPr lang="ko-KR" altLang="en-US" dirty="0"/>
              <a:t>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페이지 번호 부여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공지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1166" y="1895939"/>
            <a:ext cx="5904656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번호      제목                                                                                            작성자                     작성일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1560" y="2178299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16         2021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설연휴 휴무 및 택배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마감일 안내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02-05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166" y="2416628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15         2020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추석연휴 일정 및 배송안내   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09-22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0378" y="2658375"/>
            <a:ext cx="5904656" cy="2869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14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여름 휴가 안내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07-28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0772" y="2940735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13        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스카이디지탈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~5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월 휴무 안내               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04-28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0378" y="3180680"/>
            <a:ext cx="5904656" cy="24410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12         2020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년 설연휴 휴무 및 택배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마감일 안내                                        최고관리자                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01-14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3154" y="214658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6" name="직사각형 25"/>
          <p:cNvSpPr/>
          <p:nvPr/>
        </p:nvSpPr>
        <p:spPr>
          <a:xfrm>
            <a:off x="530464" y="404394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055" y="404394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81645" y="4043948"/>
            <a:ext cx="395335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맨끝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2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16"/>
            <a:ext cx="9143999" cy="48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4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갤러리 형태 게시판 </a:t>
            </a:r>
            <a:r>
              <a:rPr lang="en-US" altLang="ko-KR" dirty="0"/>
              <a:t>(max 8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페이지 번호 부여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제품소개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0502" y="252412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22524" y="1789407"/>
            <a:ext cx="754457" cy="737190"/>
            <a:chOff x="179512" y="411510"/>
            <a:chExt cx="1296144" cy="432049"/>
          </a:xfrm>
        </p:grpSpPr>
        <p:sp>
          <p:nvSpPr>
            <p:cNvPr id="25" name="직사각형 24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1979712" y="2529608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981734" y="1794890"/>
            <a:ext cx="754457" cy="737190"/>
            <a:chOff x="179512" y="411510"/>
            <a:chExt cx="1296144" cy="432049"/>
          </a:xfrm>
        </p:grpSpPr>
        <p:sp>
          <p:nvSpPr>
            <p:cNvPr id="36" name="직사각형 3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3438922" y="252412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440944" y="1789407"/>
            <a:ext cx="754457" cy="737190"/>
            <a:chOff x="179512" y="411510"/>
            <a:chExt cx="1296144" cy="432049"/>
          </a:xfrm>
        </p:grpSpPr>
        <p:sp>
          <p:nvSpPr>
            <p:cNvPr id="40" name="직사각형 39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4898132" y="2529608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900154" y="1794890"/>
            <a:ext cx="754457" cy="737190"/>
            <a:chOff x="179512" y="411510"/>
            <a:chExt cx="1296144" cy="432049"/>
          </a:xfrm>
        </p:grpSpPr>
        <p:sp>
          <p:nvSpPr>
            <p:cNvPr id="44" name="직사각형 4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/>
          <p:cNvSpPr/>
          <p:nvPr/>
        </p:nvSpPr>
        <p:spPr>
          <a:xfrm>
            <a:off x="520502" y="3733612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522524" y="2998894"/>
            <a:ext cx="754457" cy="737190"/>
            <a:chOff x="179512" y="411510"/>
            <a:chExt cx="1296144" cy="432049"/>
          </a:xfrm>
        </p:grpSpPr>
        <p:sp>
          <p:nvSpPr>
            <p:cNvPr id="48" name="직사각형 4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1979712" y="373909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981734" y="3004377"/>
            <a:ext cx="754457" cy="737190"/>
            <a:chOff x="179512" y="411510"/>
            <a:chExt cx="1296144" cy="432049"/>
          </a:xfrm>
        </p:grpSpPr>
        <p:sp>
          <p:nvSpPr>
            <p:cNvPr id="52" name="직사각형 5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438922" y="3733612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440944" y="2998894"/>
            <a:ext cx="754457" cy="737190"/>
            <a:chOff x="179512" y="411510"/>
            <a:chExt cx="1296144" cy="432049"/>
          </a:xfrm>
        </p:grpSpPr>
        <p:sp>
          <p:nvSpPr>
            <p:cNvPr id="56" name="직사각형 5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/>
          <p:cNvSpPr/>
          <p:nvPr/>
        </p:nvSpPr>
        <p:spPr>
          <a:xfrm>
            <a:off x="4898132" y="3739095"/>
            <a:ext cx="758063" cy="19164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키보드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900154" y="3004377"/>
            <a:ext cx="754457" cy="737190"/>
            <a:chOff x="179512" y="411510"/>
            <a:chExt cx="1296144" cy="432049"/>
          </a:xfrm>
        </p:grpSpPr>
        <p:sp>
          <p:nvSpPr>
            <p:cNvPr id="68" name="직사각형 6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/>
          <p:cNvSpPr/>
          <p:nvPr/>
        </p:nvSpPr>
        <p:spPr>
          <a:xfrm>
            <a:off x="530464" y="447079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6055" y="4470798"/>
            <a:ext cx="175591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81645" y="4470798"/>
            <a:ext cx="395335" cy="20268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맨끝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403648" y="271576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28040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고객지원 화면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하단 본사 찾아 오시는 길 이미지 표기</a:t>
            </a:r>
            <a:endParaRPr lang="en-US" altLang="ko-KR" dirty="0"/>
          </a:p>
          <a:p>
            <a:r>
              <a:rPr lang="en-US" altLang="ko-KR" dirty="0"/>
              <a:t>2. A/S </a:t>
            </a:r>
            <a:r>
              <a:rPr lang="ko-KR" altLang="en-US" dirty="0" err="1"/>
              <a:t>약관공지</a:t>
            </a:r>
            <a:r>
              <a:rPr lang="en-US" altLang="ko-KR" dirty="0"/>
              <a:t>, A/S</a:t>
            </a:r>
            <a:r>
              <a:rPr lang="ko-KR" altLang="en-US" dirty="0"/>
              <a:t>접수</a:t>
            </a:r>
            <a:r>
              <a:rPr lang="en-US" altLang="ko-KR" dirty="0"/>
              <a:t>&amp;</a:t>
            </a:r>
            <a:r>
              <a:rPr lang="ko-KR" altLang="en-US" dirty="0" err="1"/>
              <a:t>택배조회</a:t>
            </a:r>
            <a:r>
              <a:rPr lang="ko-KR" altLang="en-US" dirty="0"/>
              <a:t> 클릭 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하단 공지와 접수</a:t>
            </a:r>
            <a:r>
              <a:rPr lang="en-US" altLang="ko-KR" dirty="0"/>
              <a:t>, </a:t>
            </a:r>
            <a:r>
              <a:rPr lang="ko-KR" altLang="en-US" dirty="0" err="1"/>
              <a:t>택배조회</a:t>
            </a:r>
            <a:r>
              <a:rPr lang="ko-KR" altLang="en-US" dirty="0"/>
              <a:t> 표기</a:t>
            </a:r>
            <a:endParaRPr lang="en-US" altLang="ko-KR" dirty="0"/>
          </a:p>
          <a:p>
            <a:r>
              <a:rPr lang="en-US" altLang="ko-KR" dirty="0"/>
              <a:t>3. 1:1 </a:t>
            </a:r>
            <a:r>
              <a:rPr lang="ko-KR" altLang="en-US" dirty="0"/>
              <a:t>문의 화면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시 이용 가능 표기 </a:t>
            </a:r>
            <a:r>
              <a:rPr lang="en-US" altLang="ko-KR" dirty="0"/>
              <a:t>(</a:t>
            </a:r>
            <a:r>
              <a:rPr lang="ko-KR" altLang="en-US" dirty="0"/>
              <a:t>경고문구</a:t>
            </a:r>
            <a:r>
              <a:rPr lang="en-US" altLang="ko-KR" dirty="0"/>
              <a:t>)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0" y="300186"/>
            <a:ext cx="6870452" cy="61538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25742" y="490370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커뮤니티</a:t>
            </a:r>
            <a:r>
              <a:rPr lang="ko-KR" altLang="en-US" sz="900" b="0" dirty="0">
                <a:solidFill>
                  <a:schemeClr val="tx1"/>
                </a:solidFill>
                <a:latin typeface="+mn-ea"/>
              </a:rPr>
              <a:t>  제품  부품</a:t>
            </a:r>
            <a:r>
              <a:rPr lang="en-US" altLang="ko-KR" sz="900" dirty="0">
                <a:latin typeface="+mn-ea"/>
              </a:rPr>
              <a:t>·</a:t>
            </a:r>
            <a:r>
              <a:rPr lang="ko-KR" altLang="en-US" sz="900" dirty="0" err="1">
                <a:latin typeface="+mn-ea"/>
              </a:rPr>
              <a:t>리퍼구입</a:t>
            </a:r>
            <a:r>
              <a:rPr lang="ko-KR" altLang="en-US" sz="900" dirty="0">
                <a:latin typeface="+mn-ea"/>
              </a:rPr>
              <a:t>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44460" y="488007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로그인 회원가입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79512" y="351830"/>
            <a:ext cx="1008112" cy="432049"/>
            <a:chOff x="179512" y="411510"/>
            <a:chExt cx="1296144" cy="432049"/>
          </a:xfrm>
        </p:grpSpPr>
        <p:sp>
          <p:nvSpPr>
            <p:cNvPr id="62" name="직사각형 6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343667" y="416719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35514" y="476347"/>
            <a:ext cx="872267" cy="2588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제품검색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4214" y="960762"/>
            <a:ext cx="6874665" cy="49769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고객지원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7545" y="1746020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약관공지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0" y="3075806"/>
            <a:ext cx="6870451" cy="2067694"/>
            <a:chOff x="179512" y="411510"/>
            <a:chExt cx="1296144" cy="432049"/>
          </a:xfrm>
        </p:grpSpPr>
        <p:sp>
          <p:nvSpPr>
            <p:cNvPr id="44" name="직사각형 4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1547664" y="1743559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자주묻는질문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27783" y="1743559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답변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702202" y="1743803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자료실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782321" y="1746020"/>
            <a:ext cx="108011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A/S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접수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택배조회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580" y="133202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1237478" y="18176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998344" y="183605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22835" y="181763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85318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4.5.3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92"/>
            <a:ext cx="9144000" cy="48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6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4.5.4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91"/>
            <a:ext cx="9144000" cy="48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20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-1988" y="255682"/>
            <a:ext cx="6876256" cy="4888086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72749" y="1747055"/>
            <a:ext cx="2463147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35897" y="1747055"/>
            <a:ext cx="1800199" cy="10557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14022" y="2098416"/>
            <a:ext cx="936102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1800" y="2098416"/>
            <a:ext cx="504056" cy="36116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11203" y="2355501"/>
            <a:ext cx="936102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002" y="2459576"/>
            <a:ext cx="684074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회원가입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2576" y="12756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5741" y="182329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회원로그인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06430" y="184752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2576" y="311212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회원로그인 안내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18597" y="3637919"/>
            <a:ext cx="1316917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비밀번호 찾기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345614" y="3629501"/>
            <a:ext cx="1084860" cy="1974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메인으로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돌아가기</a:t>
            </a:r>
          </a:p>
        </p:txBody>
      </p:sp>
    </p:spTree>
    <p:extLst>
      <p:ext uri="{BB962C8B-B14F-4D97-AF65-F5344CB8AC3E}">
        <p14:creationId xmlns:p14="http://schemas.microsoft.com/office/powerpoint/2010/main" val="999406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186"/>
            <a:ext cx="9144000" cy="48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주소 검색 처리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다음 </a:t>
            </a:r>
            <a:r>
              <a:rPr lang="en-US" altLang="ko-KR" dirty="0"/>
              <a:t>API</a:t>
            </a:r>
            <a:r>
              <a:rPr lang="ko-KR" altLang="en-US" dirty="0"/>
              <a:t>를 이용하여 주소 검색기능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487" y="69954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3589" y="1174199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아이디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1174199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589" y="1487441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비밀번호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619672" y="1487441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3589" y="1796471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19672" y="1796471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91680" y="1248353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91680" y="1552954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91680" y="1875618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63589" y="2326415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이름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19672" y="2326415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3589" y="2639657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이메일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619672" y="2639657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589" y="2948687"/>
            <a:ext cx="756084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휴대폰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619672" y="2948687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91681" y="2400569"/>
            <a:ext cx="504056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91680" y="2705170"/>
            <a:ext cx="3888432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1680" y="3027834"/>
            <a:ext cx="1005433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3589" y="3259680"/>
            <a:ext cx="756084" cy="6287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주소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619672" y="3259680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91681" y="3335740"/>
            <a:ext cx="360040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20850" y="3570959"/>
            <a:ext cx="4320480" cy="317431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92858" y="3647019"/>
            <a:ext cx="3887254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3729" y="3336236"/>
            <a:ext cx="430870" cy="14135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11760" y="4333976"/>
            <a:ext cx="646895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211576" y="4333976"/>
            <a:ext cx="504056" cy="17174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89101" y="330825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46616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</a:t>
            </a:r>
            <a:r>
              <a:rPr lang="ko-KR" altLang="en-US" dirty="0" err="1"/>
              <a:t>디지탈</a:t>
            </a:r>
            <a:endParaRPr lang="en-US" altLang="ko-KR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4.5.6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58"/>
            <a:ext cx="9144000" cy="48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6316406" y="3706426"/>
            <a:ext cx="975681" cy="305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878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회사소개</a:t>
            </a: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총판안내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363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60" idx="0"/>
          </p:cNvCxnSpPr>
          <p:nvPr/>
        </p:nvCxnSpPr>
        <p:spPr>
          <a:xfrm>
            <a:off x="298101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커뮤니티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뉴스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보도자료</a:t>
            </a: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이벤트</a:t>
            </a: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6228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고객지원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A/S</a:t>
            </a:r>
            <a:r>
              <a:rPr lang="ko-KR" altLang="en-US" sz="900" dirty="0">
                <a:latin typeface="+mn-ea"/>
              </a:rPr>
              <a:t>약관 공지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자료실</a:t>
            </a: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자주 묻는 질문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6267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제품소개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키보드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41115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저장장치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로그인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구매 내역</a:t>
            </a: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10923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A/S </a:t>
            </a:r>
            <a:r>
              <a:rPr lang="ko-KR" altLang="en-US" sz="900" dirty="0">
                <a:latin typeface="+mn-ea"/>
              </a:rPr>
              <a:t>접수</a:t>
            </a:r>
            <a:r>
              <a:rPr lang="en-US" altLang="ko-KR" sz="900" dirty="0">
                <a:latin typeface="+mn-ea"/>
              </a:rPr>
              <a:t>&amp;</a:t>
            </a:r>
            <a:r>
              <a:rPr lang="ko-KR" altLang="en-US" sz="900" dirty="0">
                <a:latin typeface="+mn-ea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회원인증화면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253152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HD</a:t>
            </a:r>
            <a:r>
              <a:rPr lang="ko-KR" altLang="en-US" sz="900" dirty="0">
                <a:latin typeface="+mn-ea"/>
              </a:rPr>
              <a:t>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3879405" y="30173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마우스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3879405" y="337812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파워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쿨러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879405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영상장비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346410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1:1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질문 답변</a:t>
            </a:r>
          </a:p>
        </p:txBody>
      </p:sp>
      <p:cxnSp>
        <p:nvCxnSpPr>
          <p:cNvPr id="51" name="직선 연결선 50"/>
          <p:cNvCxnSpPr>
            <a:endCxn id="73" idx="1"/>
          </p:cNvCxnSpPr>
          <p:nvPr/>
        </p:nvCxnSpPr>
        <p:spPr>
          <a:xfrm>
            <a:off x="5941689" y="3852874"/>
            <a:ext cx="4047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1224136"/>
          </a:xfrm>
        </p:spPr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2.2 </a:t>
            </a:r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endParaRPr lang="en-US" altLang="ko-KR" dirty="0"/>
          </a:p>
          <a:p>
            <a:r>
              <a:rPr lang="en-US" altLang="ko-KR" dirty="0"/>
              <a:t>2.3 </a:t>
            </a:r>
            <a:r>
              <a:rPr lang="ko-KR" altLang="en-US" dirty="0" err="1"/>
              <a:t>컴투스</a:t>
            </a:r>
            <a:endParaRPr lang="en-US" altLang="ko-KR" dirty="0"/>
          </a:p>
          <a:p>
            <a:r>
              <a:rPr lang="en-US" altLang="ko-KR" dirty="0"/>
              <a:t>2.4 </a:t>
            </a:r>
            <a:r>
              <a:rPr lang="ko-KR" altLang="en-US" dirty="0" err="1"/>
              <a:t>샤나</a:t>
            </a:r>
            <a:endParaRPr lang="en-US" altLang="ko-KR" dirty="0"/>
          </a:p>
          <a:p>
            <a:r>
              <a:rPr lang="en-US" altLang="ko-KR" dirty="0"/>
              <a:t>2.5 </a:t>
            </a:r>
            <a:r>
              <a:rPr lang="ko-KR" altLang="en-US" dirty="0" err="1"/>
              <a:t>스카이디지탈</a:t>
            </a:r>
            <a:endParaRPr lang="en-US" altLang="ko-KR" dirty="0"/>
          </a:p>
          <a:p>
            <a:r>
              <a:rPr lang="en-US" altLang="ko-KR" dirty="0"/>
              <a:t>2.6 </a:t>
            </a:r>
            <a:r>
              <a:rPr lang="ko-KR" altLang="en-US" dirty="0"/>
              <a:t>쇼핑몰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홈 </a:t>
            </a:r>
            <a:r>
              <a:rPr lang="ko-KR" altLang="en-US" dirty="0" err="1"/>
              <a:t>바로기기</a:t>
            </a:r>
            <a:r>
              <a:rPr lang="en-US" altLang="ko-KR" dirty="0"/>
              <a:t>, </a:t>
            </a:r>
            <a:r>
              <a:rPr lang="ko-KR" altLang="en-US" dirty="0" err="1"/>
              <a:t>사이트맵</a:t>
            </a:r>
            <a:r>
              <a:rPr lang="en-US" altLang="ko-KR" dirty="0"/>
              <a:t>, </a:t>
            </a:r>
            <a:r>
              <a:rPr lang="ko-KR" altLang="en-US" dirty="0" err="1"/>
              <a:t>언어팩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사이트 맵 페이지로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언어 설정 시 각 언어별로 사이트 변경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메뉴에 마우스 올릴 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메뉴명</a:t>
            </a:r>
            <a:r>
              <a:rPr lang="ko-KR" altLang="en-US" dirty="0"/>
              <a:t> 파란색 계열</a:t>
            </a:r>
            <a:r>
              <a:rPr lang="en-US" altLang="ko-KR" dirty="0"/>
              <a:t>&amp;</a:t>
            </a:r>
            <a:r>
              <a:rPr lang="ko-KR" altLang="en-US" dirty="0"/>
              <a:t>서브 메뉴 </a:t>
            </a:r>
            <a:r>
              <a:rPr lang="ko-KR" altLang="en-US" dirty="0" err="1"/>
              <a:t>드롭메뉴</a:t>
            </a:r>
            <a:r>
              <a:rPr lang="ko-KR" altLang="en-US" dirty="0"/>
              <a:t>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하단 메뉴</a:t>
            </a:r>
            <a:r>
              <a:rPr lang="en-US" altLang="ko-KR" dirty="0"/>
              <a:t>, </a:t>
            </a:r>
            <a:r>
              <a:rPr lang="ko-KR" altLang="en-US" dirty="0"/>
              <a:t>하단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메뉴 클릭 시 첫 번째 서브 사이트로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Copyright </a:t>
            </a:r>
            <a:r>
              <a:rPr lang="ko-KR" altLang="en-US" dirty="0"/>
              <a:t>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엠씨케이</a:t>
            </a:r>
            <a:r>
              <a:rPr lang="ko-KR" altLang="en-US" dirty="0"/>
              <a:t> 주식회사</a:t>
            </a:r>
            <a:r>
              <a:rPr lang="en-US" altLang="ko-KR" dirty="0"/>
              <a:t> 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79563"/>
            <a:ext cx="6708373" cy="94596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5" y="4537452"/>
            <a:ext cx="414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충북 청주시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 : 000-000-0000 FAX : 000-000-0000 E-mail : 000@000.co.kr</a:t>
            </a:r>
          </a:p>
          <a:p>
            <a:pPr algn="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 2017 MCK Co. Ltd. ALL RIGHTS RESERVED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4652" y="1305074"/>
            <a:ext cx="275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 제품소개      기술현황    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0970" y="1049389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  <a:ea typeface="+mn-ea"/>
              </a:rPr>
              <a:t>Home · Sitemap</a:t>
            </a:r>
            <a:endParaRPr lang="ko-KR" altLang="en-US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728192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09139" y="115596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28628" y="1280104"/>
            <a:ext cx="216024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46846" y="1056659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76790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695841" y="1060460"/>
            <a:ext cx="1034352" cy="1936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70C0"/>
                </a:solidFill>
              </a:rPr>
              <a:t>KOR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ENG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CHN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3441" y="2666645"/>
            <a:ext cx="890527" cy="610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회사소개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비전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CEO</a:t>
            </a:r>
            <a:r>
              <a:rPr lang="ko-KR" altLang="en-US" sz="800" dirty="0">
                <a:solidFill>
                  <a:schemeClr val="tx1"/>
                </a:solidFill>
              </a:rPr>
              <a:t>인사말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BI </a:t>
            </a:r>
            <a:r>
              <a:rPr lang="ko-KR" altLang="en-US" sz="800" dirty="0">
                <a:solidFill>
                  <a:schemeClr val="tx1"/>
                </a:solidFill>
              </a:rPr>
              <a:t>소개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찾오시는길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31556" y="4354794"/>
            <a:ext cx="1704140" cy="423536"/>
            <a:chOff x="179512" y="411510"/>
            <a:chExt cx="1296144" cy="432049"/>
          </a:xfrm>
        </p:grpSpPr>
        <p:sp>
          <p:nvSpPr>
            <p:cNvPr id="76" name="직사각형 7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617102" y="4430323"/>
            <a:ext cx="733047" cy="3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836640" y="4286383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15869" y="4244115"/>
            <a:ext cx="2467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회사소개      제품소개      기술현황      고객지원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43968" y="2666645"/>
            <a:ext cx="989433" cy="610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Xon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 err="1">
                <a:solidFill>
                  <a:schemeClr val="tx1"/>
                </a:solidFill>
              </a:rPr>
              <a:t>세정용품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Xonite</a:t>
            </a:r>
            <a:r>
              <a:rPr lang="en-US" altLang="ko-KR" sz="800" dirty="0">
                <a:solidFill>
                  <a:schemeClr val="tx1"/>
                </a:solidFill>
              </a:rPr>
              <a:t>-</a:t>
            </a:r>
            <a:r>
              <a:rPr lang="ko-KR" altLang="en-US" sz="800" dirty="0" err="1">
                <a:solidFill>
                  <a:schemeClr val="tx1"/>
                </a:solidFill>
              </a:rPr>
              <a:t>연마용품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33401" y="2666645"/>
            <a:ext cx="594743" cy="610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개발실적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인증현황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025872" y="2666645"/>
            <a:ext cx="786740" cy="6105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온라인 문의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자료실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카탈로그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99752" y="2090981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44652" y="2376985"/>
            <a:ext cx="275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 제품소개      기술현황      고객지원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60970" y="2121300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  <a:ea typeface="+mn-ea"/>
              </a:rPr>
              <a:t>Home · Sitemap</a:t>
            </a:r>
            <a:endParaRPr lang="ko-KR" altLang="en-US" sz="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9512" y="2162989"/>
            <a:ext cx="1728192" cy="432049"/>
            <a:chOff x="179512" y="411510"/>
            <a:chExt cx="1296144" cy="432049"/>
          </a:xfrm>
        </p:grpSpPr>
        <p:sp>
          <p:nvSpPr>
            <p:cNvPr id="52" name="직사각형 5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09139" y="2227878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28628" y="2352015"/>
            <a:ext cx="216024" cy="2376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546846" y="2128570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95841" y="2132371"/>
            <a:ext cx="1034352" cy="1936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70C0"/>
                </a:solidFill>
              </a:rPr>
              <a:t>KOR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ENG</a:t>
            </a:r>
            <a:r>
              <a:rPr lang="ko-KR" altLang="en-US" sz="800" dirty="0">
                <a:solidFill>
                  <a:schemeClr val="tx1"/>
                </a:solidFill>
              </a:rPr>
              <a:t>｜</a:t>
            </a:r>
            <a:r>
              <a:rPr lang="en-US" altLang="ko-KR" sz="800" dirty="0">
                <a:solidFill>
                  <a:schemeClr val="tx1"/>
                </a:solidFill>
              </a:rPr>
              <a:t>CHN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99752" y="909553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회사소개 주요사업 고객센터 </a:t>
            </a:r>
            <a:r>
              <a:rPr lang="ko-KR" altLang="en-US" dirty="0" err="1"/>
              <a:t>서브메뉴</a:t>
            </a:r>
            <a:r>
              <a:rPr lang="ko-KR" altLang="en-US" dirty="0"/>
              <a:t>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메뉴에 마우스 올릴 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메뉴명</a:t>
            </a:r>
            <a:r>
              <a:rPr lang="ko-KR" altLang="en-US" dirty="0"/>
              <a:t> 파란색 계열</a:t>
            </a:r>
            <a:r>
              <a:rPr lang="en-US" altLang="ko-KR" dirty="0"/>
              <a:t>&amp;</a:t>
            </a:r>
            <a:r>
              <a:rPr lang="ko-KR" altLang="en-US" dirty="0"/>
              <a:t>서브 메뉴 하단에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사이트 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사이트 맵 페이지로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하단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대표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, fax, </a:t>
            </a:r>
            <a:r>
              <a:rPr lang="ko-KR" altLang="en-US" dirty="0"/>
              <a:t>이메일</a:t>
            </a:r>
            <a:r>
              <a:rPr lang="en-US" altLang="ko-KR" dirty="0"/>
              <a:t>, Copyright </a:t>
            </a:r>
            <a:r>
              <a:rPr lang="ko-KR" altLang="en-US" dirty="0"/>
              <a:t>표기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알폰스테크</a:t>
            </a:r>
            <a:r>
              <a:rPr lang="ko-KR" altLang="en-US" dirty="0"/>
              <a:t> 주식회사</a:t>
            </a:r>
            <a:r>
              <a:rPr lang="en-US" altLang="ko-KR" dirty="0"/>
              <a:t> 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227933"/>
            <a:ext cx="6708373" cy="79758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6581" y="4478820"/>
            <a:ext cx="375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대표이사 :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| 주소: 경기도 성남시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구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</a:t>
            </a:r>
            <a:endParaRPr lang="en-US" altLang="ko-KR" sz="800" dirty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고객지원 : TEL : 0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-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0 -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 | FAX : 0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-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0 -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| 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@</a:t>
            </a:r>
            <a:r>
              <a:rPr lang="en-US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0000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.</a:t>
            </a:r>
            <a:r>
              <a:rPr lang="ko-KR" altLang="ko-KR" sz="8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co.kr</a:t>
            </a:r>
            <a:b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</a:br>
            <a:r>
              <a:rPr lang="ko-KR" altLang="ko-KR" sz="8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COPYRIGHTⓒAlphonsus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Tech </a:t>
            </a:r>
            <a:r>
              <a:rPr lang="ko-KR" altLang="ko-KR" sz="8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co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., </a:t>
            </a:r>
            <a:r>
              <a:rPr lang="ko-KR" altLang="ko-KR" sz="800" dirty="0" err="1">
                <a:solidFill>
                  <a:srgbClr val="666666"/>
                </a:solidFill>
                <a:latin typeface="맑은 고딕" panose="020B0503020000020004" pitchFamily="50" charset="-127"/>
              </a:rPr>
              <a:t>ltd</a:t>
            </a:r>
            <a:r>
              <a:rPr lang="ko-KR" altLang="ko-KR" sz="800" dirty="0">
                <a:solidFill>
                  <a:srgbClr val="666666"/>
                </a:solidFill>
                <a:latin typeface="맑은 고딕" panose="020B0503020000020004" pitchFamily="50" charset="-127"/>
              </a:rPr>
              <a:t> ALL RIGHTS RESERVED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1545" y="1083869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248513" y="1097049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62435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8177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710177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154633" y="4415055"/>
            <a:ext cx="1560124" cy="423536"/>
            <a:chOff x="179512" y="411510"/>
            <a:chExt cx="1296144" cy="432049"/>
          </a:xfrm>
        </p:grpSpPr>
        <p:sp>
          <p:nvSpPr>
            <p:cNvPr id="76" name="직사각형 75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68171" y="4486025"/>
            <a:ext cx="733047" cy="3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24460" y="4592083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5" name="직사각형 44"/>
          <p:cNvSpPr/>
          <p:nvPr/>
        </p:nvSpPr>
        <p:spPr>
          <a:xfrm>
            <a:off x="99752" y="2129081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9512" y="2201089"/>
            <a:ext cx="1728192" cy="432049"/>
            <a:chOff x="179512" y="411510"/>
            <a:chExt cx="1296144" cy="432049"/>
          </a:xfrm>
        </p:grpSpPr>
        <p:sp>
          <p:nvSpPr>
            <p:cNvPr id="52" name="직사각형 51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03707" y="2257987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48513" y="231136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31545" y="2326939"/>
            <a:ext cx="3372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회사소개     주요사업     제품소개     고객센터     </a:t>
            </a:r>
            <a:r>
              <a:rPr lang="ko-KR" altLang="en-US" sz="900" dirty="0" err="1">
                <a:latin typeface="+mn-ea"/>
              </a:rPr>
              <a:t>오시는길</a:t>
            </a:r>
            <a:endParaRPr lang="ko-KR" altLang="en-US" sz="9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5875" y="2700626"/>
            <a:ext cx="6708373" cy="2113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875" y="1487930"/>
            <a:ext cx="6708373" cy="2113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64537" y="2690880"/>
            <a:ext cx="2619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CEO</a:t>
            </a:r>
            <a:r>
              <a:rPr lang="ko-KR" altLang="en-US" sz="800" dirty="0" err="1">
                <a:latin typeface="+mn-ea"/>
              </a:rPr>
              <a:t>인사말｜회사연혁｜회사개요｜조직도｜오시는길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5874" y="4005253"/>
            <a:ext cx="6708373" cy="226905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436096" y="4005243"/>
            <a:ext cx="854415" cy="22691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사이트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맵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104948" y="4013728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pic>
        <p:nvPicPr>
          <p:cNvPr id="1026" name="Picture 2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6645397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0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16645397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-1690549388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alphons.co.kr/resources/images/spa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425" y="2147483647"/>
            <a:ext cx="9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79512" y="968273"/>
            <a:ext cx="1728192" cy="432049"/>
            <a:chOff x="179512" y="411510"/>
            <a:chExt cx="1296144" cy="432049"/>
          </a:xfrm>
        </p:grpSpPr>
        <p:sp>
          <p:nvSpPr>
            <p:cNvPr id="67" name="직사각형 66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703707" y="102517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10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971" y="3579862"/>
            <a:ext cx="6708373" cy="1445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7161" y="4569830"/>
            <a:ext cx="6708373" cy="46426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메뉴 마우스 올릴 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메뉴명</a:t>
            </a:r>
            <a:r>
              <a:rPr lang="ko-KR" altLang="en-US" dirty="0"/>
              <a:t> 빨간색</a:t>
            </a:r>
            <a:r>
              <a:rPr lang="en-US" altLang="ko-KR" dirty="0"/>
              <a:t>&amp;</a:t>
            </a:r>
            <a:r>
              <a:rPr lang="ko-KR" altLang="en-US" dirty="0"/>
              <a:t>서브 </a:t>
            </a:r>
            <a:r>
              <a:rPr lang="ko-KR" altLang="en-US" dirty="0" err="1"/>
              <a:t>메뉴하단</a:t>
            </a:r>
            <a:r>
              <a:rPr lang="ko-KR" altLang="en-US" dirty="0"/>
              <a:t> </a:t>
            </a:r>
            <a:r>
              <a:rPr lang="ko-KR" altLang="en-US" dirty="0" err="1"/>
              <a:t>드롬메뉴</a:t>
            </a:r>
            <a:r>
              <a:rPr lang="ko-KR" altLang="en-US" dirty="0"/>
              <a:t>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메뉴 링크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채용 블로그 페이지 생성 후 링크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사이트 맵</a:t>
            </a:r>
            <a:r>
              <a:rPr lang="en-US" altLang="ko-KR" dirty="0"/>
              <a:t>, </a:t>
            </a:r>
            <a:r>
              <a:rPr lang="ko-KR" altLang="en-US" dirty="0"/>
              <a:t>이용약관</a:t>
            </a:r>
            <a:r>
              <a:rPr lang="en-US" altLang="ko-KR" dirty="0"/>
              <a:t>, </a:t>
            </a:r>
            <a:r>
              <a:rPr lang="ko-KR" altLang="en-US" dirty="0"/>
              <a:t>개인정보 페이지로 링크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하단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대표</a:t>
            </a:r>
            <a:r>
              <a:rPr lang="en-US" altLang="ko-KR" dirty="0"/>
              <a:t>, </a:t>
            </a:r>
            <a:r>
              <a:rPr lang="ko-KR" altLang="en-US" dirty="0"/>
              <a:t>사업자등록번호</a:t>
            </a:r>
            <a:r>
              <a:rPr lang="en-US" altLang="ko-KR" dirty="0"/>
              <a:t>, fax, </a:t>
            </a:r>
            <a:r>
              <a:rPr lang="ko-KR" altLang="en-US" dirty="0"/>
              <a:t>주소</a:t>
            </a:r>
            <a:r>
              <a:rPr lang="en-US" altLang="ko-KR" dirty="0"/>
              <a:t>, Copyright</a:t>
            </a:r>
            <a:r>
              <a:rPr lang="ko-KR" altLang="en-US" dirty="0"/>
              <a:t> 표기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언어팩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콤보박스</a:t>
            </a:r>
            <a:r>
              <a:rPr lang="en-US" altLang="ko-KR" dirty="0"/>
              <a:t>) </a:t>
            </a:r>
            <a:r>
              <a:rPr lang="ko-KR" altLang="en-US" dirty="0"/>
              <a:t>표기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r>
              <a:rPr lang="en-US" altLang="ko-KR" dirty="0"/>
              <a:t> Home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2.3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9752" y="7221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1678" y="837606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4965" y="886550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01512" y="778599"/>
            <a:ext cx="1278200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711" y="836593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625654" y="90867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4341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482786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315050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6538" y="364611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1356" y="3624873"/>
            <a:ext cx="2670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사이트 </a:t>
            </a:r>
            <a:r>
              <a:rPr lang="ko-KR" altLang="en-US" sz="800" dirty="0" err="1">
                <a:latin typeface="+mn-ea"/>
              </a:rPr>
              <a:t>맵｜이용약관｜개인정보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처리방침｜제휴</a:t>
            </a:r>
            <a:r>
              <a:rPr lang="ko-KR" altLang="en-US" sz="800" dirty="0">
                <a:latin typeface="+mn-ea"/>
              </a:rPr>
              <a:t> 제안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5875" y="1808581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37801" y="1923993"/>
            <a:ext cx="2068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solidFill>
                  <a:schemeClr val="tx1"/>
                </a:solidFill>
                <a:latin typeface="+mn-ea"/>
              </a:rPr>
              <a:t>Company </a:t>
            </a:r>
            <a:r>
              <a:rPr lang="ko-KR" altLang="en-US" sz="1400" baseline="-40000" dirty="0"/>
              <a:t>ˇ </a:t>
            </a:r>
            <a:r>
              <a:rPr lang="en-US" altLang="ko-KR" sz="1400" dirty="0">
                <a:latin typeface="+mn-ea"/>
              </a:rPr>
              <a:t>  </a:t>
            </a:r>
            <a:r>
              <a:rPr lang="en-US" altLang="ko-KR" sz="900" dirty="0">
                <a:latin typeface="+mn-ea"/>
              </a:rPr>
              <a:t>Game   IR   Recruit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1400" baseline="-40000" dirty="0"/>
              <a:t>ˇ</a:t>
            </a:r>
            <a:r>
              <a:rPr lang="ko-KR" altLang="en-US" sz="900" baseline="-40000" dirty="0"/>
              <a:t>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81088" y="1972937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[HIVE] [</a:t>
            </a:r>
            <a:r>
              <a:rPr lang="ko-KR" altLang="en-US" sz="1100" b="0" dirty="0">
                <a:solidFill>
                  <a:schemeClr val="tx1"/>
                </a:solidFill>
                <a:latin typeface="+mn-ea"/>
                <a:ea typeface="+mn-ea"/>
              </a:rPr>
              <a:t>채용 블로그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1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97635" y="1872606"/>
            <a:ext cx="1278200" cy="432049"/>
            <a:chOff x="179512" y="411510"/>
            <a:chExt cx="1296144" cy="432049"/>
          </a:xfrm>
        </p:grpSpPr>
        <p:sp>
          <p:nvSpPr>
            <p:cNvPr id="61" name="직사각형 6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996834" y="195346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621777" y="1995061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70" name="직사각형 69"/>
          <p:cNvSpPr/>
          <p:nvPr/>
        </p:nvSpPr>
        <p:spPr>
          <a:xfrm>
            <a:off x="2696273" y="2393238"/>
            <a:ext cx="795607" cy="8985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Com2uS</a:t>
            </a: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회사연혁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CI</a:t>
            </a:r>
            <a:r>
              <a:rPr lang="ko-KR" altLang="en-US" sz="800" dirty="0">
                <a:solidFill>
                  <a:schemeClr val="tx1"/>
                </a:solidFill>
              </a:rPr>
              <a:t>소개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사회공헌활동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보도자료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게임퍼블리싱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15870" y="2384645"/>
            <a:ext cx="790922" cy="490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입사지원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채용안내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채용블로그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980234" y="908674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976357" y="1995061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44267" y="3824584"/>
            <a:ext cx="5895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INFO                                                              ADDRESS                                               GLOBAL SITE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1356" y="4025568"/>
            <a:ext cx="589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대표이사 </a:t>
            </a:r>
            <a:r>
              <a:rPr lang="en-US" altLang="ko-KR" sz="800" dirty="0">
                <a:latin typeface="+mn-ea"/>
              </a:rPr>
              <a:t>000 </a:t>
            </a:r>
            <a:r>
              <a:rPr lang="ko-KR" altLang="en-US" sz="800" dirty="0">
                <a:latin typeface="+mn-ea"/>
              </a:rPr>
              <a:t>｜ 사업자등록번호 </a:t>
            </a:r>
            <a:r>
              <a:rPr lang="en-US" altLang="ko-KR" sz="800" dirty="0">
                <a:latin typeface="+mn-ea"/>
              </a:rPr>
              <a:t>000-00                  </a:t>
            </a:r>
            <a:r>
              <a:rPr lang="ko-KR" altLang="en-US" sz="800" dirty="0">
                <a:latin typeface="+mn-ea"/>
              </a:rPr>
              <a:t>서울시 금천구 </a:t>
            </a:r>
            <a:r>
              <a:rPr lang="en-US" altLang="ko-KR" sz="800" dirty="0">
                <a:latin typeface="+mn-ea"/>
              </a:rPr>
              <a:t>0000 1</a:t>
            </a:r>
            <a:r>
              <a:rPr lang="ko-KR" altLang="en-US" sz="800" dirty="0">
                <a:latin typeface="+mn-ea"/>
              </a:rPr>
              <a:t>로 </a:t>
            </a:r>
            <a:r>
              <a:rPr lang="en-US" altLang="ko-KR" sz="800" dirty="0">
                <a:latin typeface="+mn-ea"/>
              </a:rPr>
              <a:t>00000                     </a:t>
            </a:r>
            <a:r>
              <a:rPr lang="ko-KR" altLang="en-US" sz="800" dirty="0">
                <a:latin typeface="+mn-ea"/>
              </a:rPr>
              <a:t>한국어</a:t>
            </a:r>
            <a:endParaRPr lang="en-US" altLang="ko-KR" sz="800" dirty="0">
              <a:latin typeface="+mn-ea"/>
            </a:endParaRPr>
          </a:p>
          <a:p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통신판매사업신고번호 제 </a:t>
            </a:r>
            <a:r>
              <a:rPr lang="en-US" altLang="ko-KR" sz="800" b="0" dirty="0">
                <a:solidFill>
                  <a:schemeClr val="tx1"/>
                </a:solidFill>
                <a:latin typeface="+mn-ea"/>
              </a:rPr>
              <a:t>000-0000-0000                 A</a:t>
            </a:r>
            <a:r>
              <a:rPr lang="ko-KR" altLang="en-US" sz="800" b="0" dirty="0">
                <a:solidFill>
                  <a:schemeClr val="tx1"/>
                </a:solidFill>
                <a:latin typeface="+mn-ea"/>
              </a:rPr>
              <a:t>동 </a:t>
            </a:r>
            <a:r>
              <a:rPr lang="ko-KR" altLang="en-US" sz="800" b="0" dirty="0" err="1">
                <a:solidFill>
                  <a:schemeClr val="tx1"/>
                </a:solidFill>
                <a:latin typeface="+mn-ea"/>
              </a:rPr>
              <a:t>컴투스</a:t>
            </a:r>
            <a:endParaRPr lang="en-US" altLang="ko-KR" sz="800" b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latin typeface="+mn-ea"/>
              </a:rPr>
              <a:t>FAX 00-0000-0000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835" y="4685865"/>
            <a:ext cx="241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Copyright ©Com2uS Corp. All Rights Reserved.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827584" y="4593474"/>
            <a:ext cx="1044912" cy="432049"/>
            <a:chOff x="179512" y="411510"/>
            <a:chExt cx="1296144" cy="432049"/>
          </a:xfrm>
        </p:grpSpPr>
        <p:sp>
          <p:nvSpPr>
            <p:cNvPr id="91" name="직사각형 9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010139" y="4666555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837801" y="4276665"/>
            <a:ext cx="216024" cy="2031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883823948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2823</Words>
  <Application>Microsoft Office PowerPoint</Application>
  <PresentationFormat>화면 슬라이드 쇼(16:9)</PresentationFormat>
  <Paragraphs>908</Paragraphs>
  <Slides>47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표지</vt:lpstr>
      <vt:lpstr>간지등</vt:lpstr>
      <vt:lpstr>1_디자인 사용자 지정</vt:lpstr>
      <vt:lpstr>스카이 디지탈 기획</vt:lpstr>
      <vt:lpstr>Document History</vt:lpstr>
      <vt:lpstr>Index</vt:lpstr>
      <vt:lpstr>1. Information Architecture</vt:lpstr>
      <vt:lpstr>Information Architecture</vt:lpstr>
      <vt:lpstr>2. General Rule</vt:lpstr>
      <vt:lpstr>엠씨케이 주식회사 Home 화면구조</vt:lpstr>
      <vt:lpstr>알폰스테크 주식회사 Home 화면구조</vt:lpstr>
      <vt:lpstr>컴투스 Home 화면구조</vt:lpstr>
      <vt:lpstr>샤나 Home 화면구조</vt:lpstr>
      <vt:lpstr>스카이 디지털 Home 화면구조</vt:lpstr>
      <vt:lpstr>스카이디지탈쇼핑몰 Home 화면구조</vt:lpstr>
      <vt:lpstr>3. Main</vt:lpstr>
      <vt:lpstr>엠씨케이 주식회사</vt:lpstr>
      <vt:lpstr>엠씨케이 주식회사</vt:lpstr>
      <vt:lpstr>엠씨케이 주식회사</vt:lpstr>
      <vt:lpstr>알폰스테크 주식회사</vt:lpstr>
      <vt:lpstr>알폰스테크 주식회사</vt:lpstr>
      <vt:lpstr>컴투스</vt:lpstr>
      <vt:lpstr>컴투스</vt:lpstr>
      <vt:lpstr>컴투스</vt:lpstr>
      <vt:lpstr>컴투스</vt:lpstr>
      <vt:lpstr>컴투스</vt:lpstr>
      <vt:lpstr>샤나</vt:lpstr>
      <vt:lpstr>스카이 디지탈</vt:lpstr>
      <vt:lpstr>스카이 디지탈</vt:lpstr>
      <vt:lpstr>스카이 디지탈</vt:lpstr>
      <vt:lpstr>스카이디지탈쇼핑몰</vt:lpstr>
      <vt:lpstr>스카이디지탈쇼핑몰</vt:lpstr>
      <vt:lpstr>4. Sub</vt:lpstr>
      <vt:lpstr>엠씨케이 주식회사</vt:lpstr>
      <vt:lpstr>알폰스테크 주식회사</vt:lpstr>
      <vt:lpstr>컴투스</vt:lpstr>
      <vt:lpstr>샤나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  <vt:lpstr>스카이 디지탈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PARK JANGWOO</cp:lastModifiedBy>
  <cp:revision>174</cp:revision>
  <dcterms:created xsi:type="dcterms:W3CDTF">2006-10-05T04:04:58Z</dcterms:created>
  <dcterms:modified xsi:type="dcterms:W3CDTF">2022-03-03T05:37:53Z</dcterms:modified>
</cp:coreProperties>
</file>