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20"/>
  </p:notesMasterIdLst>
  <p:sldIdLst>
    <p:sldId id="256" r:id="rId2"/>
    <p:sldId id="258" r:id="rId3"/>
    <p:sldId id="263" r:id="rId4"/>
    <p:sldId id="262" r:id="rId5"/>
    <p:sldId id="265" r:id="rId6"/>
    <p:sldId id="271" r:id="rId7"/>
    <p:sldId id="283" r:id="rId8"/>
    <p:sldId id="296" r:id="rId9"/>
    <p:sldId id="287" r:id="rId10"/>
    <p:sldId id="297" r:id="rId11"/>
    <p:sldId id="298" r:id="rId12"/>
    <p:sldId id="299" r:id="rId13"/>
    <p:sldId id="300" r:id="rId14"/>
    <p:sldId id="301" r:id="rId15"/>
    <p:sldId id="302" r:id="rId16"/>
    <p:sldId id="285" r:id="rId17"/>
    <p:sldId id="306" r:id="rId18"/>
    <p:sldId id="293" r:id="rId19"/>
  </p:sldIdLst>
  <p:sldSz cx="12192000" cy="6858000"/>
  <p:notesSz cx="6858000" cy="9144000"/>
  <p:embeddedFontLst>
    <p:embeddedFont>
      <p:font typeface="휴먼둥근헤드라인" panose="02030504000101010101" pitchFamily="18" charset="-127"/>
      <p:regular r:id="rId21"/>
    </p:embeddedFont>
    <p:embeddedFont>
      <p:font typeface="맑은 고딕" panose="020B0503020000020004" pitchFamily="34" charset="-127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45569"/>
    <a:srgbClr val="1F4E79"/>
    <a:srgbClr val="0165B2"/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>
      <p:cViewPr varScale="1">
        <p:scale>
          <a:sx n="131" d="100"/>
          <a:sy n="131" d="100"/>
        </p:scale>
        <p:origin x="376" y="184"/>
      </p:cViewPr>
      <p:guideLst>
        <p:guide orient="horz" pos="2160"/>
        <p:guide pos="3840"/>
        <p:guide orient="horz" pos="2273"/>
        <p:guide orient="horz" pos="23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2022. 3. 4.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2022. 3. 4.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9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8327068" y="5380475"/>
            <a:ext cx="3849979" cy="135421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이름 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000</a:t>
            </a: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Email : 00000</a:t>
            </a: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Tel :</a:t>
            </a:r>
            <a:r>
              <a:rPr lang="ko-KR" altLang="en-US" sz="2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000000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B34073-E088-4F6A-B5CA-5F7809D3A065}"/>
              </a:ext>
            </a:extLst>
          </p:cNvPr>
          <p:cNvSpPr/>
          <p:nvPr/>
        </p:nvSpPr>
        <p:spPr bwMode="auto">
          <a:xfrm>
            <a:off x="1588" y="0"/>
            <a:ext cx="12190412" cy="314325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atin typeface="+mj-ea"/>
                <a:ea typeface="+mj-ea"/>
              </a:rPr>
              <a:t>4</a:t>
            </a:r>
            <a:r>
              <a:rPr lang="ko-KR" altLang="en-US" sz="1600" b="1" dirty="0">
                <a:latin typeface="+mj-ea"/>
                <a:ea typeface="+mj-ea"/>
              </a:rPr>
              <a:t>차 산업혁명 </a:t>
            </a:r>
            <a:r>
              <a:rPr lang="ko-KR" altLang="en-US" sz="1600" b="1" dirty="0" err="1">
                <a:latin typeface="+mj-ea"/>
                <a:ea typeface="+mj-ea"/>
              </a:rPr>
              <a:t>선도인력</a:t>
            </a:r>
            <a:r>
              <a:rPr lang="ko-KR" altLang="en-US" sz="1600" b="1" dirty="0">
                <a:latin typeface="+mj-ea"/>
                <a:ea typeface="+mj-ea"/>
              </a:rPr>
              <a:t> 양성사업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27" y="1579670"/>
            <a:ext cx="12186373" cy="2190904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7176120" y="2367345"/>
            <a:ext cx="5015880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Kowd</a:t>
            </a:r>
            <a:r>
              <a:rPr lang="en-US" altLang="ko-KR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&amp; </a:t>
            </a:r>
            <a:r>
              <a:rPr lang="en-US" altLang="ko-KR" sz="4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coffeemoa</a:t>
            </a:r>
            <a:endParaRPr lang="ko-KR" altLang="en-US" sz="4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6220" y="1380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15087" y="1332228"/>
            <a:ext cx="3204356" cy="539887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80628"/>
            <a:ext cx="25277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일반 사이트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– </a:t>
            </a:r>
            <a:r>
              <a:rPr lang="en-US" altLang="ko-KR" sz="2000" b="1" dirty="0" err="1">
                <a:solidFill>
                  <a:srgbClr val="445569"/>
                </a:solidFill>
                <a:latin typeface="+mn-ea"/>
                <a:ea typeface="+mn-ea"/>
              </a:rPr>
              <a:t>kowd</a:t>
            </a:r>
            <a:endParaRPr lang="ko-KR" altLang="en-US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874228" y="783872"/>
            <a:ext cx="45719" cy="364833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41104" y="803872"/>
            <a:ext cx="1727560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주문 페이지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텍스트 개체 틀 31"/>
          <p:cNvSpPr txBox="1">
            <a:spLocks/>
          </p:cNvSpPr>
          <p:nvPr/>
        </p:nvSpPr>
        <p:spPr>
          <a:xfrm>
            <a:off x="9165713" y="1895131"/>
            <a:ext cx="3023659" cy="399783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1. </a:t>
            </a:r>
            <a:r>
              <a:rPr lang="ko-KR" altLang="en-US" sz="1200" dirty="0" err="1"/>
              <a:t>상품주문서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 err="1"/>
              <a:t>픽업용</a:t>
            </a:r>
            <a:r>
              <a:rPr lang="ko-KR" altLang="en-US" sz="1200" dirty="0"/>
              <a:t> 상품 주문서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2. </a:t>
            </a:r>
            <a:r>
              <a:rPr lang="ko-KR" altLang="en-US" sz="1200" dirty="0"/>
              <a:t>체크 박스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주문할 상품을 체크할 체크박스 생성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3. </a:t>
            </a:r>
            <a:r>
              <a:rPr lang="ko-KR" altLang="en-US" sz="1200" dirty="0"/>
              <a:t>수량 기입 박스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  <a:r>
              <a:rPr lang="en-US" altLang="ko-KR" sz="1200" dirty="0"/>
              <a:t>- type = number</a:t>
            </a:r>
            <a:r>
              <a:rPr lang="ko-KR" altLang="en-US" sz="1200" dirty="0"/>
              <a:t>로 수량 기입 박스 생성</a:t>
            </a:r>
            <a:endParaRPr lang="en-US" altLang="ko-KR" sz="12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165132" y="1820356"/>
            <a:ext cx="1704267" cy="576065"/>
            <a:chOff x="179512" y="411510"/>
            <a:chExt cx="1296144" cy="432049"/>
          </a:xfrm>
        </p:grpSpPr>
        <p:sp>
          <p:nvSpPr>
            <p:cNvPr id="11" name="직사각형 10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564064" y="1897680"/>
            <a:ext cx="84645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>
                <a:latin typeface="+mn-ea"/>
                <a:ea typeface="+mn-ea"/>
              </a:rPr>
              <a:t>LOGO</a:t>
            </a:r>
            <a:endParaRPr lang="ko-KR" altLang="en-US" sz="1867" b="1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5902" y="5544664"/>
            <a:ext cx="2758653" cy="283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home  menu order contact</a:t>
            </a:r>
            <a:r>
              <a:rPr lang="ko-KR" altLang="en-US" sz="1867" baseline="-40000" dirty="0"/>
              <a:t>  </a:t>
            </a:r>
            <a:endParaRPr lang="ko-KR" altLang="en-US" sz="1200" baseline="-40000" dirty="0"/>
          </a:p>
        </p:txBody>
      </p:sp>
      <p:sp>
        <p:nvSpPr>
          <p:cNvPr id="22" name="직사각형 21"/>
          <p:cNvSpPr/>
          <p:nvPr/>
        </p:nvSpPr>
        <p:spPr>
          <a:xfrm>
            <a:off x="3678135" y="1312821"/>
            <a:ext cx="5428885" cy="5390797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067161" y="1872581"/>
            <a:ext cx="288032" cy="2708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65132" y="5974584"/>
            <a:ext cx="2382304" cy="468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서울 관악구 </a:t>
            </a:r>
            <a:r>
              <a:rPr lang="ko-KR" altLang="en-US" sz="1200" dirty="0" err="1">
                <a:latin typeface="+mn-ea"/>
              </a:rPr>
              <a:t>인헌길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101 1</a:t>
            </a:r>
            <a:r>
              <a:rPr lang="ko-KR" altLang="en-US" sz="1200" dirty="0">
                <a:latin typeface="+mn-ea"/>
              </a:rPr>
              <a:t>층 </a:t>
            </a:r>
            <a:endParaRPr lang="en-US" altLang="ko-KR" sz="1200" dirty="0">
              <a:latin typeface="+mn-ea"/>
            </a:endParaRPr>
          </a:p>
          <a:p>
            <a:r>
              <a:rPr lang="en-US" altLang="ko-KR" sz="1867" baseline="-40000" dirty="0"/>
              <a:t>Tel : 010-1111-1111</a:t>
            </a:r>
            <a:r>
              <a:rPr lang="ko-KR" altLang="en-US" sz="1867" baseline="-40000" dirty="0"/>
              <a:t>  </a:t>
            </a:r>
            <a:endParaRPr lang="ko-KR" altLang="en-US" sz="1200" baseline="-40000" dirty="0"/>
          </a:p>
        </p:txBody>
      </p:sp>
      <p:sp>
        <p:nvSpPr>
          <p:cNvPr id="2" name="직사각형 1"/>
          <p:cNvSpPr/>
          <p:nvPr/>
        </p:nvSpPr>
        <p:spPr>
          <a:xfrm>
            <a:off x="9165714" y="1312821"/>
            <a:ext cx="2852034" cy="387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화면 설명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165713" y="1700809"/>
            <a:ext cx="2852035" cy="5022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4369488" y="1838915"/>
            <a:ext cx="1727560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상품 주문서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98239" y="2408091"/>
            <a:ext cx="756084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54322" y="2408091"/>
            <a:ext cx="4320480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8239" y="2721333"/>
            <a:ext cx="756084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연락처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654322" y="2721333"/>
            <a:ext cx="4320480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98239" y="3030363"/>
            <a:ext cx="756084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픽업시간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54322" y="3030363"/>
            <a:ext cx="4320480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26330" y="2482245"/>
            <a:ext cx="1370718" cy="1777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여백없이 입력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726330" y="2786846"/>
            <a:ext cx="1005433" cy="17174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연락가능 번호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726330" y="3109510"/>
            <a:ext cx="1005433" cy="17174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Ex)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월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13:00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58948" y="4342488"/>
            <a:ext cx="1692192" cy="50272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딸기 </a:t>
            </a: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홀케익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558947" y="3829776"/>
            <a:ext cx="1692193" cy="50272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크리스마스 선물세트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558948" y="4835364"/>
            <a:ext cx="1692192" cy="50272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피칸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타르트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(16cm)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58948" y="5342823"/>
            <a:ext cx="1692192" cy="50272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치즈 케이크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호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251140" y="4312404"/>
            <a:ext cx="1692190" cy="50272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61453" y="3829776"/>
            <a:ext cx="1692192" cy="50272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61453" y="4819302"/>
            <a:ext cx="1692192" cy="50272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51140" y="5325441"/>
            <a:ext cx="1692192" cy="50272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403926" y="4377676"/>
            <a:ext cx="353832" cy="39279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0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403926" y="4887217"/>
            <a:ext cx="353832" cy="39279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0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392472" y="5385304"/>
            <a:ext cx="353832" cy="39279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0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391149" y="3868169"/>
            <a:ext cx="353832" cy="39279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0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605658" y="3954870"/>
            <a:ext cx="244424" cy="24399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v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28514" y="4481585"/>
            <a:ext cx="244424" cy="24399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v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628514" y="4963327"/>
            <a:ext cx="244424" cy="24399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v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16596" y="5477212"/>
            <a:ext cx="244424" cy="24399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v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270914" y="3922391"/>
            <a:ext cx="288032" cy="2708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072633" y="3933833"/>
            <a:ext cx="288032" cy="2708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218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15780" y="398067"/>
            <a:ext cx="7741258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80628"/>
            <a:ext cx="25277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일반 사이트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– </a:t>
            </a:r>
            <a:r>
              <a:rPr lang="en-US" altLang="ko-KR" sz="2000" b="1" dirty="0" err="1">
                <a:solidFill>
                  <a:srgbClr val="445569"/>
                </a:solidFill>
                <a:latin typeface="+mn-ea"/>
                <a:ea typeface="+mn-ea"/>
              </a:rPr>
              <a:t>kowd</a:t>
            </a:r>
            <a:endParaRPr lang="ko-KR" altLang="en-US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788653"/>
            <a:ext cx="11723783" cy="583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5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15086" y="3060420"/>
            <a:ext cx="8453221" cy="130468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5086" y="1653284"/>
            <a:ext cx="8453221" cy="130468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80628"/>
            <a:ext cx="34106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쇼핑몰 사이트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– </a:t>
            </a:r>
            <a:r>
              <a:rPr lang="en-US" altLang="ko-KR" sz="2000" b="1" dirty="0" err="1">
                <a:solidFill>
                  <a:srgbClr val="445569"/>
                </a:solidFill>
                <a:latin typeface="+mn-ea"/>
                <a:ea typeface="+mn-ea"/>
              </a:rPr>
              <a:t>coffeemoa</a:t>
            </a:r>
            <a:endParaRPr lang="ko-KR" altLang="en-US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849313" y="651899"/>
            <a:ext cx="45719" cy="364833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26988" y="659588"/>
            <a:ext cx="27647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coffeemoa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화면 구조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텍스트 개체 틀 31"/>
          <p:cNvSpPr txBox="1">
            <a:spLocks/>
          </p:cNvSpPr>
          <p:nvPr/>
        </p:nvSpPr>
        <p:spPr>
          <a:xfrm>
            <a:off x="9165713" y="1895131"/>
            <a:ext cx="2852035" cy="399783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1. </a:t>
            </a:r>
            <a:r>
              <a:rPr lang="ko-KR" altLang="en-US" sz="1100" dirty="0"/>
              <a:t>홈페이지 메뉴 좌측으로 배치</a:t>
            </a: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/>
              <a:t> </a:t>
            </a:r>
            <a:r>
              <a:rPr lang="en-US" altLang="ko-KR" sz="1100" dirty="0"/>
              <a:t>- </a:t>
            </a:r>
            <a:r>
              <a:rPr lang="ko-KR" altLang="en-US" sz="1100" dirty="0"/>
              <a:t>마우스로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해당 페이지로 이동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2. </a:t>
            </a:r>
            <a:r>
              <a:rPr lang="ko-KR" altLang="en-US" sz="1100" dirty="0"/>
              <a:t>페이지마다 새로운 배너 적용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3. </a:t>
            </a:r>
            <a:r>
              <a:rPr lang="ko-KR" altLang="en-US" sz="1100" dirty="0"/>
              <a:t>하단 표시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- </a:t>
            </a:r>
            <a:r>
              <a:rPr lang="ko-KR" altLang="en-US" sz="1100" dirty="0"/>
              <a:t>대표</a:t>
            </a:r>
            <a:r>
              <a:rPr lang="en-US" altLang="ko-KR" sz="1100" dirty="0"/>
              <a:t>, </a:t>
            </a:r>
            <a:r>
              <a:rPr lang="ko-KR" altLang="en-US" sz="1100" dirty="0"/>
              <a:t>상호</a:t>
            </a:r>
            <a:r>
              <a:rPr lang="en-US" altLang="ko-KR" sz="1100" dirty="0"/>
              <a:t>, </a:t>
            </a:r>
            <a:r>
              <a:rPr lang="ko-KR" altLang="en-US" sz="1100" dirty="0"/>
              <a:t>사업자 등록번호</a:t>
            </a:r>
            <a:r>
              <a:rPr lang="en-US" altLang="ko-KR" sz="1100" dirty="0"/>
              <a:t>, </a:t>
            </a:r>
            <a:r>
              <a:rPr lang="ko-KR" altLang="en-US" sz="1100" dirty="0"/>
              <a:t>연락처</a:t>
            </a:r>
            <a:r>
              <a:rPr lang="en-US" altLang="ko-KR" sz="1100" dirty="0"/>
              <a:t>, </a:t>
            </a:r>
            <a:r>
              <a:rPr lang="ko-KR" altLang="en-US" sz="1100" dirty="0"/>
              <a:t>이메일</a:t>
            </a:r>
            <a:r>
              <a:rPr lang="en-US" altLang="ko-KR" sz="1100" dirty="0"/>
              <a:t> </a:t>
            </a:r>
            <a:r>
              <a:rPr lang="ko-KR" altLang="en-US" sz="1100" dirty="0"/>
              <a:t>등 표기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4. SNS </a:t>
            </a:r>
            <a:r>
              <a:rPr lang="ko-KR" altLang="en-US" sz="1100" dirty="0"/>
              <a:t>아이콘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- </a:t>
            </a:r>
            <a:r>
              <a:rPr lang="ko-KR" altLang="en-US" sz="1100" dirty="0"/>
              <a:t>해당 사이트의 </a:t>
            </a:r>
            <a:r>
              <a:rPr lang="en-US" altLang="ko-KR" sz="1100" dirty="0"/>
              <a:t>SNS</a:t>
            </a:r>
            <a:r>
              <a:rPr lang="ko-KR" altLang="en-US" sz="1100" dirty="0"/>
              <a:t>계정으로 이동</a:t>
            </a:r>
            <a:endParaRPr lang="en-US" altLang="ko-KR" sz="11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753072" y="1970785"/>
            <a:ext cx="1704267" cy="576065"/>
            <a:chOff x="179512" y="411510"/>
            <a:chExt cx="1296144" cy="432049"/>
          </a:xfrm>
        </p:grpSpPr>
        <p:sp>
          <p:nvSpPr>
            <p:cNvPr id="11" name="직사각형 10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181980" y="2056934"/>
            <a:ext cx="84645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>
                <a:latin typeface="+mn-ea"/>
                <a:ea typeface="+mn-ea"/>
              </a:rPr>
              <a:t>LOGO</a:t>
            </a:r>
            <a:endParaRPr lang="ko-KR" altLang="en-US" sz="1867" b="1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82166" y="2116887"/>
            <a:ext cx="2758653" cy="283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home  shop cart login</a:t>
            </a:r>
            <a:r>
              <a:rPr lang="ko-KR" altLang="en-US" sz="1867" baseline="-40000" dirty="0"/>
              <a:t>  </a:t>
            </a:r>
            <a:endParaRPr lang="ko-KR" altLang="en-US" sz="1200" baseline="-40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81687" y="2129942"/>
            <a:ext cx="288032" cy="2708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66571" y="3538653"/>
            <a:ext cx="288032" cy="2708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479375" y="5267937"/>
            <a:ext cx="8388932" cy="1250053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165714" y="1312821"/>
            <a:ext cx="2852034" cy="387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화면 설명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165713" y="1700809"/>
            <a:ext cx="2852035" cy="5022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167050" y="3534076"/>
            <a:ext cx="2758653" cy="283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banner</a:t>
            </a:r>
            <a:r>
              <a:rPr lang="ko-KR" altLang="en-US" sz="1867" baseline="-40000" dirty="0"/>
              <a:t>  </a:t>
            </a:r>
            <a:endParaRPr lang="ko-KR" altLang="en-US" sz="1200" baseline="-400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9374" y="1294580"/>
            <a:ext cx="1224137" cy="24844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</a:t>
            </a:r>
            <a:endParaRPr lang="en-US" altLang="ko-KR" sz="9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9375" y="4869159"/>
            <a:ext cx="1224136" cy="323897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 </a:t>
            </a:r>
            <a:endParaRPr lang="en-US" altLang="ko-KR" sz="9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94" y="5526835"/>
            <a:ext cx="8162602" cy="781159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1299963" y="5561708"/>
            <a:ext cx="288032" cy="2708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068052" y="5782011"/>
            <a:ext cx="288032" cy="2708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6340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15780" y="398067"/>
            <a:ext cx="7741258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80628"/>
            <a:ext cx="34106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쇼핑몰 사이트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– </a:t>
            </a:r>
            <a:r>
              <a:rPr lang="en-US" altLang="ko-KR" sz="2000" b="1" dirty="0" err="1">
                <a:solidFill>
                  <a:srgbClr val="445569"/>
                </a:solidFill>
                <a:latin typeface="+mn-ea"/>
                <a:ea typeface="+mn-ea"/>
              </a:rPr>
              <a:t>coffeemoa</a:t>
            </a:r>
            <a:endParaRPr lang="ko-KR" altLang="en-US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64" y="725340"/>
            <a:ext cx="11622122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1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80628"/>
            <a:ext cx="34106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쇼핑몰 사이트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– </a:t>
            </a:r>
            <a:r>
              <a:rPr lang="en-US" altLang="ko-KR" sz="2000" b="1" dirty="0" err="1">
                <a:solidFill>
                  <a:srgbClr val="445569"/>
                </a:solidFill>
                <a:latin typeface="+mn-ea"/>
                <a:ea typeface="+mn-ea"/>
              </a:rPr>
              <a:t>coffeemoa</a:t>
            </a:r>
            <a:endParaRPr lang="ko-KR" altLang="en-US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874228" y="783872"/>
            <a:ext cx="45719" cy="364833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41104" y="803872"/>
            <a:ext cx="1727560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상품 페이지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텍스트 개체 틀 31"/>
          <p:cNvSpPr txBox="1">
            <a:spLocks/>
          </p:cNvSpPr>
          <p:nvPr/>
        </p:nvSpPr>
        <p:spPr>
          <a:xfrm>
            <a:off x="9165713" y="1895131"/>
            <a:ext cx="3023659" cy="399783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1. </a:t>
            </a:r>
            <a:r>
              <a:rPr lang="ko-KR" altLang="en-US" sz="1200" dirty="0"/>
              <a:t>상품 메뉴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각 메뉴를 클릭하면 해당 페이지가 나오면서 글자 크기가 커지고 </a:t>
            </a:r>
            <a:r>
              <a:rPr lang="ko-KR" altLang="en-US" sz="1200" dirty="0" err="1"/>
              <a:t>진해짐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2. </a:t>
            </a:r>
            <a:r>
              <a:rPr lang="ko-KR" altLang="en-US" sz="1200" dirty="0"/>
              <a:t>상품이미지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상품이미지에 마우스 커서를 올리면 투명하게 보임</a:t>
            </a:r>
            <a:endParaRPr lang="en-US" altLang="ko-KR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50587" y="2837515"/>
            <a:ext cx="8453221" cy="3543813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165714" y="1312821"/>
            <a:ext cx="2852034" cy="387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화면 설명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165713" y="1700809"/>
            <a:ext cx="2852035" cy="5022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50587" y="1340768"/>
            <a:ext cx="8453221" cy="130468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788573" y="1658269"/>
            <a:ext cx="1704267" cy="576065"/>
            <a:chOff x="179512" y="411510"/>
            <a:chExt cx="1296144" cy="432049"/>
          </a:xfrm>
        </p:grpSpPr>
        <p:sp>
          <p:nvSpPr>
            <p:cNvPr id="58" name="직사각형 57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1217481" y="1744418"/>
            <a:ext cx="84645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>
                <a:latin typeface="+mn-ea"/>
                <a:ea typeface="+mn-ea"/>
              </a:rPr>
              <a:t>LOGO</a:t>
            </a:r>
            <a:endParaRPr lang="ko-KR" altLang="en-US" sz="1867" b="1" dirty="0"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17667" y="1804371"/>
            <a:ext cx="2758653" cy="283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home  shop cart login</a:t>
            </a:r>
            <a:r>
              <a:rPr lang="ko-KR" altLang="en-US" sz="1867" baseline="-40000" dirty="0"/>
              <a:t>  </a:t>
            </a:r>
            <a:endParaRPr lang="ko-KR" altLang="en-US" sz="1200" baseline="-40000" dirty="0"/>
          </a:p>
        </p:txBody>
      </p:sp>
      <p:sp>
        <p:nvSpPr>
          <p:cNvPr id="62" name="TextBox 61"/>
          <p:cNvSpPr txBox="1"/>
          <p:nvPr/>
        </p:nvSpPr>
        <p:spPr>
          <a:xfrm>
            <a:off x="2605915" y="3234370"/>
            <a:ext cx="5066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+mn-ea"/>
              </a:rPr>
              <a:t>블렌드</a:t>
            </a:r>
            <a:r>
              <a:rPr lang="ko-KR" altLang="en-US" sz="1600" dirty="0">
                <a:latin typeface="+mn-ea"/>
              </a:rPr>
              <a:t>   아프리카   남아메리카   중앙아메리카</a:t>
            </a:r>
            <a:r>
              <a:rPr lang="ko-KR" altLang="en-US" sz="2400" baseline="-40000" dirty="0"/>
              <a:t>  </a:t>
            </a:r>
            <a:endParaRPr lang="ko-KR" altLang="en-US" sz="1600" baseline="-400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223187" y="3284303"/>
            <a:ext cx="288032" cy="2708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971765" y="4787482"/>
            <a:ext cx="147616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+mn-ea"/>
              </a:rPr>
              <a:t>상품이미지</a:t>
            </a:r>
            <a:r>
              <a:rPr lang="ko-KR" altLang="en-US" sz="3200" baseline="-40000"/>
              <a:t>  </a:t>
            </a:r>
            <a:endParaRPr lang="ko-KR" altLang="en-US" sz="2000" baseline="-40000" dirty="0"/>
          </a:p>
        </p:txBody>
      </p:sp>
      <p:sp>
        <p:nvSpPr>
          <p:cNvPr id="66" name="TextBox 65"/>
          <p:cNvSpPr txBox="1"/>
          <p:nvPr/>
        </p:nvSpPr>
        <p:spPr>
          <a:xfrm>
            <a:off x="6473986" y="4787482"/>
            <a:ext cx="147616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+mn-ea"/>
              </a:rPr>
              <a:t>상품이미지</a:t>
            </a:r>
            <a:r>
              <a:rPr lang="ko-KR" altLang="en-US" sz="3200" baseline="-40000"/>
              <a:t>  </a:t>
            </a:r>
            <a:endParaRPr lang="ko-KR" altLang="en-US" sz="2000" baseline="-40000" dirty="0"/>
          </a:p>
        </p:txBody>
      </p:sp>
      <p:sp>
        <p:nvSpPr>
          <p:cNvPr id="67" name="TextBox 66"/>
          <p:cNvSpPr txBox="1"/>
          <p:nvPr/>
        </p:nvSpPr>
        <p:spPr>
          <a:xfrm>
            <a:off x="1460020" y="4787482"/>
            <a:ext cx="147616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+mn-ea"/>
              </a:rPr>
              <a:t>상품이미지</a:t>
            </a:r>
            <a:r>
              <a:rPr lang="ko-KR" altLang="en-US" sz="3200" baseline="-40000"/>
              <a:t>  </a:t>
            </a:r>
            <a:endParaRPr lang="ko-KR" altLang="en-US" sz="2000" baseline="-400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000364" y="4862393"/>
            <a:ext cx="288032" cy="2708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19559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15780" y="398067"/>
            <a:ext cx="7741258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80628"/>
            <a:ext cx="34106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쇼핑몰 사이트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– </a:t>
            </a:r>
            <a:r>
              <a:rPr lang="en-US" altLang="ko-KR" sz="2000" b="1" dirty="0" err="1">
                <a:solidFill>
                  <a:srgbClr val="445569"/>
                </a:solidFill>
                <a:latin typeface="+mn-ea"/>
                <a:ea typeface="+mn-ea"/>
              </a:rPr>
              <a:t>coffeemoa</a:t>
            </a:r>
            <a:endParaRPr lang="ko-KR" altLang="en-US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6" y="678256"/>
            <a:ext cx="11669754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63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모서리가 둥근 직사각형 101"/>
          <p:cNvSpPr/>
          <p:nvPr/>
        </p:nvSpPr>
        <p:spPr>
          <a:xfrm>
            <a:off x="448684" y="341174"/>
            <a:ext cx="11336829" cy="5996033"/>
          </a:xfrm>
          <a:prstGeom prst="roundRect">
            <a:avLst>
              <a:gd name="adj" fmla="val 83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48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2800" b="1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6" name="직사각형 45"/>
          <p:cNvSpPr/>
          <p:nvPr/>
        </p:nvSpPr>
        <p:spPr>
          <a:xfrm>
            <a:off x="862497" y="369680"/>
            <a:ext cx="10467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rgbClr val="FFC000"/>
                </a:solidFill>
                <a:ea typeface="야놀자 야체 B" panose="02020603020101020101"/>
              </a:rPr>
              <a:t>6. </a:t>
            </a:r>
            <a:r>
              <a:rPr lang="ko-KR" altLang="en-US" sz="3200" b="1" i="1" dirty="0">
                <a:solidFill>
                  <a:srgbClr val="FFC000"/>
                </a:solidFill>
                <a:ea typeface="야놀자 야체 B" panose="02020603020101020101"/>
              </a:rPr>
              <a:t>주요 소스 코드 </a:t>
            </a:r>
            <a:r>
              <a:rPr lang="en-US" altLang="ko-KR" sz="3200" b="1" i="1" dirty="0">
                <a:solidFill>
                  <a:srgbClr val="FFC000"/>
                </a:solidFill>
                <a:ea typeface="야놀자 야체 B" panose="02020603020101020101"/>
              </a:rPr>
              <a:t>– 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로그인 구현</a:t>
            </a: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(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사용자</a:t>
            </a: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, 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관리자 구분</a:t>
            </a: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)</a:t>
            </a:r>
            <a:endParaRPr lang="en-US" altLang="ko-KR" b="1" i="1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/>
              <a:ea typeface="야놀자 야체 B" panose="02020603020101020101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73" y="1539719"/>
            <a:ext cx="6611813" cy="39773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555" y="2036392"/>
            <a:ext cx="4169502" cy="146957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342507" y="1594202"/>
            <a:ext cx="41609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관리자 로그인 시 헤더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84171" y="3254167"/>
            <a:ext cx="3927726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사용자 로그인 시 헤더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456" y="3757772"/>
            <a:ext cx="4195740" cy="134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3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모서리가 둥근 직사각형 101"/>
          <p:cNvSpPr/>
          <p:nvPr/>
        </p:nvSpPr>
        <p:spPr>
          <a:xfrm>
            <a:off x="427585" y="398819"/>
            <a:ext cx="11336829" cy="5996033"/>
          </a:xfrm>
          <a:prstGeom prst="roundRect">
            <a:avLst>
              <a:gd name="adj" fmla="val 83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48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2800" b="1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6" name="직사각형 45"/>
          <p:cNvSpPr/>
          <p:nvPr/>
        </p:nvSpPr>
        <p:spPr>
          <a:xfrm>
            <a:off x="862497" y="369680"/>
            <a:ext cx="10467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rgbClr val="FFC000"/>
                </a:solidFill>
                <a:ea typeface="야놀자 야체 B" panose="02020603020101020101"/>
              </a:rPr>
              <a:t>6. </a:t>
            </a:r>
            <a:r>
              <a:rPr lang="ko-KR" altLang="en-US" sz="3200" b="1" i="1" dirty="0">
                <a:solidFill>
                  <a:srgbClr val="FFC000"/>
                </a:solidFill>
                <a:ea typeface="야놀자 야체 B" panose="02020603020101020101"/>
              </a:rPr>
              <a:t>주요 소스 코드 </a:t>
            </a:r>
            <a:r>
              <a:rPr lang="en-US" altLang="ko-KR" sz="3200" b="1" i="1" dirty="0">
                <a:solidFill>
                  <a:srgbClr val="FFC000"/>
                </a:solidFill>
                <a:ea typeface="야놀자 야체 B" panose="02020603020101020101"/>
              </a:rPr>
              <a:t>– 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회원가입 구현</a:t>
            </a:r>
            <a:endParaRPr lang="en-US" altLang="ko-KR" b="1" i="1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/>
              <a:ea typeface="야놀자 야체 B" panose="02020603020101020101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52" y="1593669"/>
            <a:ext cx="2467178" cy="46355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570" y="1727224"/>
            <a:ext cx="2452287" cy="460890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411537" y="1178642"/>
            <a:ext cx="41609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새로운 회원 회원가입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9035" y="1172660"/>
            <a:ext cx="4160995" cy="580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기존 회원 정보수정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93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Box 24"/>
          <p:cNvSpPr txBox="1">
            <a:spLocks noChangeArrowheads="1"/>
          </p:cNvSpPr>
          <p:nvPr/>
        </p:nvSpPr>
        <p:spPr bwMode="auto">
          <a:xfrm>
            <a:off x="95958" y="112772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1055440" y="266729"/>
            <a:ext cx="6976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주소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</p:cNvCxnSpPr>
          <p:nvPr/>
        </p:nvCxnSpPr>
        <p:spPr>
          <a:xfrm flipV="1">
            <a:off x="1893189" y="393700"/>
            <a:ext cx="9927336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0959"/>
              </p:ext>
            </p:extLst>
          </p:nvPr>
        </p:nvGraphicFramePr>
        <p:xfrm>
          <a:off x="2207568" y="2708920"/>
          <a:ext cx="7884876" cy="219624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91140">
                  <a:extLst>
                    <a:ext uri="{9D8B030D-6E8A-4147-A177-3AD203B41FA5}">
                      <a16:colId xmlns:a16="http://schemas.microsoft.com/office/drawing/2014/main" val="1727683207"/>
                    </a:ext>
                  </a:extLst>
                </a:gridCol>
                <a:gridCol w="4993736">
                  <a:extLst>
                    <a:ext uri="{9D8B030D-6E8A-4147-A177-3AD203B41FA5}">
                      <a16:colId xmlns:a16="http://schemas.microsoft.com/office/drawing/2014/main" val="2752530286"/>
                    </a:ext>
                  </a:extLst>
                </a:gridCol>
              </a:tblGrid>
              <a:tr h="549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Git</a:t>
                      </a:r>
                      <a:r>
                        <a:rPr lang="en-US" altLang="ko-KR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주소</a:t>
                      </a:r>
                      <a:r>
                        <a:rPr lang="en-US" altLang="ko-KR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일반 사이트</a:t>
                      </a:r>
                      <a:r>
                        <a:rPr lang="en-US" altLang="ko-KR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https://</a:t>
                      </a:r>
                      <a:r>
                        <a:rPr lang="en-US" altLang="ko-KR" b="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xxx.github.io</a:t>
                      </a:r>
                      <a:r>
                        <a:rPr lang="en-US" altLang="ko-KR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/portfolio/KOWD/</a:t>
                      </a:r>
                      <a:endParaRPr lang="ko-KR" altLang="en-US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107001"/>
                  </a:ext>
                </a:extLst>
              </a:tr>
              <a:tr h="549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닷홈</a:t>
                      </a:r>
                      <a:r>
                        <a:rPr lang="en-US" altLang="ko-KR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일반 사이트</a:t>
                      </a:r>
                      <a:r>
                        <a:rPr lang="en-US" altLang="ko-KR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http://</a:t>
                      </a:r>
                      <a:r>
                        <a:rPr lang="en-US" altLang="ko-KR" b="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xxx.dothome.co.kr</a:t>
                      </a:r>
                      <a:r>
                        <a:rPr lang="en-US" altLang="ko-KR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/KOWD</a:t>
                      </a:r>
                      <a:endParaRPr lang="ko-KR" altLang="en-US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509986"/>
                  </a:ext>
                </a:extLst>
              </a:tr>
              <a:tr h="549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Git</a:t>
                      </a:r>
                      <a:r>
                        <a:rPr lang="en-US" altLang="ko-KR" b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주소</a:t>
                      </a:r>
                      <a:r>
                        <a:rPr lang="en-US" altLang="ko-KR" b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b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쇼핑몰 사이트</a:t>
                      </a:r>
                      <a:r>
                        <a:rPr lang="en-US" altLang="ko-KR" b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https://</a:t>
                      </a:r>
                      <a:r>
                        <a:rPr lang="en-US" altLang="ko-KR" b="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xxx.github.io</a:t>
                      </a:r>
                      <a:r>
                        <a:rPr lang="en-US" altLang="ko-KR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/portfolio/coffeemoa/</a:t>
                      </a:r>
                      <a:endParaRPr lang="ko-KR" altLang="en-US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58209"/>
                  </a:ext>
                </a:extLst>
              </a:tr>
              <a:tr h="549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닷홈</a:t>
                      </a:r>
                      <a:r>
                        <a:rPr lang="en-US" altLang="ko-KR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쇼핑몰 사이트</a:t>
                      </a:r>
                      <a:r>
                        <a:rPr lang="en-US" altLang="ko-KR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http://</a:t>
                      </a:r>
                      <a:r>
                        <a:rPr lang="en-US" altLang="ko-KR" b="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xxx.dothome.co.kr</a:t>
                      </a:r>
                      <a:r>
                        <a:rPr lang="en-US" altLang="ko-KR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/coffeemoa</a:t>
                      </a:r>
                      <a:endParaRPr lang="ko-KR" altLang="en-US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746648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2220858" y="1916832"/>
            <a:ext cx="45719" cy="364833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2398534" y="1924521"/>
            <a:ext cx="1727560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각 사이트 주소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760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312024" y="2807931"/>
            <a:ext cx="5076564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일반 사이트 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– </a:t>
            </a:r>
            <a:r>
              <a:rPr lang="en-US" altLang="ko-KR" sz="28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kowd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312024" y="3609020"/>
            <a:ext cx="5616624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쇼핑몰 사이트 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- </a:t>
            </a:r>
            <a:r>
              <a:rPr lang="en-US" altLang="ko-KR" sz="28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coffeemoa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/>
              <a:t>목차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365700" y="4410109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사이트 주소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 rot="20848393">
            <a:off x="3252464" y="675269"/>
            <a:ext cx="2834617" cy="4103376"/>
            <a:chOff x="2867025" y="1962150"/>
            <a:chExt cx="2247900" cy="326868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867025" y="1962150"/>
              <a:ext cx="2247900" cy="3268686"/>
            </a:xfrm>
            <a:prstGeom prst="roundRect">
              <a:avLst>
                <a:gd name="adj" fmla="val 7971"/>
              </a:avLst>
            </a:prstGeom>
            <a:solidFill>
              <a:srgbClr val="D52925"/>
            </a:solidFill>
            <a:ln>
              <a:noFill/>
            </a:ln>
            <a:effectLst>
              <a:outerShdw blurRad="2159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039250" y="2192143"/>
              <a:ext cx="1903449" cy="2808703"/>
            </a:xfrm>
            <a:prstGeom prst="roundRect">
              <a:avLst>
                <a:gd name="adj" fmla="val 7971"/>
              </a:avLst>
            </a:prstGeom>
            <a:solidFill>
              <a:schemeClr val="bg1"/>
            </a:solidFill>
            <a:ln>
              <a:solidFill>
                <a:srgbClr val="8019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4B4541"/>
                  </a:solidFill>
                </a:rPr>
                <a:t>000</a:t>
              </a:r>
            </a:p>
            <a:p>
              <a:pPr algn="ctr">
                <a:lnSpc>
                  <a:spcPct val="150000"/>
                </a:lnSpc>
              </a:pPr>
              <a:endParaRPr lang="en-US" altLang="ko-KR" sz="600" b="1" dirty="0"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err="1">
                  <a:solidFill>
                    <a:srgbClr val="4B4541"/>
                  </a:solidFill>
                </a:rPr>
                <a:t>화면설계</a:t>
              </a:r>
              <a:endParaRPr lang="en-US" altLang="ko-KR" sz="1200" dirty="0"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4B4541"/>
                  </a:solidFill>
                </a:rPr>
                <a:t>게임 상세페이지</a:t>
              </a:r>
              <a:endParaRPr lang="en-US" altLang="ko-KR" sz="1200" dirty="0"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4B4541"/>
                  </a:solidFill>
                </a:rPr>
                <a:t>게임 리스트 페이지</a:t>
              </a:r>
              <a:endParaRPr lang="en-US" altLang="ko-KR" sz="1200" dirty="0">
                <a:solidFill>
                  <a:srgbClr val="4B454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297174" y="2274686"/>
              <a:ext cx="1369775" cy="1598096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 rot="952230">
            <a:off x="5984222" y="2403637"/>
            <a:ext cx="3018185" cy="4120207"/>
            <a:chOff x="5756577" y="1927114"/>
            <a:chExt cx="2247900" cy="3268686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5756577" y="1927114"/>
              <a:ext cx="2247900" cy="3268686"/>
            </a:xfrm>
            <a:prstGeom prst="roundRect">
              <a:avLst>
                <a:gd name="adj" fmla="val 7971"/>
              </a:avLst>
            </a:prstGeom>
            <a:solidFill>
              <a:srgbClr val="D52925"/>
            </a:solidFill>
            <a:ln>
              <a:noFill/>
            </a:ln>
            <a:effectLst>
              <a:outerShdw blurRad="2159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928802" y="2157107"/>
              <a:ext cx="1903449" cy="2808702"/>
            </a:xfrm>
            <a:prstGeom prst="roundRect">
              <a:avLst>
                <a:gd name="adj" fmla="val 7971"/>
              </a:avLst>
            </a:prstGeom>
            <a:solidFill>
              <a:schemeClr val="bg1"/>
            </a:solidFill>
            <a:ln>
              <a:solidFill>
                <a:srgbClr val="8019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4B4541"/>
                  </a:solidFill>
                </a:rPr>
                <a:t>000</a:t>
              </a:r>
            </a:p>
            <a:p>
              <a:pPr algn="ctr">
                <a:lnSpc>
                  <a:spcPct val="150000"/>
                </a:lnSpc>
              </a:pPr>
              <a:endParaRPr lang="en-US" altLang="ko-KR" sz="700" b="1" dirty="0"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err="1">
                  <a:solidFill>
                    <a:srgbClr val="4B4541"/>
                  </a:solidFill>
                </a:rPr>
                <a:t>루미큐브</a:t>
              </a:r>
              <a:r>
                <a:rPr lang="ko-KR" altLang="en-US" sz="1200" dirty="0">
                  <a:solidFill>
                    <a:srgbClr val="4B4541"/>
                  </a:solidFill>
                </a:rPr>
                <a:t> 개발</a:t>
              </a:r>
              <a:endParaRPr lang="en-US" altLang="ko-KR" sz="1200" dirty="0"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4B4541"/>
                  </a:solidFill>
                </a:rPr>
                <a:t>리듬게임 개발</a:t>
              </a:r>
              <a:endParaRPr lang="en-US" altLang="ko-KR" sz="1200" dirty="0"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err="1">
                  <a:solidFill>
                    <a:srgbClr val="4B4541"/>
                  </a:solidFill>
                </a:rPr>
                <a:t>스네이크</a:t>
              </a:r>
              <a:r>
                <a:rPr lang="ko-KR" altLang="en-US" sz="1200" dirty="0">
                  <a:solidFill>
                    <a:srgbClr val="4B4541"/>
                  </a:solidFill>
                </a:rPr>
                <a:t> 게임 개발</a:t>
              </a:r>
              <a:endParaRPr lang="en-US" altLang="ko-KR" sz="1200" dirty="0">
                <a:solidFill>
                  <a:srgbClr val="4B454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6258338" y="2279505"/>
              <a:ext cx="1311131" cy="1530833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21180329">
            <a:off x="8864358" y="378290"/>
            <a:ext cx="3077416" cy="4297740"/>
            <a:chOff x="8468307" y="2901550"/>
            <a:chExt cx="2247900" cy="326868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8468307" y="2901550"/>
              <a:ext cx="2247900" cy="3268686"/>
            </a:xfrm>
            <a:prstGeom prst="roundRect">
              <a:avLst>
                <a:gd name="adj" fmla="val 7971"/>
              </a:avLst>
            </a:prstGeom>
            <a:solidFill>
              <a:srgbClr val="D52925"/>
            </a:solidFill>
            <a:ln>
              <a:noFill/>
            </a:ln>
            <a:effectLst>
              <a:outerShdw blurRad="2159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640532" y="3131542"/>
              <a:ext cx="1903449" cy="2808702"/>
            </a:xfrm>
            <a:prstGeom prst="roundRect">
              <a:avLst>
                <a:gd name="adj" fmla="val 7971"/>
              </a:avLst>
            </a:prstGeom>
            <a:solidFill>
              <a:schemeClr val="bg1"/>
            </a:solidFill>
            <a:ln>
              <a:solidFill>
                <a:srgbClr val="8019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4B4541"/>
                  </a:solidFill>
                </a:rPr>
                <a:t>000</a:t>
              </a:r>
            </a:p>
            <a:p>
              <a:pPr algn="ctr">
                <a:lnSpc>
                  <a:spcPct val="150000"/>
                </a:lnSpc>
              </a:pPr>
              <a:endParaRPr lang="en-US" altLang="ko-KR" sz="600" b="1" dirty="0"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err="1">
                  <a:solidFill>
                    <a:srgbClr val="4B4541"/>
                  </a:solidFill>
                </a:rPr>
                <a:t>화면설계</a:t>
              </a:r>
              <a:endParaRPr lang="en-US" altLang="ko-KR" sz="1200" dirty="0"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B4541"/>
                  </a:solidFill>
                </a:rPr>
                <a:t>Database </a:t>
              </a:r>
              <a:r>
                <a:rPr lang="ko-KR" altLang="en-US" sz="1200" dirty="0">
                  <a:solidFill>
                    <a:srgbClr val="4B4541"/>
                  </a:solidFill>
                </a:rPr>
                <a:t>설계 및 구축</a:t>
              </a:r>
              <a:endParaRPr lang="en-US" altLang="ko-KR" sz="1200" dirty="0"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4B4541"/>
                  </a:solidFill>
                </a:rPr>
                <a:t>장바구니</a:t>
              </a:r>
              <a:r>
                <a:rPr lang="en-US" altLang="ko-KR" sz="1200" dirty="0">
                  <a:solidFill>
                    <a:srgbClr val="4B4541"/>
                  </a:solidFill>
                </a:rPr>
                <a:t>, </a:t>
              </a:r>
              <a:r>
                <a:rPr lang="ko-KR" altLang="en-US" sz="1200" dirty="0">
                  <a:solidFill>
                    <a:srgbClr val="4B4541"/>
                  </a:solidFill>
                </a:rPr>
                <a:t>결제 기능 구현</a:t>
              </a:r>
              <a:endParaRPr lang="en-US" altLang="ko-KR" sz="1200" dirty="0"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4B454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8952088" y="3245397"/>
              <a:ext cx="1282577" cy="1496851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147111" y="67965"/>
            <a:ext cx="5608038" cy="750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rgbClr val="FFC000"/>
                </a:solidFill>
                <a:ea typeface="야놀자 야체 B" panose="02020603020101020101"/>
              </a:rPr>
              <a:t>1. </a:t>
            </a:r>
            <a:r>
              <a:rPr lang="ko-KR" altLang="en-US" sz="3200" b="1" i="1" dirty="0">
                <a:solidFill>
                  <a:srgbClr val="FFC000"/>
                </a:solidFill>
                <a:ea typeface="야놀자 야체 B" panose="02020603020101020101"/>
              </a:rPr>
              <a:t>소개</a:t>
            </a:r>
            <a:endParaRPr lang="en-US" altLang="ko-KR" sz="3200" b="1" i="1" dirty="0">
              <a:solidFill>
                <a:srgbClr val="FFC000"/>
              </a:solidFill>
              <a:ea typeface="야놀자 야체 B" panose="02020603020101020101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5582" y="1796698"/>
            <a:ext cx="2884564" cy="4106035"/>
            <a:chOff x="164244" y="1878704"/>
            <a:chExt cx="2884564" cy="4106035"/>
          </a:xfrm>
        </p:grpSpPr>
        <p:grpSp>
          <p:nvGrpSpPr>
            <p:cNvPr id="42" name="그룹 41"/>
            <p:cNvGrpSpPr/>
            <p:nvPr/>
          </p:nvGrpSpPr>
          <p:grpSpPr>
            <a:xfrm rot="238365">
              <a:off x="216271" y="1878704"/>
              <a:ext cx="2832537" cy="4106035"/>
              <a:chOff x="487999" y="941906"/>
              <a:chExt cx="2247900" cy="3268686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487999" y="941906"/>
                <a:ext cx="2247900" cy="3268686"/>
              </a:xfrm>
              <a:prstGeom prst="roundRect">
                <a:avLst>
                  <a:gd name="adj" fmla="val 7971"/>
                </a:avLst>
              </a:prstGeom>
              <a:solidFill>
                <a:srgbClr val="D52925"/>
              </a:solidFill>
              <a:ln>
                <a:noFill/>
              </a:ln>
              <a:effectLst>
                <a:outerShdw blurRad="2159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660224" y="1171898"/>
                <a:ext cx="1903449" cy="2808702"/>
              </a:xfrm>
              <a:prstGeom prst="roundRect">
                <a:avLst>
                  <a:gd name="adj" fmla="val 7971"/>
                </a:avLst>
              </a:prstGeom>
              <a:solidFill>
                <a:schemeClr val="bg1"/>
              </a:solidFill>
              <a:ln>
                <a:solidFill>
                  <a:srgbClr val="8019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srgbClr val="4B4541"/>
                    </a:solidFill>
                  </a:rPr>
                  <a:t>000(</a:t>
                </a:r>
                <a:r>
                  <a:rPr lang="ko-KR" altLang="en-US" sz="1400" b="1" dirty="0">
                    <a:solidFill>
                      <a:srgbClr val="4B4541"/>
                    </a:solidFill>
                  </a:rPr>
                  <a:t>팀장</a:t>
                </a:r>
                <a:r>
                  <a:rPr lang="en-US" altLang="ko-KR" sz="1400" b="1" dirty="0">
                    <a:solidFill>
                      <a:srgbClr val="4B4541"/>
                    </a:solidFill>
                  </a:rPr>
                  <a:t>)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ko-KR" sz="600" dirty="0">
                  <a:solidFill>
                    <a:srgbClr val="4B454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srgbClr val="4B4541"/>
                    </a:solidFill>
                  </a:rPr>
                  <a:t>개발환경 구축</a:t>
                </a:r>
                <a:endParaRPr lang="en-US" altLang="ko-KR" sz="1200" dirty="0">
                  <a:solidFill>
                    <a:srgbClr val="4B454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rgbClr val="4B4541"/>
                    </a:solidFill>
                  </a:rPr>
                  <a:t>Database </a:t>
                </a:r>
                <a:r>
                  <a:rPr lang="ko-KR" altLang="en-US" sz="1200" dirty="0">
                    <a:solidFill>
                      <a:srgbClr val="4B4541"/>
                    </a:solidFill>
                  </a:rPr>
                  <a:t>설계 및 구축</a:t>
                </a:r>
                <a:endParaRPr lang="en-US" altLang="ko-KR" sz="1000" dirty="0">
                  <a:solidFill>
                    <a:srgbClr val="4B454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srgbClr val="4B4541"/>
                    </a:solidFill>
                  </a:rPr>
                  <a:t>관리자 페이지</a:t>
                </a:r>
                <a:r>
                  <a:rPr lang="en-US" altLang="ko-KR" sz="1200" dirty="0">
                    <a:solidFill>
                      <a:srgbClr val="4B4541"/>
                    </a:solidFill>
                  </a:rPr>
                  <a:t>, </a:t>
                </a:r>
                <a:r>
                  <a:rPr lang="ko-KR" altLang="en-US" sz="1200" dirty="0">
                    <a:solidFill>
                      <a:srgbClr val="4B4541"/>
                    </a:solidFill>
                  </a:rPr>
                  <a:t>로그인 기능</a:t>
                </a:r>
                <a:endParaRPr lang="en-US" altLang="ko-KR" sz="1200" dirty="0">
                  <a:solidFill>
                    <a:srgbClr val="4B4541"/>
                  </a:solidFill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901760" y="1248932"/>
                <a:ext cx="1396772" cy="1613256"/>
              </a:xfrm>
              <a:prstGeom prst="ellipse">
                <a:avLst/>
              </a:prstGeom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타원 1"/>
            <p:cNvSpPr/>
            <p:nvPr/>
          </p:nvSpPr>
          <p:spPr>
            <a:xfrm>
              <a:off x="164244" y="4798409"/>
              <a:ext cx="528108" cy="47760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ea typeface="야놀자 야체 B" panose="02020603020101020101"/>
                </a:rPr>
                <a:t>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147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3" presetClass="entr" presetSubtype="3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3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1" name="직사각형 100"/>
          <p:cNvSpPr/>
          <p:nvPr/>
        </p:nvSpPr>
        <p:spPr>
          <a:xfrm>
            <a:off x="819304" y="500309"/>
            <a:ext cx="5608038" cy="732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rgbClr val="FFC000"/>
                </a:solidFill>
                <a:ea typeface="야놀자 야체 B" panose="02020603020101020101"/>
              </a:rPr>
              <a:t>2. </a:t>
            </a:r>
            <a:r>
              <a:rPr lang="ko-KR" altLang="en-US" sz="3200" b="1" i="1" dirty="0">
                <a:solidFill>
                  <a:srgbClr val="FFC000"/>
                </a:solidFill>
                <a:ea typeface="야놀자 야체 B" panose="02020603020101020101"/>
              </a:rPr>
              <a:t>기획의도</a:t>
            </a:r>
            <a:endParaRPr lang="en-US" altLang="ko-KR" sz="3200" b="1" i="1" dirty="0">
              <a:solidFill>
                <a:srgbClr val="FFC000"/>
              </a:solidFill>
              <a:ea typeface="야놀자 야체 B" panose="02020603020101020101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159" y="1465660"/>
            <a:ext cx="4140044" cy="41980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43806" y="4336725"/>
            <a:ext cx="4127863" cy="9666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5656217" y="2769326"/>
            <a:ext cx="1149532" cy="11756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485506" y="2137446"/>
            <a:ext cx="48537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800" b="1" dirty="0" err="1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카카오톡</a:t>
            </a:r>
            <a:r>
              <a:rPr lang="ko-KR" altLang="en-US" sz="28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선물하기 </a:t>
            </a:r>
            <a:endParaRPr lang="en-US" altLang="ko-KR" sz="2800" b="1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분석 결과</a:t>
            </a:r>
            <a:endParaRPr lang="en-US" altLang="ko-KR" sz="2800" b="1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ea typeface="야놀자 야체 B" panose="02020603020101020101" pitchFamily="18" charset="-127"/>
              </a:rPr>
              <a:t>연초보다 </a:t>
            </a:r>
            <a:r>
              <a:rPr lang="en-US" altLang="ko-KR" sz="2800" b="1" dirty="0">
                <a:solidFill>
                  <a:schemeClr val="bg1"/>
                </a:solidFill>
                <a:ea typeface="야놀자 야체 B" panose="02020603020101020101" pitchFamily="18" charset="-127"/>
              </a:rPr>
              <a:t>3</a:t>
            </a:r>
            <a:r>
              <a:rPr lang="ko-KR" altLang="en-US" sz="2800" b="1" dirty="0">
                <a:solidFill>
                  <a:schemeClr val="bg1"/>
                </a:solidFill>
                <a:ea typeface="야놀자 야체 B" panose="02020603020101020101" pitchFamily="18" charset="-127"/>
              </a:rPr>
              <a:t>월엔 </a:t>
            </a:r>
            <a:r>
              <a:rPr lang="en-US" altLang="ko-KR" sz="2800" b="1" dirty="0">
                <a:solidFill>
                  <a:schemeClr val="bg1"/>
                </a:solidFill>
                <a:ea typeface="야놀자 야체 B" panose="02020603020101020101" pitchFamily="18" charset="-127"/>
              </a:rPr>
              <a:t>643%,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ea typeface="야놀자 야체 B" panose="02020603020101020101" pitchFamily="18" charset="-127"/>
              </a:rPr>
              <a:t>4</a:t>
            </a:r>
            <a:r>
              <a:rPr lang="ko-KR" altLang="en-US" sz="2800" b="1" dirty="0">
                <a:solidFill>
                  <a:schemeClr val="bg1"/>
                </a:solidFill>
                <a:ea typeface="야놀자 야체 B" panose="02020603020101020101" pitchFamily="18" charset="-127"/>
              </a:rPr>
              <a:t>월엔 </a:t>
            </a:r>
            <a:r>
              <a:rPr lang="en-US" altLang="ko-KR" sz="2800" b="1" dirty="0">
                <a:solidFill>
                  <a:schemeClr val="bg1"/>
                </a:solidFill>
                <a:ea typeface="야놀자 야체 B" panose="02020603020101020101" pitchFamily="18" charset="-127"/>
              </a:rPr>
              <a:t>716% </a:t>
            </a:r>
            <a:r>
              <a:rPr lang="ko-KR" altLang="en-US" sz="2800" b="1" dirty="0">
                <a:solidFill>
                  <a:schemeClr val="bg1"/>
                </a:solidFill>
                <a:ea typeface="야놀자 야체 B" panose="02020603020101020101" pitchFamily="18" charset="-127"/>
              </a:rPr>
              <a:t>급증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2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1" name="직사각형 100"/>
          <p:cNvSpPr/>
          <p:nvPr/>
        </p:nvSpPr>
        <p:spPr>
          <a:xfrm>
            <a:off x="819303" y="500309"/>
            <a:ext cx="6417519" cy="732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rgbClr val="FFC000"/>
                </a:solidFill>
                <a:ea typeface="야놀자 야체 B" panose="02020603020101020101"/>
              </a:rPr>
              <a:t>3. </a:t>
            </a:r>
            <a:r>
              <a:rPr lang="ko-KR" altLang="en-US" sz="3200" b="1" i="1">
                <a:solidFill>
                  <a:srgbClr val="FFC000"/>
                </a:solidFill>
                <a:ea typeface="야놀자 야체 B" panose="02020603020101020101"/>
              </a:rPr>
              <a:t>진행과정 </a:t>
            </a:r>
            <a:r>
              <a:rPr lang="en-US" altLang="ko-KR" sz="3200" b="1" i="1" dirty="0">
                <a:solidFill>
                  <a:srgbClr val="FFC000"/>
                </a:solidFill>
                <a:ea typeface="야놀자 야체 B" panose="02020603020101020101"/>
              </a:rPr>
              <a:t>– </a:t>
            </a:r>
            <a:r>
              <a:rPr lang="ko-KR" altLang="en-US" sz="2800" b="1" i="1">
                <a:solidFill>
                  <a:schemeClr val="bg1"/>
                </a:solidFill>
                <a:ea typeface="야놀자 야체 B" panose="02020603020101020101"/>
              </a:rPr>
              <a:t>일정 및 업무 분담</a:t>
            </a:r>
            <a:r>
              <a:rPr lang="en-US" altLang="ko-KR" sz="2800" b="1" i="1" dirty="0">
                <a:solidFill>
                  <a:schemeClr val="bg1"/>
                </a:solidFill>
                <a:ea typeface="야놀자 야체 B" panose="02020603020101020101"/>
              </a:rPr>
              <a:t> </a:t>
            </a:r>
            <a:endParaRPr lang="en-US" altLang="ko-KR" sz="3200" b="1" i="1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60" y="1419235"/>
            <a:ext cx="5496692" cy="42868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708" y="1421303"/>
            <a:ext cx="545858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모서리가 둥근 직사각형 101"/>
          <p:cNvSpPr/>
          <p:nvPr/>
        </p:nvSpPr>
        <p:spPr>
          <a:xfrm>
            <a:off x="524243" y="210045"/>
            <a:ext cx="11336829" cy="5996033"/>
          </a:xfrm>
          <a:prstGeom prst="roundRect">
            <a:avLst>
              <a:gd name="adj" fmla="val 83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48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2800" b="1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6" name="직사각형 45"/>
          <p:cNvSpPr/>
          <p:nvPr/>
        </p:nvSpPr>
        <p:spPr>
          <a:xfrm>
            <a:off x="911286" y="460820"/>
            <a:ext cx="56080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rgbClr val="FFC000"/>
                </a:solidFill>
                <a:ea typeface="야놀자 야체 B" panose="02020603020101020101"/>
              </a:rPr>
              <a:t>4. </a:t>
            </a:r>
            <a:r>
              <a:rPr lang="ko-KR" altLang="en-US" sz="3200" b="1" i="1" dirty="0">
                <a:solidFill>
                  <a:srgbClr val="FFC000"/>
                </a:solidFill>
                <a:ea typeface="야놀자 야체 B" panose="02020603020101020101"/>
              </a:rPr>
              <a:t>사용 기술</a:t>
            </a:r>
            <a:endParaRPr lang="en-US" altLang="ko-KR" sz="3200" b="1" i="1" dirty="0">
              <a:solidFill>
                <a:srgbClr val="FFC000"/>
              </a:solidFill>
              <a:ea typeface="야놀자 야체 B" panose="02020603020101020101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264" y="2536862"/>
            <a:ext cx="5844066" cy="32239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823" y="1177217"/>
            <a:ext cx="1771897" cy="11812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407" y="1435810"/>
            <a:ext cx="965016" cy="9838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99" y="1486554"/>
            <a:ext cx="2679529" cy="6455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0330" y="1440326"/>
            <a:ext cx="2328879" cy="10185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1594" y="652946"/>
            <a:ext cx="2046190" cy="6982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7851" y="226852"/>
            <a:ext cx="837644" cy="124729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00336" y="336078"/>
            <a:ext cx="1324160" cy="10288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1496" y="1449596"/>
            <a:ext cx="1707009" cy="95624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27394" y="3813598"/>
            <a:ext cx="1638529" cy="63826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63735" y="2472798"/>
            <a:ext cx="2197864" cy="49522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92627" y="3011194"/>
            <a:ext cx="1790950" cy="123842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80898" y="3047236"/>
            <a:ext cx="2010056" cy="70494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83924" y="4331990"/>
            <a:ext cx="1848108" cy="85737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48524" y="402990"/>
            <a:ext cx="1213075" cy="961931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32932" y="4539365"/>
            <a:ext cx="1020882" cy="864984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72163" y="5270452"/>
            <a:ext cx="1304666" cy="75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9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42442" y="367727"/>
            <a:ext cx="10960630" cy="5996033"/>
          </a:xfrm>
          <a:prstGeom prst="roundRect">
            <a:avLst>
              <a:gd name="adj" fmla="val 83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1" name="직사각형 100"/>
          <p:cNvSpPr/>
          <p:nvPr/>
        </p:nvSpPr>
        <p:spPr>
          <a:xfrm>
            <a:off x="819303" y="500309"/>
            <a:ext cx="10467006" cy="743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rgbClr val="FFC000"/>
                </a:solidFill>
                <a:ea typeface="야놀자 야체 B" panose="02020603020101020101"/>
              </a:rPr>
              <a:t> </a:t>
            </a:r>
            <a:r>
              <a:rPr lang="ko-KR" altLang="en-US" sz="3200" b="1" i="1" dirty="0" err="1">
                <a:solidFill>
                  <a:srgbClr val="FFC000"/>
                </a:solidFill>
                <a:ea typeface="야놀자 야체 B" panose="02020603020101020101"/>
              </a:rPr>
              <a:t>사이트맵</a:t>
            </a:r>
            <a:r>
              <a:rPr lang="ko-KR" altLang="en-US" sz="3200" b="1" i="1" dirty="0">
                <a:solidFill>
                  <a:srgbClr val="FFC000"/>
                </a:solidFill>
                <a:ea typeface="야놀자 야체 B" panose="02020603020101020101"/>
              </a:rPr>
              <a:t> </a:t>
            </a:r>
            <a:r>
              <a:rPr lang="en-US" altLang="ko-KR" sz="3200" b="1" i="1" dirty="0">
                <a:solidFill>
                  <a:srgbClr val="FFC000"/>
                </a:solidFill>
                <a:ea typeface="야놀자 야체 B" panose="02020603020101020101"/>
              </a:rPr>
              <a:t>- </a:t>
            </a:r>
            <a:r>
              <a:rPr lang="ko-KR" altLang="en-US" sz="2800" b="1" i="1" dirty="0">
                <a:solidFill>
                  <a:schemeClr val="bg2">
                    <a:lumMod val="75000"/>
                  </a:schemeClr>
                </a:solidFill>
                <a:ea typeface="야놀자 야체 B" panose="02020603020101020101"/>
              </a:rPr>
              <a:t>사용자페이지</a:t>
            </a:r>
            <a:endParaRPr lang="en-US" altLang="ko-KR" sz="2000" b="1" i="1" dirty="0">
              <a:solidFill>
                <a:schemeClr val="bg2">
                  <a:lumMod val="75000"/>
                </a:schemeClr>
              </a:solidFill>
              <a:latin typeface="야놀자 야체 B" panose="02020603020101020101"/>
              <a:ea typeface="야놀자 야체 B" panose="02020603020101020101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6DEB251-A784-469D-9F24-5C9690DB037F}"/>
              </a:ext>
            </a:extLst>
          </p:cNvPr>
          <p:cNvSpPr/>
          <p:nvPr/>
        </p:nvSpPr>
        <p:spPr>
          <a:xfrm>
            <a:off x="5716252" y="1149878"/>
            <a:ext cx="1332386" cy="117707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dist="889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/>
                <a:cs typeface="Aharoni" panose="02010803020104030203" pitchFamily="2" charset="-79"/>
              </a:rPr>
              <a:t>game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B8AB23A-76B7-4029-91A5-A30723B3DBAD}"/>
              </a:ext>
            </a:extLst>
          </p:cNvPr>
          <p:cNvGrpSpPr/>
          <p:nvPr/>
        </p:nvGrpSpPr>
        <p:grpSpPr>
          <a:xfrm>
            <a:off x="4401343" y="1146560"/>
            <a:ext cx="2683966" cy="2273587"/>
            <a:chOff x="3458260" y="1120889"/>
            <a:chExt cx="2442656" cy="2260134"/>
          </a:xfrm>
        </p:grpSpPr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F2D2F003-BD89-400C-BA3E-571BE04BC11E}"/>
                </a:ext>
              </a:extLst>
            </p:cNvPr>
            <p:cNvSpPr/>
            <p:nvPr/>
          </p:nvSpPr>
          <p:spPr>
            <a:xfrm>
              <a:off x="4656734" y="1120889"/>
              <a:ext cx="1244182" cy="1244182"/>
            </a:xfrm>
            <a:prstGeom prst="arc">
              <a:avLst>
                <a:gd name="adj1" fmla="val 5814299"/>
                <a:gd name="adj2" fmla="val 4370025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원호 49">
              <a:extLst>
                <a:ext uri="{FF2B5EF4-FFF2-40B4-BE49-F238E27FC236}">
                  <a16:creationId xmlns:a16="http://schemas.microsoft.com/office/drawing/2014/main" id="{0B5349F1-33CC-41DB-9109-5EF25905E532}"/>
                </a:ext>
              </a:extLst>
            </p:cNvPr>
            <p:cNvSpPr/>
            <p:nvPr/>
          </p:nvSpPr>
          <p:spPr>
            <a:xfrm>
              <a:off x="5079098" y="2361896"/>
              <a:ext cx="253404" cy="253404"/>
            </a:xfrm>
            <a:prstGeom prst="arc">
              <a:avLst>
                <a:gd name="adj1" fmla="val 16096826"/>
                <a:gd name="adj2" fmla="val 0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D718207-F3E0-4D61-BF4A-57C84DAD28AC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5332445" y="2488598"/>
              <a:ext cx="58" cy="76162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원호 51">
              <a:extLst>
                <a:ext uri="{FF2B5EF4-FFF2-40B4-BE49-F238E27FC236}">
                  <a16:creationId xmlns:a16="http://schemas.microsoft.com/office/drawing/2014/main" id="{FD44BC61-4F5F-4C58-B5C8-09FD06D3A43F}"/>
                </a:ext>
              </a:extLst>
            </p:cNvPr>
            <p:cNvSpPr/>
            <p:nvPr/>
          </p:nvSpPr>
          <p:spPr>
            <a:xfrm rot="5400000">
              <a:off x="5079098" y="3127321"/>
              <a:ext cx="253404" cy="253404"/>
            </a:xfrm>
            <a:prstGeom prst="arc">
              <a:avLst>
                <a:gd name="adj1" fmla="val 16096826"/>
                <a:gd name="adj2" fmla="val 0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96160D0-C27C-4711-9C7E-11B4FD7E7C20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3458260" y="3380725"/>
              <a:ext cx="1747540" cy="29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A1EB847C-3C1F-491F-9AEF-5E58374D1DF7}"/>
              </a:ext>
            </a:extLst>
          </p:cNvPr>
          <p:cNvSpPr/>
          <p:nvPr/>
        </p:nvSpPr>
        <p:spPr>
          <a:xfrm>
            <a:off x="7534468" y="1717773"/>
            <a:ext cx="1631702" cy="13695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dist="889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/>
                <a:cs typeface="Aharoni" panose="02010803020104030203" pitchFamily="2" charset="-79"/>
              </a:rPr>
              <a:t>Goods shop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911D877-1028-4F88-A13D-A87B9E9BE1C4}"/>
              </a:ext>
            </a:extLst>
          </p:cNvPr>
          <p:cNvGrpSpPr/>
          <p:nvPr/>
        </p:nvGrpSpPr>
        <p:grpSpPr>
          <a:xfrm>
            <a:off x="4401343" y="1768776"/>
            <a:ext cx="4768783" cy="1730773"/>
            <a:chOff x="3458260" y="1938689"/>
            <a:chExt cx="3881741" cy="1521735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3E27FED-2931-4552-8A29-0EA12B9718C0}"/>
                </a:ext>
              </a:extLst>
            </p:cNvPr>
            <p:cNvGrpSpPr/>
            <p:nvPr/>
          </p:nvGrpSpPr>
          <p:grpSpPr>
            <a:xfrm rot="3600000">
              <a:off x="5970705" y="1813574"/>
              <a:ext cx="1244182" cy="1494411"/>
              <a:chOff x="6154263" y="1782671"/>
              <a:chExt cx="1244182" cy="1494411"/>
            </a:xfrm>
          </p:grpSpPr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EC3D531A-452E-43CF-B0F7-04C33A1C733F}"/>
                  </a:ext>
                </a:extLst>
              </p:cNvPr>
              <p:cNvSpPr/>
              <p:nvPr/>
            </p:nvSpPr>
            <p:spPr>
              <a:xfrm>
                <a:off x="6154263" y="1782671"/>
                <a:ext cx="1244182" cy="1244182"/>
              </a:xfrm>
              <a:prstGeom prst="arc">
                <a:avLst>
                  <a:gd name="adj1" fmla="val 5814299"/>
                  <a:gd name="adj2" fmla="val 4370025"/>
                </a:avLst>
              </a:prstGeom>
              <a:noFill/>
              <a:ln w="19050">
                <a:solidFill>
                  <a:srgbClr val="023141"/>
                </a:solidFill>
                <a:prstDash val="sysDot"/>
                <a:tailEnd type="oval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원호 60">
                <a:extLst>
                  <a:ext uri="{FF2B5EF4-FFF2-40B4-BE49-F238E27FC236}">
                    <a16:creationId xmlns:a16="http://schemas.microsoft.com/office/drawing/2014/main" id="{27823A24-7BA1-42A6-AA22-9BE56B935577}"/>
                  </a:ext>
                </a:extLst>
              </p:cNvPr>
              <p:cNvSpPr/>
              <p:nvPr/>
            </p:nvSpPr>
            <p:spPr>
              <a:xfrm>
                <a:off x="6576627" y="3023678"/>
                <a:ext cx="253404" cy="253404"/>
              </a:xfrm>
              <a:prstGeom prst="arc">
                <a:avLst>
                  <a:gd name="adj1" fmla="val 16096826"/>
                  <a:gd name="adj2" fmla="val 20958490"/>
                </a:avLst>
              </a:prstGeom>
              <a:noFill/>
              <a:ln w="19050">
                <a:solidFill>
                  <a:srgbClr val="023141"/>
                </a:solidFill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44AF81D-3A25-440E-AB27-300C287D85F3}"/>
                </a:ext>
              </a:extLst>
            </p:cNvPr>
            <p:cNvCxnSpPr>
              <a:cxnSpLocks/>
              <a:stCxn id="61" idx="2"/>
              <a:endCxn id="58" idx="0"/>
            </p:cNvCxnSpPr>
            <p:nvPr/>
          </p:nvCxnSpPr>
          <p:spPr>
            <a:xfrm flipH="1">
              <a:off x="5558050" y="2903858"/>
              <a:ext cx="543471" cy="520612"/>
            </a:xfrm>
            <a:prstGeom prst="line">
              <a:avLst/>
            </a:prstGeom>
            <a:ln w="19050">
              <a:solidFill>
                <a:srgbClr val="02314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원호 57">
              <a:extLst>
                <a:ext uri="{FF2B5EF4-FFF2-40B4-BE49-F238E27FC236}">
                  <a16:creationId xmlns:a16="http://schemas.microsoft.com/office/drawing/2014/main" id="{2FBEBC42-75D3-4B29-B57C-6A9C5E1845A3}"/>
                </a:ext>
              </a:extLst>
            </p:cNvPr>
            <p:cNvSpPr/>
            <p:nvPr/>
          </p:nvSpPr>
          <p:spPr>
            <a:xfrm rot="5400000">
              <a:off x="5344061" y="3205929"/>
              <a:ext cx="253404" cy="253404"/>
            </a:xfrm>
            <a:prstGeom prst="arc">
              <a:avLst>
                <a:gd name="adj1" fmla="val 18987328"/>
                <a:gd name="adj2" fmla="val 0"/>
              </a:avLst>
            </a:prstGeom>
            <a:noFill/>
            <a:ln w="19050">
              <a:solidFill>
                <a:srgbClr val="023141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58E7873B-CABB-4031-9E1D-963247C279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8260" y="3460126"/>
              <a:ext cx="2016000" cy="298"/>
            </a:xfrm>
            <a:prstGeom prst="line">
              <a:avLst/>
            </a:prstGeom>
            <a:ln w="19050">
              <a:solidFill>
                <a:srgbClr val="02314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9D0D2A5-6012-4F29-A578-F74C486929E0}"/>
              </a:ext>
            </a:extLst>
          </p:cNvPr>
          <p:cNvGrpSpPr/>
          <p:nvPr/>
        </p:nvGrpSpPr>
        <p:grpSpPr>
          <a:xfrm>
            <a:off x="3947952" y="3714233"/>
            <a:ext cx="3100686" cy="2285997"/>
            <a:chOff x="3458260" y="3675110"/>
            <a:chExt cx="2442656" cy="2260134"/>
          </a:xfrm>
        </p:grpSpPr>
        <p:sp>
          <p:nvSpPr>
            <p:cNvPr id="64" name="원호 63">
              <a:extLst>
                <a:ext uri="{FF2B5EF4-FFF2-40B4-BE49-F238E27FC236}">
                  <a16:creationId xmlns:a16="http://schemas.microsoft.com/office/drawing/2014/main" id="{E742C527-50E0-44EA-ACB9-278F757E03AE}"/>
                </a:ext>
              </a:extLst>
            </p:cNvPr>
            <p:cNvSpPr/>
            <p:nvPr/>
          </p:nvSpPr>
          <p:spPr>
            <a:xfrm flipV="1">
              <a:off x="4656734" y="4691062"/>
              <a:ext cx="1244182" cy="1244182"/>
            </a:xfrm>
            <a:prstGeom prst="arc">
              <a:avLst>
                <a:gd name="adj1" fmla="val 5814299"/>
                <a:gd name="adj2" fmla="val 4370025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원호 64">
              <a:extLst>
                <a:ext uri="{FF2B5EF4-FFF2-40B4-BE49-F238E27FC236}">
                  <a16:creationId xmlns:a16="http://schemas.microsoft.com/office/drawing/2014/main" id="{93438B60-F04E-4FBA-BB4D-944376B97E40}"/>
                </a:ext>
              </a:extLst>
            </p:cNvPr>
            <p:cNvSpPr/>
            <p:nvPr/>
          </p:nvSpPr>
          <p:spPr>
            <a:xfrm flipV="1">
              <a:off x="5079098" y="4440833"/>
              <a:ext cx="253404" cy="253404"/>
            </a:xfrm>
            <a:prstGeom prst="arc">
              <a:avLst>
                <a:gd name="adj1" fmla="val 16096826"/>
                <a:gd name="adj2" fmla="val 0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2440E863-0AB1-4714-A67E-ED2D97A5E61F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 flipH="1" flipV="1">
              <a:off x="5332445" y="3805912"/>
              <a:ext cx="58" cy="76162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원호 66">
              <a:extLst>
                <a:ext uri="{FF2B5EF4-FFF2-40B4-BE49-F238E27FC236}">
                  <a16:creationId xmlns:a16="http://schemas.microsoft.com/office/drawing/2014/main" id="{1F8EEA10-BE79-471C-A5EF-CBFEA4EE93CC}"/>
                </a:ext>
              </a:extLst>
            </p:cNvPr>
            <p:cNvSpPr/>
            <p:nvPr/>
          </p:nvSpPr>
          <p:spPr>
            <a:xfrm rot="16200000" flipV="1">
              <a:off x="5079098" y="3675408"/>
              <a:ext cx="253404" cy="253404"/>
            </a:xfrm>
            <a:prstGeom prst="arc">
              <a:avLst>
                <a:gd name="adj1" fmla="val 16096826"/>
                <a:gd name="adj2" fmla="val 0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6E75E8FC-E4F8-44A0-BCE8-D381E0F9854F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 flipH="1" flipV="1">
              <a:off x="3458260" y="3675110"/>
              <a:ext cx="1747540" cy="29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AAD8F464-EAB3-4D65-B36C-069B51261D38}"/>
              </a:ext>
            </a:extLst>
          </p:cNvPr>
          <p:cNvSpPr/>
          <p:nvPr/>
        </p:nvSpPr>
        <p:spPr>
          <a:xfrm rot="10800000" flipV="1">
            <a:off x="7466097" y="4126323"/>
            <a:ext cx="1413861" cy="13071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dist="889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/>
                <a:cs typeface="Aharoni" panose="02010803020104030203" pitchFamily="2" charset="-79"/>
              </a:rPr>
              <a:t>로그인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/>
              <a:cs typeface="Aharoni" panose="02010803020104030203" pitchFamily="2" charset="-79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A2BA9CC-5BDE-4E1C-B969-7FDAFFC19620}"/>
              </a:ext>
            </a:extLst>
          </p:cNvPr>
          <p:cNvGrpSpPr/>
          <p:nvPr/>
        </p:nvGrpSpPr>
        <p:grpSpPr>
          <a:xfrm>
            <a:off x="4401343" y="3642775"/>
            <a:ext cx="4541430" cy="1795895"/>
            <a:chOff x="3458260" y="3603651"/>
            <a:chExt cx="3881741" cy="152173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AD74B3C-C972-41B6-B915-95C79F60E570}"/>
                </a:ext>
              </a:extLst>
            </p:cNvPr>
            <p:cNvGrpSpPr/>
            <p:nvPr/>
          </p:nvGrpSpPr>
          <p:grpSpPr>
            <a:xfrm rot="18000000" flipV="1">
              <a:off x="5970705" y="3756090"/>
              <a:ext cx="1244182" cy="1494411"/>
              <a:chOff x="6154263" y="1782671"/>
              <a:chExt cx="1244182" cy="1494411"/>
            </a:xfrm>
          </p:grpSpPr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F26724A0-721F-43F5-A57E-044CCD2D72D0}"/>
                  </a:ext>
                </a:extLst>
              </p:cNvPr>
              <p:cNvSpPr/>
              <p:nvPr/>
            </p:nvSpPr>
            <p:spPr>
              <a:xfrm>
                <a:off x="6154263" y="1782671"/>
                <a:ext cx="1244182" cy="1244182"/>
              </a:xfrm>
              <a:prstGeom prst="arc">
                <a:avLst>
                  <a:gd name="adj1" fmla="val 5814299"/>
                  <a:gd name="adj2" fmla="val 4370025"/>
                </a:avLst>
              </a:prstGeom>
              <a:noFill/>
              <a:ln w="19050">
                <a:solidFill>
                  <a:srgbClr val="023141"/>
                </a:solidFill>
                <a:prstDash val="sysDot"/>
                <a:tailEnd type="oval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099F733D-C913-46EA-885C-E237C4964730}"/>
                  </a:ext>
                </a:extLst>
              </p:cNvPr>
              <p:cNvSpPr/>
              <p:nvPr/>
            </p:nvSpPr>
            <p:spPr>
              <a:xfrm>
                <a:off x="6576627" y="3023678"/>
                <a:ext cx="253404" cy="253404"/>
              </a:xfrm>
              <a:prstGeom prst="arc">
                <a:avLst>
                  <a:gd name="adj1" fmla="val 16096826"/>
                  <a:gd name="adj2" fmla="val 20721612"/>
                </a:avLst>
              </a:prstGeom>
              <a:noFill/>
              <a:ln w="19050">
                <a:solidFill>
                  <a:srgbClr val="023141"/>
                </a:solidFill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8E844F03-8AEB-43F8-B7F4-992FEAE06117}"/>
                </a:ext>
              </a:extLst>
            </p:cNvPr>
            <p:cNvCxnSpPr>
              <a:cxnSpLocks/>
              <a:stCxn id="76" idx="2"/>
              <a:endCxn id="73" idx="0"/>
            </p:cNvCxnSpPr>
            <p:nvPr/>
          </p:nvCxnSpPr>
          <p:spPr>
            <a:xfrm flipH="1" flipV="1">
              <a:off x="5547590" y="3629601"/>
              <a:ext cx="560349" cy="536531"/>
            </a:xfrm>
            <a:prstGeom prst="line">
              <a:avLst/>
            </a:prstGeom>
            <a:ln w="19050">
              <a:solidFill>
                <a:srgbClr val="02314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538A2DFA-D450-4064-9623-417227026FB8}"/>
                </a:ext>
              </a:extLst>
            </p:cNvPr>
            <p:cNvSpPr/>
            <p:nvPr/>
          </p:nvSpPr>
          <p:spPr>
            <a:xfrm rot="16200000" flipV="1">
              <a:off x="5344061" y="3603651"/>
              <a:ext cx="253404" cy="253404"/>
            </a:xfrm>
            <a:prstGeom prst="arc">
              <a:avLst>
                <a:gd name="adj1" fmla="val 19360392"/>
                <a:gd name="adj2" fmla="val 0"/>
              </a:avLst>
            </a:prstGeom>
            <a:noFill/>
            <a:ln w="19050">
              <a:solidFill>
                <a:srgbClr val="023141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BC4ACE0E-79AE-4849-B064-C8C51CED17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8260" y="3603651"/>
              <a:ext cx="2016000" cy="298"/>
            </a:xfrm>
            <a:prstGeom prst="line">
              <a:avLst/>
            </a:prstGeom>
            <a:ln w="19050">
              <a:solidFill>
                <a:srgbClr val="02314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4B59774C-5E83-4543-9361-1A9F7FB11E1D}"/>
              </a:ext>
            </a:extLst>
          </p:cNvPr>
          <p:cNvSpPr/>
          <p:nvPr/>
        </p:nvSpPr>
        <p:spPr>
          <a:xfrm>
            <a:off x="8759323" y="2993850"/>
            <a:ext cx="2500747" cy="1073387"/>
          </a:xfrm>
          <a:prstGeom prst="ellipse">
            <a:avLst/>
          </a:prstGeom>
          <a:solidFill>
            <a:srgbClr val="1FDE7F"/>
          </a:solidFill>
          <a:ln>
            <a:solidFill>
              <a:schemeClr val="bg1">
                <a:lumMod val="95000"/>
              </a:schemeClr>
            </a:solidFill>
          </a:ln>
          <a:effectLst>
            <a:outerShdw dist="889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/>
                <a:cs typeface="Aharoni" panose="02010803020104030203" pitchFamily="2" charset="-79"/>
              </a:rPr>
              <a:t>Boardgame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/>
                <a:cs typeface="Aharoni" panose="02010803020104030203" pitchFamily="2" charset="-79"/>
              </a:rPr>
              <a:t> shop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AA550A8-15AB-4209-917D-1CF24B181A4B}"/>
              </a:ext>
            </a:extLst>
          </p:cNvPr>
          <p:cNvGrpSpPr/>
          <p:nvPr/>
        </p:nvGrpSpPr>
        <p:grpSpPr>
          <a:xfrm>
            <a:off x="4348325" y="3210094"/>
            <a:ext cx="6480017" cy="694579"/>
            <a:chOff x="3458260" y="2912276"/>
            <a:chExt cx="5316607" cy="1244182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2C51AE8C-6443-4304-8A37-83C13ACD8F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8260" y="3533000"/>
              <a:ext cx="3960000" cy="298"/>
            </a:xfrm>
            <a:prstGeom prst="line">
              <a:avLst/>
            </a:prstGeom>
            <a:ln w="19050">
              <a:solidFill>
                <a:srgbClr val="1FDE7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원호 79">
              <a:extLst>
                <a:ext uri="{FF2B5EF4-FFF2-40B4-BE49-F238E27FC236}">
                  <a16:creationId xmlns:a16="http://schemas.microsoft.com/office/drawing/2014/main" id="{FD2DC8BD-6767-4D8D-BE22-E89050C6C41A}"/>
                </a:ext>
              </a:extLst>
            </p:cNvPr>
            <p:cNvSpPr/>
            <p:nvPr/>
          </p:nvSpPr>
          <p:spPr>
            <a:xfrm>
              <a:off x="7530685" y="2912276"/>
              <a:ext cx="1244182" cy="1244182"/>
            </a:xfrm>
            <a:prstGeom prst="arc">
              <a:avLst>
                <a:gd name="adj1" fmla="val 11509260"/>
                <a:gd name="adj2" fmla="val 9524419"/>
              </a:avLst>
            </a:prstGeom>
            <a:noFill/>
            <a:ln w="19050">
              <a:solidFill>
                <a:srgbClr val="1FDE7F"/>
              </a:solidFill>
              <a:prstDash val="solid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D3423828-3895-43CC-B729-CDA582C6D42F}"/>
                </a:ext>
              </a:extLst>
            </p:cNvPr>
            <p:cNvSpPr/>
            <p:nvPr/>
          </p:nvSpPr>
          <p:spPr>
            <a:xfrm rot="5400000">
              <a:off x="7290281" y="3279596"/>
              <a:ext cx="253404" cy="253404"/>
            </a:xfrm>
            <a:prstGeom prst="arc">
              <a:avLst>
                <a:gd name="adj1" fmla="val 16096826"/>
                <a:gd name="adj2" fmla="val 0"/>
              </a:avLst>
            </a:prstGeom>
            <a:noFill/>
            <a:ln w="19050">
              <a:solidFill>
                <a:srgbClr val="1FDE7F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B6DEB251-A784-469D-9F24-5C9690DB037F}"/>
              </a:ext>
            </a:extLst>
          </p:cNvPr>
          <p:cNvSpPr/>
          <p:nvPr/>
        </p:nvSpPr>
        <p:spPr>
          <a:xfrm>
            <a:off x="5456221" y="4777690"/>
            <a:ext cx="1634826" cy="117707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dist="889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/>
                <a:cs typeface="Aharoni" panose="02010803020104030203" pitchFamily="2" charset="-79"/>
              </a:rPr>
              <a:t>장바구니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/>
              <a:cs typeface="Aharoni" panose="02010803020104030203" pitchFamily="2" charset="-79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A6464B8-274B-437F-BE6E-93EA5FDCCC23}"/>
              </a:ext>
            </a:extLst>
          </p:cNvPr>
          <p:cNvSpPr/>
          <p:nvPr/>
        </p:nvSpPr>
        <p:spPr>
          <a:xfrm>
            <a:off x="2796830" y="2660757"/>
            <a:ext cx="1604513" cy="1604513"/>
          </a:xfrm>
          <a:prstGeom prst="ellipse">
            <a:avLst/>
          </a:prstGeom>
          <a:solidFill>
            <a:schemeClr val="bg1"/>
          </a:solidFill>
          <a:ln>
            <a:solidFill>
              <a:srgbClr val="1FDE7F"/>
            </a:solidFill>
          </a:ln>
          <a:effectLst>
            <a:outerShdw dist="1397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60" y="2990135"/>
            <a:ext cx="865643" cy="88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15087" y="1332228"/>
            <a:ext cx="3204356" cy="539887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80628"/>
            <a:ext cx="25277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일반 사이트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– </a:t>
            </a:r>
            <a:r>
              <a:rPr lang="en-US" altLang="ko-KR" sz="2000" b="1" dirty="0" err="1">
                <a:solidFill>
                  <a:srgbClr val="445569"/>
                </a:solidFill>
                <a:latin typeface="+mn-ea"/>
                <a:ea typeface="+mn-ea"/>
              </a:rPr>
              <a:t>kowd</a:t>
            </a:r>
            <a:endParaRPr lang="ko-KR" altLang="en-US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849313" y="651899"/>
            <a:ext cx="45719" cy="364833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26989" y="659588"/>
            <a:ext cx="1727560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Kowd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화면 구조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텍스트 개체 틀 31"/>
          <p:cNvSpPr txBox="1">
            <a:spLocks/>
          </p:cNvSpPr>
          <p:nvPr/>
        </p:nvSpPr>
        <p:spPr>
          <a:xfrm>
            <a:off x="9165713" y="1895131"/>
            <a:ext cx="2852035" cy="399783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1. </a:t>
            </a:r>
            <a:r>
              <a:rPr lang="ko-KR" altLang="en-US" sz="1100" dirty="0"/>
              <a:t>홈페이지 메뉴 좌측으로 배치</a:t>
            </a: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/>
              <a:t> </a:t>
            </a:r>
            <a:r>
              <a:rPr lang="en-US" altLang="ko-KR" sz="1100" dirty="0"/>
              <a:t>- </a:t>
            </a:r>
            <a:r>
              <a:rPr lang="ko-KR" altLang="en-US" sz="1100" dirty="0"/>
              <a:t>위쪽인 </a:t>
            </a:r>
            <a:r>
              <a:rPr lang="en-US" altLang="ko-KR" sz="1100" dirty="0"/>
              <a:t>header</a:t>
            </a:r>
            <a:r>
              <a:rPr lang="ko-KR" altLang="en-US" sz="1100" dirty="0"/>
              <a:t>랑은 다르게 좌측으로 배치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- </a:t>
            </a:r>
            <a:r>
              <a:rPr lang="ko-KR" altLang="en-US" sz="1100" dirty="0"/>
              <a:t>마우스 올리면 글자가 </a:t>
            </a:r>
            <a:r>
              <a:rPr lang="ko-KR" altLang="en-US" sz="1100" dirty="0" err="1"/>
              <a:t>진해짐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- </a:t>
            </a:r>
            <a:r>
              <a:rPr lang="ko-KR" altLang="en-US" sz="1100" dirty="0"/>
              <a:t>메뉴를 클릭하면 해당 페이지로 이동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2. Footer </a:t>
            </a:r>
            <a:r>
              <a:rPr lang="ko-KR" altLang="en-US" sz="1100" dirty="0"/>
              <a:t>좌측 하단 배치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- </a:t>
            </a:r>
            <a:r>
              <a:rPr lang="ko-KR" altLang="en-US" sz="1100" dirty="0"/>
              <a:t>주소</a:t>
            </a:r>
            <a:r>
              <a:rPr lang="en-US" altLang="ko-KR" sz="1100" dirty="0"/>
              <a:t>, </a:t>
            </a:r>
            <a:r>
              <a:rPr lang="ko-KR" altLang="en-US" sz="1100" dirty="0"/>
              <a:t>전화번호 기재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3. </a:t>
            </a:r>
            <a:r>
              <a:rPr lang="ko-KR" altLang="en-US" sz="1100" dirty="0"/>
              <a:t>홈 화면</a:t>
            </a: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/>
              <a:t> </a:t>
            </a:r>
            <a:r>
              <a:rPr lang="en-US" altLang="ko-KR" sz="1100" dirty="0"/>
              <a:t>- </a:t>
            </a:r>
            <a:r>
              <a:rPr lang="ko-KR" altLang="en-US" sz="1100" dirty="0"/>
              <a:t>헤더를 좌측으로 배치해 메인 화면을 더 깔끔하게 볼 수 있다</a:t>
            </a:r>
            <a:r>
              <a:rPr lang="en-US" altLang="ko-KR" sz="1100" dirty="0"/>
              <a:t>. </a:t>
            </a:r>
          </a:p>
          <a:p>
            <a:pPr marL="0" indent="0">
              <a:buNone/>
            </a:pPr>
            <a:r>
              <a:rPr lang="en-US" altLang="ko-KR" sz="1100" dirty="0"/>
              <a:t> - </a:t>
            </a:r>
            <a:r>
              <a:rPr lang="ko-KR" altLang="en-US" sz="1100" dirty="0"/>
              <a:t>스크롤을 내리면서 메뉴가 바뀐다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en-US" altLang="ko-KR" sz="1100" dirty="0"/>
              <a:t> - order</a:t>
            </a:r>
            <a:r>
              <a:rPr lang="ko-KR" altLang="en-US" sz="1100" dirty="0"/>
              <a:t>메뉴를 누르면 주문서 작성으로 이동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- </a:t>
            </a:r>
            <a:r>
              <a:rPr lang="ko-KR" altLang="en-US" sz="1100" dirty="0"/>
              <a:t>각 메뉴 페이지마다 </a:t>
            </a:r>
            <a:r>
              <a:rPr lang="ko-KR" altLang="en-US" sz="1100" dirty="0" err="1"/>
              <a:t>그라데이션</a:t>
            </a:r>
            <a:r>
              <a:rPr lang="ko-KR" altLang="en-US" sz="1100" dirty="0"/>
              <a:t> 적용해 페이지가 나눠져 보임</a:t>
            </a:r>
            <a:endParaRPr lang="en-US" altLang="ko-KR" sz="11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165132" y="1820356"/>
            <a:ext cx="1704267" cy="576065"/>
            <a:chOff x="179512" y="411510"/>
            <a:chExt cx="1296144" cy="432049"/>
          </a:xfrm>
        </p:grpSpPr>
        <p:sp>
          <p:nvSpPr>
            <p:cNvPr id="11" name="직사각형 10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564064" y="1897680"/>
            <a:ext cx="84645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>
                <a:latin typeface="+mn-ea"/>
                <a:ea typeface="+mn-ea"/>
              </a:rPr>
              <a:t>LOGO</a:t>
            </a:r>
            <a:endParaRPr lang="ko-KR" altLang="en-US" sz="1867" b="1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5132" y="5046201"/>
            <a:ext cx="2758653" cy="283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home  menu order contact</a:t>
            </a:r>
            <a:r>
              <a:rPr lang="ko-KR" altLang="en-US" sz="1867" baseline="-40000" dirty="0"/>
              <a:t>  </a:t>
            </a:r>
            <a:endParaRPr lang="ko-KR" altLang="en-US" sz="1200" baseline="-40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3072" y="5059256"/>
            <a:ext cx="288032" cy="2708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3072" y="6046148"/>
            <a:ext cx="288032" cy="2708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2" name="직사각형 21"/>
          <p:cNvSpPr/>
          <p:nvPr/>
        </p:nvSpPr>
        <p:spPr>
          <a:xfrm>
            <a:off x="3674957" y="1332228"/>
            <a:ext cx="5428885" cy="5390797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91744" y="1459128"/>
            <a:ext cx="5184576" cy="27619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91744" y="4356847"/>
            <a:ext cx="5184576" cy="223041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439816" y="2569303"/>
            <a:ext cx="288032" cy="2708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887220" y="2492896"/>
            <a:ext cx="2758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aseline="-40000" dirty="0"/>
              <a:t>홈 화면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65132" y="5974584"/>
            <a:ext cx="2382304" cy="468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서울 관악구 </a:t>
            </a:r>
            <a:r>
              <a:rPr lang="ko-KR" altLang="en-US" sz="1200" dirty="0" err="1">
                <a:latin typeface="+mn-ea"/>
              </a:rPr>
              <a:t>인헌길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101 1</a:t>
            </a:r>
            <a:r>
              <a:rPr lang="ko-KR" altLang="en-US" sz="1200" dirty="0">
                <a:latin typeface="+mn-ea"/>
              </a:rPr>
              <a:t>층 </a:t>
            </a:r>
            <a:endParaRPr lang="en-US" altLang="ko-KR" sz="1200" dirty="0">
              <a:latin typeface="+mn-ea"/>
            </a:endParaRPr>
          </a:p>
          <a:p>
            <a:r>
              <a:rPr lang="en-US" altLang="ko-KR" sz="1867" baseline="-40000" dirty="0"/>
              <a:t>Tel : 010-1111-1111</a:t>
            </a:r>
            <a:r>
              <a:rPr lang="ko-KR" altLang="en-US" sz="1867" baseline="-40000" dirty="0"/>
              <a:t>  </a:t>
            </a:r>
            <a:endParaRPr lang="ko-KR" altLang="en-US" sz="1200" baseline="-40000" dirty="0"/>
          </a:p>
        </p:txBody>
      </p:sp>
      <p:sp>
        <p:nvSpPr>
          <p:cNvPr id="2" name="직사각형 1"/>
          <p:cNvSpPr/>
          <p:nvPr/>
        </p:nvSpPr>
        <p:spPr>
          <a:xfrm>
            <a:off x="9165714" y="1312821"/>
            <a:ext cx="2852034" cy="387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화면 설명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165713" y="1700809"/>
            <a:ext cx="2852035" cy="5022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00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15780" y="398067"/>
            <a:ext cx="7741258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80628"/>
            <a:ext cx="25277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일반 사이트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– </a:t>
            </a:r>
            <a:r>
              <a:rPr lang="en-US" altLang="ko-KR" sz="2000" b="1" dirty="0" err="1">
                <a:solidFill>
                  <a:srgbClr val="445569"/>
                </a:solidFill>
                <a:latin typeface="+mn-ea"/>
                <a:ea typeface="+mn-ea"/>
              </a:rPr>
              <a:t>kowd</a:t>
            </a:r>
            <a:endParaRPr lang="ko-KR" altLang="en-US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680641"/>
            <a:ext cx="11700814" cy="593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2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1616</TotalTime>
  <Words>605</Words>
  <Application>Microsoft Macintosh PowerPoint</Application>
  <PresentationFormat>와이드스크린</PresentationFormat>
  <Paragraphs>195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Calibri Light</vt:lpstr>
      <vt:lpstr>Calibri</vt:lpstr>
      <vt:lpstr>휴먼둥근헤드라인</vt:lpstr>
      <vt:lpstr>야놀자 야체 B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PARK JANGWOO</cp:lastModifiedBy>
  <cp:revision>161</cp:revision>
  <dcterms:created xsi:type="dcterms:W3CDTF">2014-04-29T00:37:20Z</dcterms:created>
  <dcterms:modified xsi:type="dcterms:W3CDTF">2022-03-04T05:35:39Z</dcterms:modified>
</cp:coreProperties>
</file>