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8"/>
  </p:notesMasterIdLst>
  <p:sldIdLst>
    <p:sldId id="354" r:id="rId2"/>
    <p:sldId id="356" r:id="rId3"/>
    <p:sldId id="443" r:id="rId4"/>
    <p:sldId id="509" r:id="rId5"/>
    <p:sldId id="357" r:id="rId6"/>
    <p:sldId id="388" r:id="rId7"/>
    <p:sldId id="401" r:id="rId8"/>
    <p:sldId id="402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10" r:id="rId17"/>
    <p:sldId id="358" r:id="rId18"/>
    <p:sldId id="407" r:id="rId19"/>
    <p:sldId id="408" r:id="rId20"/>
    <p:sldId id="409" r:id="rId21"/>
    <p:sldId id="410" r:id="rId22"/>
    <p:sldId id="412" r:id="rId23"/>
    <p:sldId id="471" r:id="rId24"/>
    <p:sldId id="472" r:id="rId25"/>
    <p:sldId id="413" r:id="rId26"/>
    <p:sldId id="444" r:id="rId27"/>
    <p:sldId id="445" r:id="rId28"/>
    <p:sldId id="473" r:id="rId29"/>
    <p:sldId id="474" r:id="rId30"/>
    <p:sldId id="371" r:id="rId31"/>
    <p:sldId id="511" r:id="rId32"/>
    <p:sldId id="372" r:id="rId33"/>
    <p:sldId id="421" r:id="rId34"/>
    <p:sldId id="376" r:id="rId35"/>
    <p:sldId id="476" r:id="rId36"/>
    <p:sldId id="420" r:id="rId37"/>
    <p:sldId id="475" r:id="rId38"/>
    <p:sldId id="512" r:id="rId39"/>
    <p:sldId id="422" r:id="rId40"/>
    <p:sldId id="447" r:id="rId41"/>
    <p:sldId id="446" r:id="rId42"/>
    <p:sldId id="423" r:id="rId43"/>
    <p:sldId id="427" r:id="rId44"/>
    <p:sldId id="425" r:id="rId45"/>
    <p:sldId id="428" r:id="rId46"/>
    <p:sldId id="478" r:id="rId47"/>
    <p:sldId id="479" r:id="rId48"/>
    <p:sldId id="480" r:id="rId49"/>
    <p:sldId id="481" r:id="rId50"/>
    <p:sldId id="429" r:id="rId51"/>
    <p:sldId id="482" r:id="rId52"/>
    <p:sldId id="483" r:id="rId53"/>
    <p:sldId id="484" r:id="rId54"/>
    <p:sldId id="431" r:id="rId55"/>
    <p:sldId id="485" r:id="rId56"/>
    <p:sldId id="486" r:id="rId57"/>
    <p:sldId id="487" r:id="rId58"/>
    <p:sldId id="430" r:id="rId59"/>
    <p:sldId id="432" r:id="rId60"/>
    <p:sldId id="433" r:id="rId61"/>
    <p:sldId id="488" r:id="rId62"/>
    <p:sldId id="426" r:id="rId63"/>
    <p:sldId id="434" r:id="rId64"/>
    <p:sldId id="489" r:id="rId65"/>
    <p:sldId id="490" r:id="rId66"/>
    <p:sldId id="491" r:id="rId67"/>
    <p:sldId id="437" r:id="rId68"/>
    <p:sldId id="492" r:id="rId69"/>
    <p:sldId id="493" r:id="rId70"/>
    <p:sldId id="516" r:id="rId71"/>
    <p:sldId id="517" r:id="rId72"/>
    <p:sldId id="515" r:id="rId73"/>
    <p:sldId id="448" r:id="rId74"/>
    <p:sldId id="449" r:id="rId75"/>
    <p:sldId id="498" r:id="rId76"/>
    <p:sldId id="499" r:id="rId77"/>
    <p:sldId id="500" r:id="rId78"/>
    <p:sldId id="451" r:id="rId79"/>
    <p:sldId id="518" r:id="rId80"/>
    <p:sldId id="519" r:id="rId81"/>
    <p:sldId id="520" r:id="rId82"/>
    <p:sldId id="521" r:id="rId83"/>
    <p:sldId id="522" r:id="rId84"/>
    <p:sldId id="450" r:id="rId85"/>
    <p:sldId id="452" r:id="rId86"/>
    <p:sldId id="438" r:id="rId87"/>
    <p:sldId id="439" r:id="rId88"/>
    <p:sldId id="501" r:id="rId89"/>
    <p:sldId id="440" r:id="rId90"/>
    <p:sldId id="502" r:id="rId91"/>
    <p:sldId id="503" r:id="rId92"/>
    <p:sldId id="504" r:id="rId93"/>
    <p:sldId id="505" r:id="rId94"/>
    <p:sldId id="506" r:id="rId95"/>
    <p:sldId id="442" r:id="rId96"/>
    <p:sldId id="454" r:id="rId97"/>
    <p:sldId id="455" r:id="rId98"/>
    <p:sldId id="523" r:id="rId99"/>
    <p:sldId id="514" r:id="rId100"/>
    <p:sldId id="533" r:id="rId101"/>
    <p:sldId id="542" r:id="rId102"/>
    <p:sldId id="543" r:id="rId103"/>
    <p:sldId id="534" r:id="rId104"/>
    <p:sldId id="535" r:id="rId105"/>
    <p:sldId id="536" r:id="rId106"/>
    <p:sldId id="537" r:id="rId107"/>
    <p:sldId id="538" r:id="rId108"/>
    <p:sldId id="539" r:id="rId109"/>
    <p:sldId id="540" r:id="rId110"/>
    <p:sldId id="513" r:id="rId111"/>
    <p:sldId id="458" r:id="rId112"/>
    <p:sldId id="441" r:id="rId113"/>
    <p:sldId id="459" r:id="rId114"/>
    <p:sldId id="398" r:id="rId115"/>
    <p:sldId id="404" r:id="rId116"/>
    <p:sldId id="399" r:id="rId117"/>
    <p:sldId id="364" r:id="rId118"/>
    <p:sldId id="400" r:id="rId119"/>
    <p:sldId id="368" r:id="rId120"/>
    <p:sldId id="414" r:id="rId121"/>
    <p:sldId id="524" r:id="rId122"/>
    <p:sldId id="525" r:id="rId123"/>
    <p:sldId id="370" r:id="rId124"/>
    <p:sldId id="363" r:id="rId125"/>
    <p:sldId id="380" r:id="rId126"/>
    <p:sldId id="507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17668CC-9C29-461F-92C3-E864A4ED5BDD}">
          <p14:sldIdLst>
            <p14:sldId id="354"/>
            <p14:sldId id="356"/>
            <p14:sldId id="443"/>
          </p14:sldIdLst>
        </p14:section>
        <p14:section name="Asio" id="{1762E7DA-A349-4CEB-BCC8-5620BC07FA96}">
          <p14:sldIdLst>
            <p14:sldId id="509"/>
            <p14:sldId id="357"/>
            <p14:sldId id="388"/>
            <p14:sldId id="401"/>
            <p14:sldId id="402"/>
            <p14:sldId id="526"/>
            <p14:sldId id="527"/>
            <p14:sldId id="528"/>
            <p14:sldId id="529"/>
            <p14:sldId id="530"/>
            <p14:sldId id="531"/>
            <p14:sldId id="532"/>
          </p14:sldIdLst>
        </p14:section>
        <p14:section name="Serialization" id="{FED2A33C-8900-4C74-97F3-2C26CA741393}">
          <p14:sldIdLst>
            <p14:sldId id="510"/>
            <p14:sldId id="358"/>
            <p14:sldId id="407"/>
            <p14:sldId id="408"/>
            <p14:sldId id="409"/>
            <p14:sldId id="410"/>
            <p14:sldId id="412"/>
            <p14:sldId id="471"/>
            <p14:sldId id="472"/>
            <p14:sldId id="413"/>
            <p14:sldId id="444"/>
            <p14:sldId id="445"/>
            <p14:sldId id="473"/>
            <p14:sldId id="474"/>
            <p14:sldId id="371"/>
          </p14:sldIdLst>
        </p14:section>
        <p14:section name="Object Transmission" id="{8EC8887D-B06F-489F-ABC3-638A14CC3DDD}">
          <p14:sldIdLst>
            <p14:sldId id="511"/>
            <p14:sldId id="372"/>
            <p14:sldId id="421"/>
            <p14:sldId id="376"/>
            <p14:sldId id="476"/>
            <p14:sldId id="420"/>
            <p14:sldId id="475"/>
          </p14:sldIdLst>
        </p14:section>
        <p14:section name="Active Messaging" id="{49086E78-D6D7-4309-8D05-E42968D17E04}">
          <p14:sldIdLst>
            <p14:sldId id="512"/>
            <p14:sldId id="422"/>
            <p14:sldId id="447"/>
            <p14:sldId id="446"/>
            <p14:sldId id="423"/>
            <p14:sldId id="427"/>
            <p14:sldId id="425"/>
            <p14:sldId id="428"/>
            <p14:sldId id="478"/>
            <p14:sldId id="479"/>
            <p14:sldId id="480"/>
            <p14:sldId id="481"/>
            <p14:sldId id="429"/>
            <p14:sldId id="482"/>
            <p14:sldId id="483"/>
            <p14:sldId id="484"/>
            <p14:sldId id="431"/>
            <p14:sldId id="485"/>
            <p14:sldId id="486"/>
            <p14:sldId id="487"/>
            <p14:sldId id="430"/>
            <p14:sldId id="432"/>
            <p14:sldId id="433"/>
            <p14:sldId id="488"/>
            <p14:sldId id="426"/>
            <p14:sldId id="434"/>
            <p14:sldId id="489"/>
            <p14:sldId id="490"/>
            <p14:sldId id="491"/>
            <p14:sldId id="437"/>
            <p14:sldId id="492"/>
            <p14:sldId id="493"/>
            <p14:sldId id="516"/>
            <p14:sldId id="517"/>
            <p14:sldId id="515"/>
            <p14:sldId id="448"/>
            <p14:sldId id="449"/>
            <p14:sldId id="498"/>
            <p14:sldId id="499"/>
            <p14:sldId id="500"/>
            <p14:sldId id="451"/>
            <p14:sldId id="518"/>
            <p14:sldId id="519"/>
            <p14:sldId id="520"/>
            <p14:sldId id="521"/>
            <p14:sldId id="522"/>
            <p14:sldId id="450"/>
            <p14:sldId id="452"/>
            <p14:sldId id="438"/>
            <p14:sldId id="439"/>
            <p14:sldId id="501"/>
            <p14:sldId id="440"/>
            <p14:sldId id="502"/>
            <p14:sldId id="503"/>
            <p14:sldId id="504"/>
            <p14:sldId id="505"/>
            <p14:sldId id="506"/>
            <p14:sldId id="442"/>
            <p14:sldId id="454"/>
            <p14:sldId id="455"/>
            <p14:sldId id="523"/>
          </p14:sldIdLst>
        </p14:section>
        <p14:section name="HPX Indoctrination" id="{1526E4FE-BDE2-4B07-839D-353F558D0CCE}">
          <p14:sldIdLst>
            <p14:sldId id="514"/>
            <p14:sldId id="533"/>
            <p14:sldId id="542"/>
            <p14:sldId id="543"/>
            <p14:sldId id="534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Tips &amp; Tricks" id="{4BAEAEFA-2D0A-482E-A957-BDB345043DE7}">
          <p14:sldIdLst>
            <p14:sldId id="513"/>
            <p14:sldId id="458"/>
          </p14:sldIdLst>
        </p14:section>
        <p14:section name="OT: Zero Copy" id="{02432959-2D01-42E9-BCCF-669A4436F5A6}">
          <p14:sldIdLst>
            <p14:sldId id="441"/>
            <p14:sldId id="459"/>
          </p14:sldIdLst>
        </p14:section>
        <p14:section name="Asio: TCP Congestation" id="{F5BB5E35-E2BA-48C3-A47C-8407CFA85B9F}">
          <p14:sldIdLst>
            <p14:sldId id="398"/>
            <p14:sldId id="404"/>
            <p14:sldId id="399"/>
          </p14:sldIdLst>
        </p14:section>
        <p14:section name="Asio: I/O Service Pools" id="{3DA4DF72-2DC0-4D67-B66D-5DEA0B1DAE4D}">
          <p14:sldIdLst>
            <p14:sldId id="364"/>
            <p14:sldId id="400"/>
          </p14:sldIdLst>
        </p14:section>
        <p14:section name="Serialization: Bitwise Serialization" id="{6DE6530D-6CB6-4F03-BDA2-47E3C7D542FF}">
          <p14:sldIdLst>
            <p14:sldId id="368"/>
            <p14:sldId id="414"/>
            <p14:sldId id="524"/>
            <p14:sldId id="525"/>
          </p14:sldIdLst>
        </p14:section>
        <p14:section name="Serialization: Array Optimizations" id="{BA3DB76C-65E7-4766-8B03-AAF9E6978AA6}">
          <p14:sldIdLst>
            <p14:sldId id="370"/>
          </p14:sldIdLst>
        </p14:section>
        <p14:section name="Serialization: Exporting Templates" id="{1B22EF49-758E-4201-865D-476A18808EEB}">
          <p14:sldIdLst>
            <p14:sldId id="363"/>
          </p14:sldIdLst>
        </p14:section>
        <p14:section name="Serialization: Portable Archives" id="{11BC3199-B629-4C6D-984F-0750E2C21674}">
          <p14:sldIdLst>
            <p14:sldId id="380"/>
          </p14:sldIdLst>
        </p14:section>
        <p14:section name="Conclusion" id="{0F41F418-CC88-4EFA-B9AD-9056200030F2}">
          <p14:sldIdLst>
            <p14:sldId id="5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AC5"/>
    <a:srgbClr val="0D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4866" autoAdjust="0"/>
  </p:normalViewPr>
  <p:slideViewPr>
    <p:cSldViewPr showGuides="1">
      <p:cViewPr>
        <p:scale>
          <a:sx n="75" d="100"/>
          <a:sy n="75" d="100"/>
        </p:scale>
        <p:origin x="-726" y="-492"/>
      </p:cViewPr>
      <p:guideLst>
        <p:guide orient="horz" pos="1056"/>
        <p:guide orient="horz" pos="2784"/>
        <p:guide pos="288"/>
        <p:guide pos="5280"/>
      </p:guideLst>
    </p:cSldViewPr>
  </p:slideViewPr>
  <p:outlineViewPr>
    <p:cViewPr>
      <p:scale>
        <a:sx n="33" d="100"/>
        <a:sy n="33" d="100"/>
      </p:scale>
      <p:origin x="0" y="90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5CAA-1A5A-462F-9974-BA89EFEFDE6D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746F-1A61-49F2-8DF9-9E65B8602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56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22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5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20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91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33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46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31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938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can be used to parallelize the invocation of completion handlers.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337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54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are_elements_bitwise_serializable</a:t>
            </a:r>
            <a:r>
              <a:rPr lang="en-US" dirty="0" smtClean="0"/>
              <a:t> is an</a:t>
            </a:r>
            <a:r>
              <a:rPr lang="en-US" baseline="0" dirty="0" smtClean="0"/>
              <a:t> MPL </a:t>
            </a:r>
            <a:r>
              <a:rPr lang="en-US" baseline="0" dirty="0" err="1" smtClean="0"/>
              <a:t>metafunction</a:t>
            </a:r>
            <a:r>
              <a:rPr lang="en-US" baseline="0" dirty="0" smtClean="0"/>
              <a:t> class.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mpl</a:t>
            </a:r>
            <a:r>
              <a:rPr lang="en-US" dirty="0" smtClean="0"/>
              <a:t>::fold applies a binary operation successively to a Forward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062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421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317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anyone asks</a:t>
            </a:r>
            <a:r>
              <a:rPr lang="en-US" baseline="0" dirty="0" smtClean="0"/>
              <a:t> about the portable binary archive examples in Serialization, explain that they aren’t endian-portable because they use Serialization’s </a:t>
            </a:r>
            <a:r>
              <a:rPr lang="en-US" baseline="0" dirty="0" err="1" smtClean="0"/>
              <a:t>basic_binary</a:t>
            </a:r>
            <a:r>
              <a:rPr lang="en-US" baseline="0" dirty="0" smtClean="0"/>
              <a:t>_(</a:t>
            </a:r>
            <a:r>
              <a:rPr lang="en-US" baseline="0" dirty="0" err="1" smtClean="0"/>
              <a:t>i|o</a:t>
            </a:r>
            <a:r>
              <a:rPr lang="en-US" baseline="0" dirty="0" smtClean="0"/>
              <a:t>)primitive.hpp, which isn’t portable.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150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1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4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7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Serialize</a:t>
            </a:r>
            <a:r>
              <a:rPr lang="en-US" baseline="0" dirty="0" smtClean="0"/>
              <a:t> a coordinate to the </a:t>
            </a:r>
            <a:r>
              <a:rPr lang="en-US" baseline="0" dirty="0" err="1" smtClean="0"/>
              <a:t>stringstream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</a:t>
            </a:r>
            <a:r>
              <a:rPr lang="en-US" baseline="0" dirty="0" smtClean="0"/>
              <a:t> coordinate in from the </a:t>
            </a:r>
            <a:r>
              <a:rPr lang="en-US" baseline="0" dirty="0" err="1" smtClean="0"/>
              <a:t>stringstream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0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4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2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5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1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6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7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2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Client side code.</a:t>
            </a:r>
          </a:p>
          <a:p>
            <a:r>
              <a:rPr lang="en-US" dirty="0" smtClean="0"/>
              <a:t>Note: this</a:t>
            </a:r>
            <a:r>
              <a:rPr lang="en-US" baseline="0" dirty="0" smtClean="0"/>
              <a:t> will throw exceptions with text archives (for reasons that are not entirely clear to 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asio_tcp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Server side code.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5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Mention</a:t>
            </a:r>
            <a:r>
              <a:rPr lang="en-US" b="0" baseline="0" dirty="0" smtClean="0"/>
              <a:t> that we’re using </a:t>
            </a:r>
            <a:r>
              <a:rPr lang="en-US" b="0" baseline="0" dirty="0" err="1" smtClean="0"/>
              <a:t>asio_tcp</a:t>
            </a:r>
            <a:r>
              <a:rPr lang="en-US" b="0" baseline="0" dirty="0" smtClean="0"/>
              <a:t>::</a:t>
            </a:r>
            <a:r>
              <a:rPr lang="en-US" b="0" baseline="0" dirty="0" err="1" smtClean="0"/>
              <a:t>iostream</a:t>
            </a:r>
            <a:r>
              <a:rPr lang="en-US" b="0" baseline="0" dirty="0" smtClean="0"/>
              <a:t> again.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54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3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</a:t>
            </a:r>
            <a:r>
              <a:rPr lang="en-US" baseline="0" dirty="0" smtClean="0"/>
              <a:t> extend this to </a:t>
            </a:r>
            <a:r>
              <a:rPr lang="en-US" i="1" baseline="0" dirty="0" smtClean="0"/>
              <a:t>X</a:t>
            </a:r>
            <a:r>
              <a:rPr lang="en-US" baseline="0" dirty="0" smtClean="0"/>
              <a:t> I/O threads and </a:t>
            </a:r>
            <a:r>
              <a:rPr lang="en-US" i="1" baseline="0" dirty="0" smtClean="0"/>
              <a:t>Y</a:t>
            </a:r>
            <a:r>
              <a:rPr lang="en-US" i="0" baseline="0" dirty="0" smtClean="0"/>
              <a:t> execution threads.</a:t>
            </a:r>
          </a:p>
          <a:p>
            <a:r>
              <a:rPr lang="en-US" i="0" baseline="0" dirty="0" smtClean="0"/>
              <a:t>This code is in the </a:t>
            </a:r>
            <a:r>
              <a:rPr lang="en-US" i="0" baseline="0" dirty="0" err="1" smtClean="0"/>
              <a:t>github</a:t>
            </a:r>
            <a:r>
              <a:rPr lang="en-US" i="0" baseline="0" dirty="0" smtClean="0"/>
              <a:t> repository, in the </a:t>
            </a:r>
            <a:r>
              <a:rPr lang="en-US" i="0" baseline="0" dirty="0" err="1" smtClean="0"/>
              <a:t>active_messaging</a:t>
            </a:r>
            <a:r>
              <a:rPr lang="en-US" i="0" baseline="0" dirty="0" smtClean="0"/>
              <a:t>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6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165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I/O thread does</a:t>
            </a:r>
            <a:r>
              <a:rPr lang="en-US" baseline="0" dirty="0" smtClean="0"/>
              <a:t> as little computation as possible – we hand off any real work, like deserialization, to the execution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22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9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by looking at our</a:t>
            </a:r>
            <a:r>
              <a:rPr lang="en-US" baseline="0" dirty="0" smtClean="0"/>
              <a:t> read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</a:t>
            </a:r>
            <a:r>
              <a:rPr lang="en-US" baseline="0" dirty="0" smtClean="0"/>
              <a:t> on the left going into </a:t>
            </a:r>
            <a:r>
              <a:rPr lang="en-US" baseline="0" dirty="0" err="1" smtClean="0"/>
              <a:t>async_read</a:t>
            </a:r>
            <a:r>
              <a:rPr lang="en-US" baseline="0" dirty="0" smtClean="0"/>
              <a:t> represents entry into the loop (this is invoked for each connection after their connection has been established).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19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3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read will take ownership of </a:t>
            </a:r>
            <a:r>
              <a:rPr lang="en-US" dirty="0" err="1" smtClean="0"/>
              <a:t>in_buffer</a:t>
            </a:r>
            <a:r>
              <a:rPr lang="en-US" dirty="0" smtClean="0"/>
              <a:t>_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in_size</a:t>
            </a:r>
            <a:r>
              <a:rPr lang="en-US" baseline="0" dirty="0" smtClean="0"/>
              <a:t>_ during serialization. Therefore, we need new buffers for each new read.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419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20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98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9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we stick our parcel into a queue.</a:t>
            </a:r>
          </a:p>
          <a:p>
            <a:r>
              <a:rPr lang="en-US" baseline="0" dirty="0" smtClean="0"/>
              <a:t>Also, we take ownership of </a:t>
            </a:r>
            <a:r>
              <a:rPr lang="en-US" baseline="0" dirty="0" err="1" smtClean="0"/>
              <a:t>in_buffer</a:t>
            </a:r>
            <a:r>
              <a:rPr lang="en-US" baseline="0" dirty="0" smtClean="0"/>
              <a:t>_.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6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19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boost::</a:t>
            </a:r>
            <a:r>
              <a:rPr lang="en-US" dirty="0" err="1" smtClean="0"/>
              <a:t>lockfree</a:t>
            </a:r>
            <a:r>
              <a:rPr lang="en-US" dirty="0" smtClean="0"/>
              <a:t>::queue</a:t>
            </a:r>
            <a:r>
              <a:rPr lang="en-US" baseline="0" dirty="0" smtClean="0"/>
              <a:t> requires POD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Asynchronous Operation – Defines an operation that is executed asynchronously,</a:t>
            </a:r>
            <a:r>
              <a:rPr lang="en-US" baseline="0" dirty="0" smtClean="0"/>
              <a:t> such as an </a:t>
            </a:r>
            <a:r>
              <a:rPr lang="en-US" b="1" baseline="0" dirty="0" err="1" smtClean="0"/>
              <a:t>async_read</a:t>
            </a:r>
            <a:r>
              <a:rPr lang="en-US" baseline="0" dirty="0" smtClean="0"/>
              <a:t> or </a:t>
            </a:r>
            <a:r>
              <a:rPr lang="en-US" b="1" baseline="0" dirty="0" err="1" smtClean="0"/>
              <a:t>async_write</a:t>
            </a:r>
            <a:r>
              <a:rPr lang="en-US" baseline="0" dirty="0" smtClean="0"/>
              <a:t> on a socket.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Asynchronous Operation Processor – Executes asynchronous operations and queues events on a completion event queue when operations complete (example: </a:t>
            </a:r>
            <a:r>
              <a:rPr lang="en-US" b="1" baseline="0" dirty="0" err="1" smtClean="0"/>
              <a:t>stream_socket_service</a:t>
            </a:r>
            <a:r>
              <a:rPr lang="en-US" b="0" baseline="0" dirty="0" smtClean="0"/>
              <a:t>).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Completion Event Queue – Buffers completion events until they are </a:t>
            </a:r>
            <a:r>
              <a:rPr lang="en-US" baseline="0" dirty="0" err="1" smtClean="0"/>
              <a:t>dequeued</a:t>
            </a:r>
            <a:r>
              <a:rPr lang="en-US" baseline="0" dirty="0" smtClean="0"/>
              <a:t> by an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Completion Handler – Processes the result of an asynchronous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 – Pulls completed events from the completion event queue, and returns them to the caller.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Proactor</a:t>
            </a:r>
            <a:r>
              <a:rPr lang="en-US" baseline="0" dirty="0" smtClean="0"/>
              <a:t> – Calls the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events, and invokes the completion handler associated with the event (example: </a:t>
            </a:r>
            <a:r>
              <a:rPr lang="en-US" b="1" baseline="0" dirty="0" err="1" smtClean="0"/>
              <a:t>io_service</a:t>
            </a:r>
            <a:r>
              <a:rPr lang="en-US" b="0" baseline="0" dirty="0" smtClean="0"/>
              <a:t>).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Initiator – Application-specific code that starts asynchronous operations. Initiators interact with high-level interfaces (example: </a:t>
            </a:r>
            <a:r>
              <a:rPr lang="en-US" b="1" baseline="0" dirty="0" err="1" smtClean="0"/>
              <a:t>basic_stream_socket</a:t>
            </a:r>
            <a:r>
              <a:rPr lang="en-US" b="0" baseline="0" dirty="0" smtClean="0"/>
              <a:t>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12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deserialize_message</a:t>
            </a:r>
            <a:r>
              <a:rPr lang="en-US" dirty="0" smtClean="0"/>
              <a:t> returns a pointer because boost::</a:t>
            </a:r>
            <a:r>
              <a:rPr lang="en-US" dirty="0" err="1" smtClean="0"/>
              <a:t>lockfree</a:t>
            </a:r>
            <a:r>
              <a:rPr lang="en-US" dirty="0" smtClean="0"/>
              <a:t>::queue</a:t>
            </a:r>
            <a:r>
              <a:rPr lang="en-US" baseline="0" dirty="0" smtClean="0"/>
              <a:t>&lt;T&gt; requires POD types.</a:t>
            </a:r>
          </a:p>
          <a:p>
            <a:r>
              <a:rPr lang="en-US" baseline="0" dirty="0" err="1" smtClean="0"/>
              <a:t>serialize_message</a:t>
            </a:r>
            <a:r>
              <a:rPr lang="en-US" baseline="0" dirty="0" smtClean="0"/>
              <a:t> returns a pointer to maintain a similar interface to </a:t>
            </a:r>
            <a:r>
              <a:rPr lang="en-US" baseline="0" dirty="0" err="1" smtClean="0"/>
              <a:t>deserialize_message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 function here: </a:t>
            </a:r>
            <a:r>
              <a:rPr lang="en-US" baseline="0" dirty="0" err="1" smtClean="0"/>
              <a:t>exec_loop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Dashed</a:t>
            </a:r>
            <a:r>
              <a:rPr lang="en-US" baseline="0" dirty="0" smtClean="0"/>
              <a:t> lines indicate optional actions.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39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container_device</a:t>
            </a:r>
            <a:r>
              <a:rPr lang="en-US" baseline="0" dirty="0" smtClean="0"/>
              <a:t>: a </a:t>
            </a:r>
            <a:r>
              <a:rPr lang="en-US" baseline="0" dirty="0" err="1" smtClean="0"/>
              <a:t>Boost.Iostreams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SeekableDevice</a:t>
            </a:r>
            <a:r>
              <a:rPr lang="en-US" baseline="0" dirty="0" smtClean="0"/>
              <a:t> that can be used to create an 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 on top of a random access container.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7872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4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50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32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do the serialization</a:t>
            </a:r>
            <a:r>
              <a:rPr lang="en-US" baseline="0" dirty="0" smtClean="0"/>
              <a:t> on the I/O node. Instead, we schedule it on the execution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532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</a:t>
            </a:r>
            <a:r>
              <a:rPr lang="en-US" baseline="0" dirty="0" smtClean="0"/>
              <a:t>s is invoked on the execution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to keep the buffers alive for the duration of</a:t>
            </a:r>
            <a:r>
              <a:rPr lang="en-US" baseline="0" dirty="0" smtClean="0"/>
              <a:t> the write.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4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3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we’ll take a look</a:t>
            </a:r>
            <a:r>
              <a:rPr lang="en-US" baseline="0" dirty="0" smtClean="0"/>
              <a:t> at how we establish new connections.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78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61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30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90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801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8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8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94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06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30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io_service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Proactor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io_service.run</a:t>
            </a:r>
            <a:r>
              <a:rPr lang="en-US" baseline="0" dirty="0" smtClean="0"/>
              <a:t>() = Asynchronous Event </a:t>
            </a:r>
            <a:r>
              <a:rPr lang="en-US" baseline="0" dirty="0" err="1" smtClean="0"/>
              <a:t>Demultiplexer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Lambdas = Completion Handlers.</a:t>
            </a:r>
          </a:p>
          <a:p>
            <a:r>
              <a:rPr lang="en-US" baseline="0" dirty="0" smtClean="0"/>
              <a:t>Note the nifty recursive lambda usage.</a:t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233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get_connections</a:t>
            </a:r>
            <a:r>
              <a:rPr lang="en-US" dirty="0" smtClean="0"/>
              <a:t>()</a:t>
            </a:r>
            <a:r>
              <a:rPr lang="en-US" baseline="0" dirty="0" smtClean="0"/>
              <a:t> returns the connections map from the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Passing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by value to the lambda is essential.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0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async_write</a:t>
            </a:r>
            <a:r>
              <a:rPr lang="en-US" dirty="0" smtClean="0"/>
              <a:t> needs</a:t>
            </a:r>
            <a:r>
              <a:rPr lang="en-US" baseline="0" dirty="0" smtClean="0"/>
              <a:t> to use the execution thread to serialize the actions before they can be sent; if we suspend the execution thread at the OS-level waiting for the </a:t>
            </a:r>
            <a:r>
              <a:rPr lang="en-US" baseline="0" dirty="0" err="1" smtClean="0"/>
              <a:t>async_write</a:t>
            </a:r>
            <a:r>
              <a:rPr lang="en-US" baseline="0" dirty="0" smtClean="0"/>
              <a:t> completion handlers, we’ll have a deadlock.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92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85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20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68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2746F-1A61-49F2-8DF9-9E65B86027E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7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0E5A-320D-4897-9106-C99F6193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470025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 smtClean="0"/>
              <a:t>Boost.Asio</a:t>
            </a:r>
            <a:r>
              <a:rPr lang="en-US" sz="4000" dirty="0" smtClean="0"/>
              <a:t> and </a:t>
            </a:r>
            <a:r>
              <a:rPr lang="en-US" sz="4000" dirty="0" err="1" smtClean="0"/>
              <a:t>Boost.Serialization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 smtClean="0"/>
              <a:t>Design Patterns for Object Transmission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71800"/>
            <a:ext cx="6553200" cy="304800"/>
          </a:xfrm>
        </p:spPr>
        <p:txBody>
          <a:bodyPr anchor="b"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Bryce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Adelstein-Lelbach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67000" y="4821064"/>
            <a:ext cx="3810000" cy="1274936"/>
            <a:chOff x="1755648" y="5101812"/>
            <a:chExt cx="4337304" cy="145138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0000"/>
            <a:stretch/>
          </p:blipFill>
          <p:spPr>
            <a:xfrm>
              <a:off x="1755648" y="5101812"/>
              <a:ext cx="2418980" cy="14513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" b="287"/>
            <a:stretch/>
          </p:blipFill>
          <p:spPr>
            <a:xfrm>
              <a:off x="4648200" y="5105130"/>
              <a:ext cx="1444752" cy="144475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2582883" y="3746666"/>
            <a:ext cx="3978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Boost.Asio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Christopher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Kohlhoff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Boost.Serialization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Robert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Ramey</a:t>
            </a:r>
          </a:p>
        </p:txBody>
      </p:sp>
    </p:spTree>
    <p:extLst>
      <p:ext uri="{BB962C8B-B14F-4D97-AF65-F5344CB8AC3E}">
        <p14:creationId xmlns:p14="http://schemas.microsoft.com/office/powerpoint/2010/main" val="131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HPX: a framework for executing functions</a:t>
            </a:r>
          </a:p>
          <a:p>
            <a:pPr lvl="1">
              <a:buFont typeface="Calibri" panose="020F0502020204030204" pitchFamily="34" charset="0"/>
              <a:buChar char="…"/>
            </a:pPr>
            <a:r>
              <a:rPr lang="en-US" sz="3200" dirty="0" smtClean="0"/>
              <a:t>in response to events</a:t>
            </a:r>
          </a:p>
          <a:p>
            <a:pPr lvl="1">
              <a:buFont typeface="Calibri" panose="020F0502020204030204" pitchFamily="34" charset="0"/>
              <a:buChar char="…"/>
            </a:pPr>
            <a:r>
              <a:rPr lang="en-US" sz="3200" dirty="0"/>
              <a:t>when data is </a:t>
            </a:r>
            <a:r>
              <a:rPr lang="en-US" sz="3200" dirty="0" smtClean="0"/>
              <a:t>ready</a:t>
            </a:r>
          </a:p>
          <a:p>
            <a:pPr lvl="1">
              <a:buFont typeface="Calibri" panose="020F0502020204030204" pitchFamily="34" charset="0"/>
              <a:buChar char="…"/>
            </a:pPr>
            <a:r>
              <a:rPr lang="en-US" sz="3200" dirty="0" smtClean="0"/>
              <a:t>in large quantities</a:t>
            </a:r>
          </a:p>
          <a:p>
            <a:pPr lvl="1">
              <a:buFont typeface="Calibri" panose="020F0502020204030204" pitchFamily="34" charset="0"/>
              <a:buChar char="…"/>
            </a:pPr>
            <a:r>
              <a:rPr lang="en-US" sz="3200" dirty="0" smtClean="0"/>
              <a:t>on CPUs and GPUs</a:t>
            </a:r>
          </a:p>
          <a:p>
            <a:pPr lvl="1">
              <a:buFont typeface="Calibri" panose="020F0502020204030204" pitchFamily="34" charset="0"/>
              <a:buChar char="…"/>
            </a:pPr>
            <a:r>
              <a:rPr lang="en-US" sz="3200" dirty="0" smtClean="0"/>
              <a:t>across sockets and network interconnects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ability to use functional programming techniques such as function composition is important to us.</a:t>
            </a:r>
          </a:p>
          <a:p>
            <a:pPr lvl="1"/>
            <a:r>
              <a:rPr lang="en-US" dirty="0" smtClean="0"/>
              <a:t>Thus,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::bind</a:t>
            </a:r>
            <a:r>
              <a:rPr lang="en-US" dirty="0" smtClean="0"/>
              <a:t>,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::function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These constructs will be especially important for interoperation with generic parallel algorithms.</a:t>
            </a:r>
          </a:p>
          <a:p>
            <a:pPr lvl="1"/>
            <a:r>
              <a:rPr lang="en-US" dirty="0" smtClean="0"/>
              <a:t>For example,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for_each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HPX: </a:t>
            </a:r>
            <a:r>
              <a:rPr lang="en-US" dirty="0" err="1" smtClean="0"/>
              <a:t>Serializable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::tuple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::fusion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::any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::function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::exception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::bind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::phoenix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Engine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 dirty="0" smtClean="0"/>
              <a:t>Supports any-grained parallelism</a:t>
            </a:r>
            <a:r>
              <a:rPr lang="en-US" sz="2900" dirty="0"/>
              <a:t>.</a:t>
            </a:r>
            <a:endParaRPr lang="en-US" sz="2900" dirty="0" smtClean="0"/>
          </a:p>
          <a:p>
            <a:r>
              <a:rPr lang="en-US" sz="2900" b="1" dirty="0" smtClean="0"/>
              <a:t>M </a:t>
            </a:r>
            <a:r>
              <a:rPr lang="en-US" sz="2900" b="1" dirty="0"/>
              <a:t>-&gt; N</a:t>
            </a:r>
            <a:r>
              <a:rPr lang="en-US" sz="2900" dirty="0"/>
              <a:t> </a:t>
            </a:r>
            <a:r>
              <a:rPr lang="en-US" sz="2900" dirty="0" smtClean="0"/>
              <a:t>threading </a:t>
            </a:r>
            <a:r>
              <a:rPr lang="en-US" sz="2900" dirty="0"/>
              <a:t>model</a:t>
            </a:r>
            <a:r>
              <a:rPr lang="en-US" sz="2900" dirty="0" smtClean="0"/>
              <a:t>.</a:t>
            </a:r>
          </a:p>
          <a:p>
            <a:pPr lvl="1"/>
            <a:r>
              <a:rPr lang="en-US" sz="2500" dirty="0"/>
              <a:t>Map </a:t>
            </a:r>
            <a:r>
              <a:rPr lang="en-US" sz="2500" b="1" dirty="0"/>
              <a:t>M user-level tasks</a:t>
            </a:r>
            <a:r>
              <a:rPr lang="en-US" sz="2500" dirty="0"/>
              <a:t> onto </a:t>
            </a:r>
            <a:r>
              <a:rPr lang="en-US" sz="2500" b="1" dirty="0"/>
              <a:t>N operating system</a:t>
            </a:r>
            <a:r>
              <a:rPr lang="en-US" sz="2500" dirty="0"/>
              <a:t> </a:t>
            </a:r>
            <a:r>
              <a:rPr lang="en-US" sz="2500" b="1" dirty="0"/>
              <a:t>threads</a:t>
            </a:r>
            <a:r>
              <a:rPr lang="en-US" sz="2500" dirty="0" smtClean="0"/>
              <a:t>.</a:t>
            </a:r>
          </a:p>
          <a:p>
            <a:pPr lvl="1"/>
            <a:r>
              <a:rPr lang="en-US" sz="2500" dirty="0" smtClean="0"/>
              <a:t>Work-stealing queues.</a:t>
            </a:r>
          </a:p>
          <a:p>
            <a:pPr lvl="1"/>
            <a:r>
              <a:rPr lang="en-US" sz="2500" dirty="0" smtClean="0"/>
              <a:t>Cooperative parallelism (no involuntary suspensions).</a:t>
            </a:r>
            <a:endParaRPr lang="en-US" sz="2500" dirty="0"/>
          </a:p>
          <a:p>
            <a:r>
              <a:rPr lang="en-US" sz="2900" dirty="0" smtClean="0"/>
              <a:t>Task </a:t>
            </a:r>
            <a:r>
              <a:rPr lang="en-US" sz="2900" dirty="0"/>
              <a:t>quantity is limited only by available system memory.</a:t>
            </a:r>
          </a:p>
          <a:p>
            <a:r>
              <a:rPr lang="en-US" sz="2900" dirty="0"/>
              <a:t>Sub-microsecond </a:t>
            </a:r>
            <a:r>
              <a:rPr lang="en-US" sz="2900" dirty="0" smtClean="0"/>
              <a:t>per-task </a:t>
            </a:r>
            <a:r>
              <a:rPr lang="en-US" sz="2900" dirty="0"/>
              <a:t>overheads on modern hardware</a:t>
            </a:r>
            <a:r>
              <a:rPr lang="en-US" sz="2900" dirty="0" smtClean="0"/>
              <a:t>.</a:t>
            </a:r>
            <a:endParaRPr lang="en-US" sz="29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Engine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104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10067" y="1905000"/>
            <a:ext cx="8523867" cy="2699480"/>
            <a:chOff x="269613" y="2026920"/>
            <a:chExt cx="8523867" cy="2699480"/>
          </a:xfrm>
        </p:grpSpPr>
        <p:sp>
          <p:nvSpPr>
            <p:cNvPr id="9" name="Rectangle 8"/>
            <p:cNvSpPr/>
            <p:nvPr/>
          </p:nvSpPr>
          <p:spPr>
            <a:xfrm>
              <a:off x="2362200" y="2026920"/>
              <a:ext cx="1097280" cy="1097280"/>
            </a:xfrm>
            <a:prstGeom prst="rect">
              <a:avLst/>
            </a:prstGeom>
            <a:gradFill flip="none" rotWithShape="1">
              <a:gsLst>
                <a:gs pos="0">
                  <a:srgbClr val="0DFFF3">
                    <a:tint val="66000"/>
                    <a:satMod val="160000"/>
                  </a:srgbClr>
                </a:gs>
                <a:gs pos="50000">
                  <a:srgbClr val="0DFFF3">
                    <a:tint val="44500"/>
                    <a:satMod val="160000"/>
                  </a:srgbClr>
                </a:gs>
                <a:gs pos="100000">
                  <a:srgbClr val="0DFFF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46AA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Engine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2" idx="1"/>
              <a:endCxn id="9" idx="3"/>
            </p:cNvCxnSpPr>
            <p:nvPr/>
          </p:nvCxnSpPr>
          <p:spPr>
            <a:xfrm flipH="1">
              <a:off x="3459480" y="2575560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00861" y="2206228"/>
              <a:ext cx="1169162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executed as tasks</a:t>
              </a:r>
              <a:endParaRPr lang="en-US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96200" y="3985736"/>
              <a:ext cx="1097280" cy="740664"/>
            </a:xfrm>
            <a:prstGeom prst="round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sync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7693511" y="2206228"/>
              <a:ext cx="1097280" cy="738664"/>
            </a:xfrm>
            <a:prstGeom prst="flowChartAlternateProcess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.then()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3459480" y="3107598"/>
              <a:ext cx="4236720" cy="1248471"/>
            </a:xfrm>
            <a:prstGeom prst="bentConnector3">
              <a:avLst>
                <a:gd name="adj1" fmla="val 8529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88610" y="4094500"/>
              <a:ext cx="10787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Work is </a:t>
              </a:r>
              <a:r>
                <a:rPr lang="en-US" sz="1400" dirty="0" err="1" smtClean="0"/>
                <a:t>enqueued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endCxn id="12" idx="3"/>
            </p:cNvCxnSpPr>
            <p:nvPr/>
          </p:nvCxnSpPr>
          <p:spPr>
            <a:xfrm flipH="1">
              <a:off x="6126480" y="2575560"/>
              <a:ext cx="15670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23422" y="2313950"/>
              <a:ext cx="112193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attached</a:t>
              </a:r>
              <a:endParaRPr lang="en-US" sz="14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9613" y="2043524"/>
              <a:ext cx="1635387" cy="1064073"/>
            </a:xfrm>
            <a:prstGeom prst="ellipse">
              <a:avLst/>
            </a:prstGeom>
            <a:gradFill flip="none" rotWithShape="1">
              <a:gsLst>
                <a:gs pos="0">
                  <a:srgbClr val="0DFFF3">
                    <a:tint val="66000"/>
                    <a:satMod val="160000"/>
                  </a:srgbClr>
                </a:gs>
                <a:gs pos="50000">
                  <a:srgbClr val="0DFFF3">
                    <a:tint val="44500"/>
                    <a:satMod val="160000"/>
                  </a:srgbClr>
                </a:gs>
                <a:gs pos="100000">
                  <a:srgbClr val="0DFFF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46AA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Processing 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6126480" y="3124200"/>
              <a:ext cx="1569720" cy="12318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63095" y="3439180"/>
              <a:ext cx="10425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Futures are returned</a:t>
              </a:r>
              <a:endParaRPr lang="en-US" sz="1400" dirty="0"/>
            </a:p>
          </p:txBody>
        </p:sp>
        <p:cxnSp>
          <p:nvCxnSpPr>
            <p:cNvPr id="73" name="Straight Arrow Connector 72"/>
            <p:cNvCxnSpPr>
              <a:stCxn id="53" idx="6"/>
              <a:endCxn id="9" idx="1"/>
            </p:cNvCxnSpPr>
            <p:nvPr/>
          </p:nvCxnSpPr>
          <p:spPr>
            <a:xfrm flipV="1">
              <a:off x="1905000" y="2575560"/>
              <a:ext cx="45720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3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Parcel Transport Layer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Message-driven</a:t>
            </a:r>
            <a:r>
              <a:rPr lang="en-US" sz="2900" dirty="0"/>
              <a:t>, asynchronous subsystem for remote communication.</a:t>
            </a:r>
          </a:p>
          <a:p>
            <a:r>
              <a:rPr lang="en-US" sz="2900" dirty="0"/>
              <a:t>Only one type of message – parcels.</a:t>
            </a:r>
          </a:p>
          <a:p>
            <a:pPr lvl="1"/>
            <a:r>
              <a:rPr lang="en-US" sz="2500" dirty="0"/>
              <a:t>The content of a parcel is a function call (</a:t>
            </a:r>
            <a:r>
              <a:rPr lang="en-US" sz="2500" b="1" dirty="0"/>
              <a:t>actions</a:t>
            </a:r>
            <a:r>
              <a:rPr lang="en-US" sz="2500" dirty="0"/>
              <a:t>).</a:t>
            </a:r>
          </a:p>
          <a:p>
            <a:pPr lvl="1"/>
            <a:r>
              <a:rPr lang="en-US" sz="2500" dirty="0"/>
              <a:t>Parcels get translated into </a:t>
            </a:r>
            <a:r>
              <a:rPr lang="en-US" sz="2500" dirty="0" smtClean="0"/>
              <a:t>HPX-tasks.</a:t>
            </a:r>
            <a:endParaRPr lang="en-US" sz="2500" dirty="0"/>
          </a:p>
          <a:p>
            <a:r>
              <a:rPr lang="en-US" sz="2900" dirty="0" smtClean="0"/>
              <a:t>Support </a:t>
            </a:r>
            <a:r>
              <a:rPr lang="en-US" sz="2900" dirty="0"/>
              <a:t>for a variety of network </a:t>
            </a:r>
            <a:r>
              <a:rPr lang="en-US" sz="2900" dirty="0" err="1"/>
              <a:t>backends</a:t>
            </a:r>
            <a:r>
              <a:rPr lang="en-US" sz="2900" dirty="0"/>
              <a:t> (</a:t>
            </a:r>
            <a:r>
              <a:rPr lang="en-US" sz="2900" dirty="0" err="1"/>
              <a:t>ibverbs</a:t>
            </a:r>
            <a:r>
              <a:rPr lang="en-US" sz="2900" dirty="0"/>
              <a:t>, </a:t>
            </a:r>
            <a:r>
              <a:rPr lang="en-US" sz="2900" dirty="0" err="1"/>
              <a:t>async</a:t>
            </a:r>
            <a:r>
              <a:rPr lang="en-US" sz="2900" dirty="0"/>
              <a:t> MPI, </a:t>
            </a:r>
            <a:r>
              <a:rPr lang="en-US" sz="2900" dirty="0" err="1"/>
              <a:t>etc</a:t>
            </a:r>
            <a:r>
              <a:rPr lang="en-US" sz="2900" dirty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Parcel Transport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106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10067" y="1905000"/>
            <a:ext cx="8523867" cy="4122419"/>
            <a:chOff x="269613" y="2026920"/>
            <a:chExt cx="8523867" cy="4122419"/>
          </a:xfrm>
        </p:grpSpPr>
        <p:sp>
          <p:nvSpPr>
            <p:cNvPr id="11" name="Rectangle 10"/>
            <p:cNvSpPr/>
            <p:nvPr/>
          </p:nvSpPr>
          <p:spPr>
            <a:xfrm>
              <a:off x="2362200" y="5052059"/>
              <a:ext cx="1097280" cy="1097280"/>
            </a:xfrm>
            <a:prstGeom prst="rect">
              <a:avLst/>
            </a:prstGeom>
            <a:gradFill flip="none" rotWithShape="1">
              <a:gsLst>
                <a:gs pos="0">
                  <a:srgbClr val="0DFFF3">
                    <a:tint val="66000"/>
                    <a:satMod val="160000"/>
                  </a:srgbClr>
                </a:gs>
                <a:gs pos="50000">
                  <a:srgbClr val="0DFFF3">
                    <a:tint val="44500"/>
                    <a:satMod val="160000"/>
                  </a:srgbClr>
                </a:gs>
                <a:gs pos="100000">
                  <a:srgbClr val="0DFFF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46AA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Parcel Transport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Engine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0"/>
              <a:endCxn id="9" idx="2"/>
            </p:cNvCxnSpPr>
            <p:nvPr/>
          </p:nvCxnSpPr>
          <p:spPr>
            <a:xfrm flipV="1">
              <a:off x="2910840" y="3124200"/>
              <a:ext cx="0" cy="19278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9968" y="3833336"/>
              <a:ext cx="978274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Parcels are</a:t>
              </a:r>
              <a:r>
                <a:rPr lang="en-US" sz="1400" dirty="0"/>
                <a:t> </a:t>
              </a:r>
              <a:r>
                <a:rPr lang="en-US" sz="1400" dirty="0" smtClean="0"/>
                <a:t>converted</a:t>
              </a:r>
              <a:r>
                <a:rPr lang="en-US" sz="1400" dirty="0"/>
                <a:t> </a:t>
              </a:r>
              <a:r>
                <a:rPr lang="en-US" sz="1400" dirty="0" smtClean="0"/>
                <a:t>into tasks</a:t>
              </a:r>
            </a:p>
          </p:txBody>
        </p:sp>
        <p:cxnSp>
          <p:nvCxnSpPr>
            <p:cNvPr id="26" name="Straight Arrow Connector 25"/>
            <p:cNvCxnSpPr>
              <a:stCxn id="12" idx="1"/>
              <a:endCxn id="9" idx="3"/>
            </p:cNvCxnSpPr>
            <p:nvPr/>
          </p:nvCxnSpPr>
          <p:spPr>
            <a:xfrm flipH="1">
              <a:off x="3459480" y="2575560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00861" y="2206228"/>
              <a:ext cx="1169162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executed as tasks</a:t>
              </a:r>
              <a:endParaRPr lang="en-US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96200" y="3985736"/>
              <a:ext cx="1097280" cy="740664"/>
            </a:xfrm>
            <a:prstGeom prst="round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sync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7693511" y="2206228"/>
              <a:ext cx="1097280" cy="738664"/>
            </a:xfrm>
            <a:prstGeom prst="flowChartAlternateProcess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.then()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3459480" y="3107598"/>
              <a:ext cx="4236720" cy="1248471"/>
            </a:xfrm>
            <a:prstGeom prst="bentConnector3">
              <a:avLst>
                <a:gd name="adj1" fmla="val 8529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82825" y="3985736"/>
              <a:ext cx="1078790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work is </a:t>
              </a:r>
              <a:r>
                <a:rPr lang="en-US" sz="1400" dirty="0" err="1" smtClean="0"/>
                <a:t>enqueued</a:t>
              </a:r>
              <a:r>
                <a:rPr lang="en-US" sz="1400" dirty="0" smtClean="0"/>
                <a:t> directly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endCxn id="11" idx="3"/>
            </p:cNvCxnSpPr>
            <p:nvPr/>
          </p:nvCxnSpPr>
          <p:spPr>
            <a:xfrm rot="10800000" flipV="1">
              <a:off x="3459480" y="4356067"/>
              <a:ext cx="4236720" cy="1244631"/>
            </a:xfrm>
            <a:prstGeom prst="bentConnector3">
              <a:avLst>
                <a:gd name="adj1" fmla="val 2105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727872" y="5335794"/>
              <a:ext cx="118869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Remote work is routed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endCxn id="12" idx="3"/>
            </p:cNvCxnSpPr>
            <p:nvPr/>
          </p:nvCxnSpPr>
          <p:spPr>
            <a:xfrm flipH="1">
              <a:off x="6126480" y="2575560"/>
              <a:ext cx="15670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23422" y="2313950"/>
              <a:ext cx="112193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attached</a:t>
              </a:r>
              <a:endParaRPr lang="en-US" sz="14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9613" y="2043524"/>
              <a:ext cx="1635387" cy="1064073"/>
            </a:xfrm>
            <a:prstGeom prst="ellipse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Processing 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Cloud 53"/>
            <p:cNvSpPr/>
            <p:nvPr/>
          </p:nvSpPr>
          <p:spPr>
            <a:xfrm>
              <a:off x="269613" y="5095547"/>
              <a:ext cx="1635387" cy="1010305"/>
            </a:xfrm>
            <a:prstGeom prst="cloud">
              <a:avLst/>
            </a:prstGeom>
            <a:gradFill flip="none" rotWithShape="1">
              <a:gsLst>
                <a:gs pos="0">
                  <a:srgbClr val="0DFFF3">
                    <a:tint val="66000"/>
                    <a:satMod val="160000"/>
                  </a:srgbClr>
                </a:gs>
                <a:gs pos="50000">
                  <a:srgbClr val="0DFFF3">
                    <a:tint val="44500"/>
                    <a:satMod val="160000"/>
                  </a:srgbClr>
                </a:gs>
                <a:gs pos="100000">
                  <a:srgbClr val="0DFFF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46AA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6126480" y="3124200"/>
              <a:ext cx="1569720" cy="12318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63095" y="3439180"/>
              <a:ext cx="10425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Futures are returned</a:t>
              </a:r>
              <a:endParaRPr lang="en-US" sz="1400" dirty="0"/>
            </a:p>
          </p:txBody>
        </p:sp>
        <p:cxnSp>
          <p:nvCxnSpPr>
            <p:cNvPr id="73" name="Straight Arrow Connector 72"/>
            <p:cNvCxnSpPr>
              <a:stCxn id="53" idx="6"/>
              <a:endCxn id="9" idx="1"/>
            </p:cNvCxnSpPr>
            <p:nvPr/>
          </p:nvCxnSpPr>
          <p:spPr>
            <a:xfrm flipV="1">
              <a:off x="1905000" y="2575560"/>
              <a:ext cx="45720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4" idx="0"/>
              <a:endCxn id="11" idx="1"/>
            </p:cNvCxnSpPr>
            <p:nvPr/>
          </p:nvCxnSpPr>
          <p:spPr>
            <a:xfrm flipV="1">
              <a:off x="1903637" y="5600699"/>
              <a:ext cx="45856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3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Global Address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Global </a:t>
            </a:r>
            <a:r>
              <a:rPr lang="en-US" sz="2900" dirty="0"/>
              <a:t>address space that maintains </a:t>
            </a:r>
            <a:r>
              <a:rPr lang="en-US" sz="2900" b="1" dirty="0"/>
              <a:t>referential </a:t>
            </a:r>
            <a:r>
              <a:rPr lang="en-US" sz="2900" b="1" dirty="0" smtClean="0"/>
              <a:t>integrity </a:t>
            </a:r>
            <a:r>
              <a:rPr lang="en-US" sz="2900" dirty="0" smtClean="0"/>
              <a:t>when objects are migrated between nodes.</a:t>
            </a:r>
            <a:endParaRPr lang="en-US" sz="2900" dirty="0"/>
          </a:p>
          <a:p>
            <a:r>
              <a:rPr lang="en-US" sz="2900" dirty="0"/>
              <a:t>Global identifiers (</a:t>
            </a:r>
            <a:r>
              <a:rPr lang="en-US" sz="2900" b="1" dirty="0"/>
              <a:t>GIDs</a:t>
            </a:r>
            <a:r>
              <a:rPr lang="en-US" sz="2900" dirty="0"/>
              <a:t>) are the addressing unit of AGAS</a:t>
            </a:r>
            <a:r>
              <a:rPr lang="en-US" sz="2900" dirty="0" smtClean="0"/>
              <a:t>.</a:t>
            </a:r>
          </a:p>
          <a:p>
            <a:pPr lvl="1"/>
            <a:r>
              <a:rPr lang="en-US" sz="2500" dirty="0" smtClean="0"/>
              <a:t>Essentially a giant pointer.</a:t>
            </a:r>
            <a:endParaRPr lang="en-US" sz="2500" dirty="0"/>
          </a:p>
          <a:p>
            <a:r>
              <a:rPr lang="en-US" sz="2900" dirty="0"/>
              <a:t>All entities in the address space are objects (</a:t>
            </a:r>
            <a:r>
              <a:rPr lang="en-US" sz="2900" b="1" dirty="0"/>
              <a:t>components</a:t>
            </a:r>
            <a:r>
              <a:rPr lang="en-US" sz="2900" dirty="0"/>
              <a:t>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Global Address Space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108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10067" y="1905000"/>
            <a:ext cx="8523867" cy="4122419"/>
            <a:chOff x="269613" y="2026920"/>
            <a:chExt cx="8523867" cy="4122419"/>
          </a:xfrm>
        </p:grpSpPr>
        <p:sp>
          <p:nvSpPr>
            <p:cNvPr id="10" name="Rectangle 9"/>
            <p:cNvSpPr/>
            <p:nvPr/>
          </p:nvSpPr>
          <p:spPr>
            <a:xfrm>
              <a:off x="5029200" y="5052059"/>
              <a:ext cx="1097280" cy="1097280"/>
            </a:xfrm>
            <a:prstGeom prst="rect">
              <a:avLst/>
            </a:prstGeom>
            <a:gradFill flip="none" rotWithShape="1">
              <a:gsLst>
                <a:gs pos="0">
                  <a:srgbClr val="0DFFF3">
                    <a:tint val="66000"/>
                    <a:satMod val="160000"/>
                  </a:srgbClr>
                </a:gs>
                <a:gs pos="50000">
                  <a:srgbClr val="0DFFF3">
                    <a:tint val="44500"/>
                    <a:satMod val="160000"/>
                  </a:srgbClr>
                </a:gs>
                <a:gs pos="100000">
                  <a:srgbClr val="0DFFF3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rgbClr val="46AAC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5052059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Parcel Transport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Engine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0"/>
              <a:endCxn id="9" idx="2"/>
            </p:cNvCxnSpPr>
            <p:nvPr/>
          </p:nvCxnSpPr>
          <p:spPr>
            <a:xfrm flipV="1">
              <a:off x="2910840" y="3124200"/>
              <a:ext cx="0" cy="19278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9968" y="3833336"/>
              <a:ext cx="978274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Parcels are</a:t>
              </a:r>
              <a:r>
                <a:rPr lang="en-US" sz="1400" dirty="0"/>
                <a:t> </a:t>
              </a:r>
              <a:r>
                <a:rPr lang="en-US" sz="1400" dirty="0" smtClean="0"/>
                <a:t>converted</a:t>
              </a:r>
              <a:r>
                <a:rPr lang="en-US" sz="1400" dirty="0"/>
                <a:t> </a:t>
              </a:r>
              <a:r>
                <a:rPr lang="en-US" sz="1400" dirty="0" smtClean="0"/>
                <a:t>into tasks</a:t>
              </a:r>
            </a:p>
          </p:txBody>
        </p:sp>
        <p:cxnSp>
          <p:nvCxnSpPr>
            <p:cNvPr id="26" name="Straight Arrow Connector 25"/>
            <p:cNvCxnSpPr>
              <a:stCxn id="12" idx="1"/>
              <a:endCxn id="9" idx="3"/>
            </p:cNvCxnSpPr>
            <p:nvPr/>
          </p:nvCxnSpPr>
          <p:spPr>
            <a:xfrm flipH="1">
              <a:off x="3459480" y="2575560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00861" y="2206228"/>
              <a:ext cx="1169162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executed as tasks</a:t>
              </a:r>
              <a:endParaRPr lang="en-US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96200" y="3985736"/>
              <a:ext cx="1097280" cy="740664"/>
            </a:xfrm>
            <a:prstGeom prst="round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sync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7693511" y="2206228"/>
              <a:ext cx="1097280" cy="738664"/>
            </a:xfrm>
            <a:prstGeom prst="flowChartAlternateProcess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.then()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3459480" y="3107598"/>
              <a:ext cx="4236720" cy="1248471"/>
            </a:xfrm>
            <a:prstGeom prst="bentConnector3">
              <a:avLst>
                <a:gd name="adj1" fmla="val 8529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0" idx="3"/>
            </p:cNvCxnSpPr>
            <p:nvPr/>
          </p:nvCxnSpPr>
          <p:spPr>
            <a:xfrm flipH="1">
              <a:off x="6126480" y="4356068"/>
              <a:ext cx="1569720" cy="12446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90042" y="4800600"/>
              <a:ext cx="118869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Remote work is routed</a:t>
              </a:r>
              <a:endParaRPr lang="en-US" sz="1400" dirty="0"/>
            </a:p>
          </p:txBody>
        </p:sp>
        <p:cxnSp>
          <p:nvCxnSpPr>
            <p:cNvPr id="45" name="Straight Arrow Connector 44"/>
            <p:cNvCxnSpPr>
              <a:stCxn id="10" idx="1"/>
              <a:endCxn id="11" idx="3"/>
            </p:cNvCxnSpPr>
            <p:nvPr/>
          </p:nvCxnSpPr>
          <p:spPr>
            <a:xfrm flipH="1">
              <a:off x="3459480" y="5600699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780449" y="5366590"/>
              <a:ext cx="10099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Parcels are created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endCxn id="12" idx="3"/>
            </p:cNvCxnSpPr>
            <p:nvPr/>
          </p:nvCxnSpPr>
          <p:spPr>
            <a:xfrm flipH="1">
              <a:off x="6126480" y="2575560"/>
              <a:ext cx="15670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23422" y="2313950"/>
              <a:ext cx="112193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attached</a:t>
              </a:r>
              <a:endParaRPr lang="en-US" sz="14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9613" y="2043524"/>
              <a:ext cx="1635387" cy="1064073"/>
            </a:xfrm>
            <a:prstGeom prst="ellipse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Processing 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Cloud 53"/>
            <p:cNvSpPr/>
            <p:nvPr/>
          </p:nvSpPr>
          <p:spPr>
            <a:xfrm>
              <a:off x="269613" y="5095547"/>
              <a:ext cx="1635387" cy="1010305"/>
            </a:xfrm>
            <a:prstGeom prst="cloud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6126480" y="3124200"/>
              <a:ext cx="1569720" cy="12318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63095" y="3439180"/>
              <a:ext cx="10425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Futures are returned</a:t>
              </a:r>
              <a:endParaRPr lang="en-US" sz="1400" dirty="0"/>
            </a:p>
          </p:txBody>
        </p:sp>
        <p:cxnSp>
          <p:nvCxnSpPr>
            <p:cNvPr id="73" name="Straight Arrow Connector 72"/>
            <p:cNvCxnSpPr>
              <a:stCxn id="53" idx="6"/>
              <a:endCxn id="9" idx="1"/>
            </p:cNvCxnSpPr>
            <p:nvPr/>
          </p:nvCxnSpPr>
          <p:spPr>
            <a:xfrm flipV="1">
              <a:off x="1905000" y="2575560"/>
              <a:ext cx="45720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4" idx="0"/>
              <a:endCxn id="11" idx="1"/>
            </p:cNvCxnSpPr>
            <p:nvPr/>
          </p:nvCxnSpPr>
          <p:spPr>
            <a:xfrm flipV="1">
              <a:off x="1903637" y="5600699"/>
              <a:ext cx="45856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823279" y="3863816"/>
            <a:ext cx="107879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work is </a:t>
            </a:r>
            <a:r>
              <a:rPr lang="en-US" sz="1400" dirty="0" err="1" smtClean="0"/>
              <a:t>enqueued</a:t>
            </a:r>
            <a:r>
              <a:rPr lang="en-US" sz="1400" dirty="0" smtClean="0"/>
              <a:t> directly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10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HPX 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0E5A-320D-4897-9106-C99F619365EF}" type="slidenum">
              <a:rPr lang="en-US" smtClean="0"/>
              <a:t>109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10067" y="1905000"/>
            <a:ext cx="8523867" cy="4122419"/>
            <a:chOff x="269613" y="2026920"/>
            <a:chExt cx="8523867" cy="4122419"/>
          </a:xfrm>
        </p:grpSpPr>
        <p:sp>
          <p:nvSpPr>
            <p:cNvPr id="10" name="Rectangle 9"/>
            <p:cNvSpPr/>
            <p:nvPr/>
          </p:nvSpPr>
          <p:spPr>
            <a:xfrm>
              <a:off x="5029200" y="5052059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AGAS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5052059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Parcel Transport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Task Engine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026920"/>
              <a:ext cx="1097280" cy="109728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Futures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0"/>
              <a:endCxn id="9" idx="2"/>
            </p:cNvCxnSpPr>
            <p:nvPr/>
          </p:nvCxnSpPr>
          <p:spPr>
            <a:xfrm flipV="1">
              <a:off x="2910840" y="3124200"/>
              <a:ext cx="0" cy="19278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9968" y="3833336"/>
              <a:ext cx="978274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Parcels are</a:t>
              </a:r>
              <a:r>
                <a:rPr lang="en-US" sz="1400" dirty="0"/>
                <a:t> </a:t>
              </a:r>
              <a:r>
                <a:rPr lang="en-US" sz="1400" dirty="0" smtClean="0"/>
                <a:t>converted</a:t>
              </a:r>
              <a:r>
                <a:rPr lang="en-US" sz="1400" dirty="0"/>
                <a:t> </a:t>
              </a:r>
              <a:r>
                <a:rPr lang="en-US" sz="1400" dirty="0" smtClean="0"/>
                <a:t>into tasks</a:t>
              </a:r>
            </a:p>
          </p:txBody>
        </p:sp>
        <p:cxnSp>
          <p:nvCxnSpPr>
            <p:cNvPr id="26" name="Straight Arrow Connector 25"/>
            <p:cNvCxnSpPr>
              <a:stCxn id="12" idx="1"/>
              <a:endCxn id="9" idx="3"/>
            </p:cNvCxnSpPr>
            <p:nvPr/>
          </p:nvCxnSpPr>
          <p:spPr>
            <a:xfrm flipH="1">
              <a:off x="3459480" y="2575560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00861" y="2206228"/>
              <a:ext cx="1169162" cy="738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executed as tasks</a:t>
              </a:r>
              <a:endParaRPr lang="en-US" sz="14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696200" y="3985736"/>
              <a:ext cx="1097280" cy="740664"/>
            </a:xfrm>
            <a:prstGeom prst="round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sync</a:t>
              </a:r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Flowchart: Alternate Process 29"/>
            <p:cNvSpPr/>
            <p:nvPr/>
          </p:nvSpPr>
          <p:spPr>
            <a:xfrm>
              <a:off x="7693511" y="2206228"/>
              <a:ext cx="1097280" cy="738664"/>
            </a:xfrm>
            <a:prstGeom prst="flowChartAlternateProcess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.then()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3459480" y="3107598"/>
              <a:ext cx="4236720" cy="1248471"/>
            </a:xfrm>
            <a:prstGeom prst="bentConnector3">
              <a:avLst>
                <a:gd name="adj1" fmla="val 8529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0" idx="3"/>
            </p:cNvCxnSpPr>
            <p:nvPr/>
          </p:nvCxnSpPr>
          <p:spPr>
            <a:xfrm flipH="1">
              <a:off x="6126480" y="4356068"/>
              <a:ext cx="1569720" cy="12446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90042" y="4800600"/>
              <a:ext cx="118869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Remote work is routed</a:t>
              </a:r>
              <a:endParaRPr lang="en-US" sz="1400" dirty="0"/>
            </a:p>
          </p:txBody>
        </p:sp>
        <p:cxnSp>
          <p:nvCxnSpPr>
            <p:cNvPr id="45" name="Straight Arrow Connector 44"/>
            <p:cNvCxnSpPr>
              <a:stCxn id="10" idx="1"/>
              <a:endCxn id="11" idx="3"/>
            </p:cNvCxnSpPr>
            <p:nvPr/>
          </p:nvCxnSpPr>
          <p:spPr>
            <a:xfrm flipH="1">
              <a:off x="3459480" y="5600699"/>
              <a:ext cx="1569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780449" y="5366590"/>
              <a:ext cx="10099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Parcels are created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endCxn id="12" idx="3"/>
            </p:cNvCxnSpPr>
            <p:nvPr/>
          </p:nvCxnSpPr>
          <p:spPr>
            <a:xfrm flipH="1">
              <a:off x="6126480" y="2575560"/>
              <a:ext cx="15670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23422" y="2313950"/>
              <a:ext cx="112193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Handlers are attached</a:t>
              </a:r>
              <a:endParaRPr lang="en-US" sz="14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9613" y="2043524"/>
              <a:ext cx="1635387" cy="1064073"/>
            </a:xfrm>
            <a:prstGeom prst="ellipse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Processing 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Cloud 53"/>
            <p:cNvSpPr/>
            <p:nvPr/>
          </p:nvSpPr>
          <p:spPr>
            <a:xfrm>
              <a:off x="269613" y="5095547"/>
              <a:ext cx="1635387" cy="1010305"/>
            </a:xfrm>
            <a:prstGeom prst="cloud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6126480" y="3124200"/>
              <a:ext cx="1569720" cy="12318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463095" y="3439180"/>
              <a:ext cx="104259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Futures are returned</a:t>
              </a:r>
              <a:endParaRPr lang="en-US" sz="1400" dirty="0"/>
            </a:p>
          </p:txBody>
        </p:sp>
        <p:cxnSp>
          <p:nvCxnSpPr>
            <p:cNvPr id="73" name="Straight Arrow Connector 72"/>
            <p:cNvCxnSpPr>
              <a:stCxn id="53" idx="6"/>
              <a:endCxn id="9" idx="1"/>
            </p:cNvCxnSpPr>
            <p:nvPr/>
          </p:nvCxnSpPr>
          <p:spPr>
            <a:xfrm flipV="1">
              <a:off x="1905000" y="2575560"/>
              <a:ext cx="45720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4" idx="0"/>
              <a:endCxn id="11" idx="1"/>
            </p:cNvCxnSpPr>
            <p:nvPr/>
          </p:nvCxnSpPr>
          <p:spPr>
            <a:xfrm flipV="1">
              <a:off x="1903637" y="5600699"/>
              <a:ext cx="45856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823279" y="3863816"/>
            <a:ext cx="107879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work is </a:t>
            </a:r>
            <a:r>
              <a:rPr lang="en-US" sz="1400" dirty="0" err="1" smtClean="0"/>
              <a:t>enqueued</a:t>
            </a:r>
            <a:r>
              <a:rPr lang="en-US" sz="1400" dirty="0" smtClean="0"/>
              <a:t> directly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9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Tips &amp; Tricks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transmission</a:t>
            </a:r>
          </a:p>
          <a:p>
            <a:pPr lvl="1"/>
            <a:r>
              <a:rPr lang="en-US" dirty="0" smtClean="0"/>
              <a:t>Zero copy</a:t>
            </a:r>
          </a:p>
          <a:p>
            <a:r>
              <a:rPr lang="en-US" dirty="0" err="1" smtClean="0"/>
              <a:t>Asio</a:t>
            </a:r>
            <a:endParaRPr lang="en-US" dirty="0" smtClean="0"/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Congestation</a:t>
            </a:r>
            <a:endParaRPr lang="en-US" dirty="0" smtClean="0"/>
          </a:p>
          <a:p>
            <a:pPr lvl="1"/>
            <a:r>
              <a:rPr lang="en-US" dirty="0" smtClean="0"/>
              <a:t>I/O Service Pools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Bitwise serialization</a:t>
            </a:r>
          </a:p>
          <a:p>
            <a:pPr lvl="1"/>
            <a:r>
              <a:rPr lang="en-US" dirty="0" smtClean="0"/>
              <a:t>Array optimizations</a:t>
            </a:r>
          </a:p>
          <a:p>
            <a:pPr lvl="1"/>
            <a:r>
              <a:rPr lang="en-US" dirty="0" smtClean="0"/>
              <a:t>Exporting templates</a:t>
            </a:r>
          </a:p>
          <a:p>
            <a:pPr lvl="1"/>
            <a:r>
              <a:rPr lang="en-US" dirty="0" smtClean="0"/>
              <a:t>XML &amp; NVP</a:t>
            </a:r>
          </a:p>
          <a:p>
            <a:pPr lvl="1"/>
            <a:r>
              <a:rPr lang="en-US" dirty="0" smtClean="0"/>
              <a:t>Portable Archives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Zero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a problem with how we’re doing serialization to the network – with Serialization, we’re copying data that could be passed directly to </a:t>
            </a:r>
            <a:r>
              <a:rPr lang="en-US" dirty="0" err="1" smtClean="0"/>
              <a:t>Asio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Zero copy – e.g. passing contiguous blocks of memory for writes/read directly to the kernel, to avoid unnecessary memory copies.</a:t>
            </a:r>
          </a:p>
          <a:p>
            <a:pPr lvl="1"/>
            <a:r>
              <a:rPr lang="en-US" dirty="0" smtClean="0"/>
              <a:t>Remember scatter/gather from before?</a:t>
            </a:r>
          </a:p>
          <a:p>
            <a:r>
              <a:rPr lang="en-US" dirty="0" smtClean="0"/>
              <a:t>How can we achieve this with Serialization?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Zero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Special zero copy archive:</a:t>
            </a:r>
          </a:p>
          <a:p>
            <a:pPr lvl="1"/>
            <a:r>
              <a:rPr lang="en-US" dirty="0" smtClean="0"/>
              <a:t>Uses 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::vector&lt;&gt;</a:t>
            </a:r>
            <a:r>
              <a:rPr lang="en-US" sz="2600" dirty="0" smtClean="0">
                <a:cs typeface="Consolas" pitchFamily="49" charset="0"/>
              </a:rPr>
              <a:t> of </a:t>
            </a:r>
            <a:r>
              <a:rPr lang="en-US" sz="2600" dirty="0" err="1" smtClean="0">
                <a:cs typeface="Consolas" pitchFamily="49" charset="0"/>
              </a:rPr>
              <a:t>Asio</a:t>
            </a:r>
            <a:r>
              <a:rPr lang="en-US" sz="2600" dirty="0" smtClean="0">
                <a:cs typeface="Consolas" pitchFamily="49" charset="0"/>
              </a:rPr>
              <a:t> buffers instead of streams.</a:t>
            </a:r>
          </a:p>
          <a:p>
            <a:pPr lvl="1"/>
            <a:r>
              <a:rPr lang="en-US" sz="2600" dirty="0" smtClean="0">
                <a:cs typeface="Consolas" pitchFamily="49" charset="0"/>
              </a:rPr>
              <a:t>Every contiguous block of memory is placed into a buffer.</a:t>
            </a:r>
          </a:p>
          <a:p>
            <a:r>
              <a:rPr lang="en-US" sz="3000" dirty="0" smtClean="0">
                <a:cs typeface="Consolas" pitchFamily="49" charset="0"/>
              </a:rPr>
              <a:t>Two-pass write/read.</a:t>
            </a:r>
          </a:p>
          <a:p>
            <a:r>
              <a:rPr lang="en-US" sz="3000" dirty="0" smtClean="0">
                <a:cs typeface="Consolas" pitchFamily="49" charset="0"/>
              </a:rPr>
              <a:t>Write:</a:t>
            </a:r>
            <a:endParaRPr lang="en-US" sz="2200" dirty="0" smtClean="0">
              <a:cs typeface="Consolas" pitchFamily="49" charset="0"/>
            </a:endParaRPr>
          </a:p>
          <a:p>
            <a:pPr lvl="1"/>
            <a:r>
              <a:rPr lang="en-US" sz="2200" dirty="0" smtClean="0">
                <a:cs typeface="Consolas" pitchFamily="49" charset="0"/>
              </a:rPr>
              <a:t>Pass 1: Iterate over the buffers and create an array containing the sizes of each buffer (a meta-data array). Write the size of this array. Then, write this meta-data array.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2: Iterate over all the buffers and write them.</a:t>
            </a:r>
          </a:p>
          <a:p>
            <a:r>
              <a:rPr lang="en-US" sz="2600" dirty="0" smtClean="0">
                <a:cs typeface="Consolas" pitchFamily="49" charset="0"/>
              </a:rPr>
              <a:t>Read: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1: Read the size of the meta-data array. Read the meta-data array.  Iterate over all the sizes, and set up data structures as needed (resize, </a:t>
            </a:r>
            <a:r>
              <a:rPr lang="en-US" sz="2200" dirty="0" err="1" smtClean="0">
                <a:cs typeface="Consolas" pitchFamily="49" charset="0"/>
              </a:rPr>
              <a:t>etc</a:t>
            </a:r>
            <a:r>
              <a:rPr lang="en-US" sz="2200" dirty="0" smtClean="0">
                <a:cs typeface="Consolas" pitchFamily="49" charset="0"/>
              </a:rPr>
              <a:t>).</a:t>
            </a:r>
          </a:p>
          <a:p>
            <a:pPr lvl="1"/>
            <a:r>
              <a:rPr lang="en-US" sz="2200" dirty="0" smtClean="0">
                <a:cs typeface="Consolas" pitchFamily="49" charset="0"/>
              </a:rPr>
              <a:t>Pass 2: Iterate over all the buffers and read into them.</a:t>
            </a:r>
            <a:endParaRPr lang="en-US" sz="2200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TCP_NODELAY</a:t>
                </a:r>
                <a:r>
                  <a:rPr lang="en-US" dirty="0" smtClean="0"/>
                  <a:t> option:  disables the Nagle algorithm.</a:t>
                </a:r>
              </a:p>
              <a:p>
                <a:pPr marL="914400" lvl="2" indent="0">
                  <a:buNone/>
                </a:pPr>
                <a:r>
                  <a:rPr lang="en-US" sz="1900" dirty="0" err="1">
                    <a:latin typeface="Consolas"/>
                  </a:rPr>
                  <a:t>a</a:t>
                </a:r>
                <a:r>
                  <a:rPr lang="en-US" sz="1900" dirty="0" err="1" smtClean="0">
                    <a:latin typeface="Consolas"/>
                  </a:rPr>
                  <a:t>sio_tcp</a:t>
                </a:r>
                <a:r>
                  <a:rPr lang="en-US" sz="1900" dirty="0">
                    <a:latin typeface="Consolas"/>
                  </a:rPr>
                  <a:t>::socket socket(</a:t>
                </a:r>
                <a:r>
                  <a:rPr lang="en-US" sz="1900" dirty="0" err="1">
                    <a:latin typeface="Consolas"/>
                  </a:rPr>
                  <a:t>io_service</a:t>
                </a:r>
                <a:r>
                  <a:rPr lang="en-US" sz="1900" dirty="0">
                    <a:latin typeface="Consolas"/>
                  </a:rPr>
                  <a:t>);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solidFill>
                      <a:srgbClr val="008000"/>
                    </a:solidFill>
                    <a:latin typeface="Consolas"/>
                  </a:rPr>
                  <a:t>// ...</a:t>
                </a:r>
                <a:endParaRPr lang="en-US" sz="1900" dirty="0">
                  <a:solidFill>
                    <a:prstClr val="black"/>
                  </a:solidFill>
                  <a:latin typeface="Consolas"/>
                </a:endParaRPr>
              </a:p>
              <a:p>
                <a:pPr marL="914400" lvl="2" indent="0">
                  <a:buNone/>
                </a:pP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a</a:t>
                </a:r>
                <a:r>
                  <a:rPr lang="en-US" sz="1900" dirty="0" err="1" smtClean="0">
                    <a:solidFill>
                      <a:prstClr val="black"/>
                    </a:solidFill>
                    <a:latin typeface="Consolas"/>
                  </a:rPr>
                  <a:t>sio_tcp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::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no_delay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option(</a:t>
                </a:r>
                <a:r>
                  <a:rPr lang="en-US" sz="1900" dirty="0">
                    <a:solidFill>
                      <a:srgbClr val="0000FF"/>
                    </a:solidFill>
                    <a:latin typeface="Consolas"/>
                  </a:rPr>
                  <a:t>true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);</a:t>
                </a:r>
              </a:p>
              <a:p>
                <a:pPr marL="914400" lvl="2" indent="0">
                  <a:buNone/>
                </a:pP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socket.set_option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(option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);</a:t>
                </a:r>
                <a:endParaRPr lang="en-US" sz="1900" dirty="0" smtClean="0"/>
              </a:p>
              <a:p>
                <a:r>
                  <a:rPr lang="en-US" dirty="0" smtClean="0"/>
                  <a:t>The Nagle algorithm reduces TCP/IP </a:t>
                </a:r>
                <a:r>
                  <a:rPr lang="en-US" dirty="0" err="1" smtClean="0"/>
                  <a:t>congestation</a:t>
                </a:r>
                <a:r>
                  <a:rPr lang="en-US" dirty="0" smtClean="0"/>
                  <a:t> by buffering small outgoing messages if there are unacknowledged writes pending.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send(</a:t>
                </a:r>
                <a:r>
                  <a:rPr lang="en-US" sz="1900" dirty="0" err="1">
                    <a:latin typeface="Consolas"/>
                  </a:rPr>
                  <a:t>new_data</a:t>
                </a:r>
                <a:r>
                  <a:rPr lang="en-US" sz="1900" dirty="0">
                    <a:latin typeface="Consolas"/>
                  </a:rPr>
                  <a:t>):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   </a:t>
                </a:r>
                <a:r>
                  <a:rPr lang="en-US" sz="1900" dirty="0" smtClean="0">
                    <a:latin typeface="Consolas"/>
                  </a:rPr>
                  <a:t> </a:t>
                </a:r>
                <a:r>
                  <a:rPr lang="en-US" sz="1900" dirty="0" err="1" smtClean="0">
                    <a:latin typeface="Consolas"/>
                  </a:rPr>
                  <a:t>buffered_data</a:t>
                </a:r>
                <a:r>
                  <a:rPr lang="en-US" sz="1900" dirty="0" smtClean="0">
                    <a:latin typeface="Consolas"/>
                  </a:rPr>
                  <a:t> </a:t>
                </a:r>
                <a:r>
                  <a:rPr lang="en-US" sz="1900" dirty="0">
                    <a:latin typeface="Consolas"/>
                  </a:rPr>
                  <a:t>+= </a:t>
                </a:r>
                <a:r>
                  <a:rPr lang="en-US" sz="1900" dirty="0" err="1">
                    <a:latin typeface="Consolas"/>
                  </a:rPr>
                  <a:t>new_data</a:t>
                </a:r>
                <a:endParaRPr lang="en-US" sz="1900" dirty="0">
                  <a:latin typeface="Consolas"/>
                </a:endParaRPr>
              </a:p>
              <a:p>
                <a:pPr marL="914400" lvl="2" indent="0">
                  <a:buNone/>
                </a:pPr>
                <a:r>
                  <a:rPr lang="en-US" sz="1900" dirty="0">
                    <a:latin typeface="Consolas"/>
                  </a:rPr>
                  <a:t>    </a:t>
                </a:r>
                <a:r>
                  <a:rPr lang="en-US" sz="1900" dirty="0">
                    <a:solidFill>
                      <a:srgbClr val="0000FF"/>
                    </a:solidFill>
                    <a:latin typeface="Consolas"/>
                  </a:rPr>
                  <a:t>if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(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buffered_data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&gt;= 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limit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) or 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(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∄</m:t>
                    </m:r>
                  </m:oMath>
                </a14:m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900" dirty="0" err="1" smtClean="0">
                    <a:solidFill>
                      <a:prstClr val="black"/>
                    </a:solidFill>
                    <a:latin typeface="Consolas"/>
                  </a:rPr>
                  <a:t>unACKed</a:t>
                </a:r>
                <a:r>
                  <a:rPr lang="en-US" sz="1900" dirty="0" smtClean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writes)</a:t>
                </a:r>
              </a:p>
              <a:p>
                <a:pPr marL="914400" lvl="2" indent="0">
                  <a:buNone/>
                </a:pP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       send </a:t>
                </a:r>
                <a:r>
                  <a:rPr lang="en-US" sz="1900" dirty="0" err="1">
                    <a:solidFill>
                      <a:prstClr val="black"/>
                    </a:solidFill>
                    <a:latin typeface="Consolas"/>
                  </a:rPr>
                  <a:t>buffered_data</a:t>
                </a:r>
                <a:r>
                  <a:rPr lang="en-US" sz="1900" dirty="0">
                    <a:solidFill>
                      <a:prstClr val="black"/>
                    </a:solidFill>
                    <a:latin typeface="Consolas"/>
                  </a:rPr>
                  <a:t>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363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TCP_QUICKACK option: disable buffering of TCP acknowledgement (ACK).</a:t>
            </a:r>
          </a:p>
          <a:p>
            <a:pPr marL="914400" lvl="2" indent="0">
              <a:buNone/>
            </a:pPr>
            <a:r>
              <a:rPr lang="en-US" sz="1900" dirty="0" err="1">
                <a:latin typeface="Consolas"/>
              </a:rPr>
              <a:t>a</a:t>
            </a:r>
            <a:r>
              <a:rPr lang="en-US" sz="1900" dirty="0" err="1" smtClean="0">
                <a:latin typeface="Consolas"/>
              </a:rPr>
              <a:t>sio_tcp</a:t>
            </a:r>
            <a:r>
              <a:rPr lang="en-US" sz="1900" dirty="0">
                <a:latin typeface="Consolas"/>
              </a:rPr>
              <a:t>::socket socket(</a:t>
            </a:r>
            <a:r>
              <a:rPr lang="en-US" sz="1900" dirty="0" err="1">
                <a:latin typeface="Consolas"/>
              </a:rPr>
              <a:t>io_service</a:t>
            </a:r>
            <a:r>
              <a:rPr lang="en-US" sz="1900" dirty="0"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pPr marL="914400" lvl="2" indent="0">
              <a:buNone/>
            </a:pPr>
            <a:r>
              <a:rPr lang="en-US" sz="1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::detail::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socket_option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boolean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&lt;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/>
              </a:rPr>
              <a:t>    IPPROTO_TCP, TCP_QUICKACK&gt; 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quickack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sz="1900" dirty="0" err="1">
                <a:solidFill>
                  <a:prstClr val="black"/>
                </a:solidFill>
                <a:latin typeface="Consolas"/>
              </a:rPr>
              <a:t>socket.set_option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00" dirty="0" err="1">
                <a:solidFill>
                  <a:prstClr val="black"/>
                </a:solidFill>
                <a:latin typeface="Consolas"/>
              </a:rPr>
              <a:t>quickack</a:t>
            </a:r>
            <a:r>
              <a:rPr lang="en-US" sz="19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900" dirty="0" smtClean="0"/>
          </a:p>
          <a:p>
            <a:r>
              <a:rPr lang="en-US" dirty="0" smtClean="0"/>
              <a:t>Important note: you must set TCP_QUICKACK after every read operation (the OS will reset the flag after each read).</a:t>
            </a:r>
          </a:p>
          <a:p>
            <a:r>
              <a:rPr lang="en-US" dirty="0"/>
              <a:t>RFC 1122 allows a host to delay sending an ACK </a:t>
            </a:r>
            <a:r>
              <a:rPr lang="en-US" dirty="0" smtClean="0"/>
              <a:t>for up to 500ms.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TCP </a:t>
            </a:r>
            <a:r>
              <a:rPr lang="en-US" dirty="0" err="1" smtClean="0"/>
              <a:t>Congestation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Consolas" pitchFamily="49" charset="0"/>
              </a:rPr>
              <a:t>When to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TCP_NODELAY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TCP_QUICKACK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latency is more important than bandwidth.</a:t>
            </a:r>
          </a:p>
          <a:p>
            <a:pPr lvl="2"/>
            <a:r>
              <a:rPr lang="en-US" dirty="0" smtClean="0"/>
              <a:t>Real time systems.</a:t>
            </a:r>
          </a:p>
          <a:p>
            <a:pPr lvl="1"/>
            <a:r>
              <a:rPr lang="en-US" dirty="0" smtClean="0"/>
              <a:t>When you have a high throughput network</a:t>
            </a:r>
          </a:p>
          <a:p>
            <a:pPr lvl="2"/>
            <a:r>
              <a:rPr lang="en-US" dirty="0"/>
              <a:t>High performance computing (HPC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When you don’t care about congestion.</a:t>
            </a:r>
          </a:p>
          <a:p>
            <a:r>
              <a:rPr lang="en-US" dirty="0" smtClean="0"/>
              <a:t>Bad things can happen if ACKs are buffered and Nagle is on.</a:t>
            </a:r>
          </a:p>
          <a:p>
            <a:pPr lvl="1"/>
            <a:r>
              <a:rPr lang="en-US" dirty="0" smtClean="0"/>
              <a:t>A sends data to B.</a:t>
            </a:r>
          </a:p>
          <a:p>
            <a:pPr lvl="1"/>
            <a:r>
              <a:rPr lang="en-US" dirty="0" smtClean="0"/>
              <a:t>B receives data from A, and buffers the ACK.</a:t>
            </a:r>
          </a:p>
          <a:p>
            <a:pPr lvl="1"/>
            <a:r>
              <a:rPr lang="en-US" dirty="0" smtClean="0"/>
              <a:t>A tries to send a small message to B, and the message gets buffered because A hasn’t received an ACK for the first write.</a:t>
            </a:r>
          </a:p>
          <a:p>
            <a:r>
              <a:rPr lang="en-US" dirty="0" smtClean="0"/>
              <a:t>Remember, B can wait up to 500ms to send.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I/O</a:t>
            </a:r>
            <a:r>
              <a:rPr lang="en-US" baseline="0" dirty="0" smtClean="0"/>
              <a:t> Service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io_service_pool</a:t>
            </a:r>
            <a:r>
              <a:rPr lang="en-US" dirty="0" smtClean="0"/>
              <a:t> – a pool of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/>
              <a:t> </a:t>
            </a:r>
            <a:r>
              <a:rPr lang="en-US" dirty="0" smtClean="0"/>
              <a:t>objects 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::thread</a:t>
            </a:r>
            <a:r>
              <a:rPr lang="en-US" dirty="0"/>
              <a:t>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One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::thread </a:t>
            </a:r>
            <a:r>
              <a:rPr lang="en-US" dirty="0" smtClean="0"/>
              <a:t>for each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 smtClean="0"/>
              <a:t> object.</a:t>
            </a:r>
            <a:endParaRPr lang="en-US" dirty="0"/>
          </a:p>
          <a:p>
            <a:pPr lvl="1"/>
            <a:r>
              <a:rPr lang="en-US" dirty="0" smtClean="0"/>
              <a:t>Each thread is calling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::run()</a:t>
            </a:r>
            <a:r>
              <a:rPr lang="en-US" dirty="0" smtClean="0"/>
              <a:t>.</a:t>
            </a:r>
          </a:p>
          <a:p>
            <a:pPr lvl="1"/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::run()</a:t>
            </a:r>
            <a:r>
              <a:rPr lang="en-US" dirty="0" smtClean="0"/>
              <a:t> will normally return if no work is available, but we use a trick to keep the threads in the event processing loop.</a:t>
            </a:r>
          </a:p>
          <a:p>
            <a:pPr marL="914400" lvl="2" indent="0">
              <a:buNone/>
            </a:pPr>
            <a:r>
              <a:rPr lang="en-US" dirty="0" err="1">
                <a:latin typeface="Consolas"/>
              </a:rPr>
              <a:t>asio</a:t>
            </a:r>
            <a:r>
              <a:rPr lang="en-US" dirty="0">
                <a:latin typeface="Consolas"/>
              </a:rPr>
              <a:t>::</a:t>
            </a:r>
            <a:r>
              <a:rPr lang="en-US" dirty="0" err="1">
                <a:latin typeface="Consolas"/>
              </a:rPr>
              <a:t>io_service</a:t>
            </a:r>
            <a:r>
              <a:rPr lang="en-US" dirty="0">
                <a:latin typeface="Consolas"/>
              </a:rPr>
              <a:t>::work w(</a:t>
            </a:r>
            <a:r>
              <a:rPr lang="en-US" dirty="0" err="1">
                <a:latin typeface="Consolas"/>
              </a:rPr>
              <a:t>io_service</a:t>
            </a:r>
            <a:r>
              <a:rPr lang="en-US" dirty="0">
                <a:latin typeface="Consolas"/>
              </a:rPr>
              <a:t>);</a:t>
            </a:r>
          </a:p>
          <a:p>
            <a:pPr marL="914400" lvl="2" indent="0">
              <a:buNone/>
            </a:pPr>
            <a:r>
              <a:rPr lang="en-US" dirty="0" err="1">
                <a:latin typeface="Consolas"/>
              </a:rPr>
              <a:t>io_service.run</a:t>
            </a:r>
            <a:r>
              <a:rPr lang="en-US" dirty="0" smtClean="0">
                <a:latin typeface="Consolas"/>
              </a:rPr>
              <a:t>();</a:t>
            </a:r>
            <a:endParaRPr lang="en-US" dirty="0" smtClean="0"/>
          </a:p>
          <a:p>
            <a:pPr lvl="1"/>
            <a:r>
              <a:rPr lang="en-US" dirty="0" smtClean="0"/>
              <a:t>Round robin scheme for distributing work across the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dirty="0" smtClean="0"/>
              <a:t> objects.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I/O Service Pools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boost::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noncopyable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explicit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(boost::uint64_t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pool_size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io_service_pool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Run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objects in the pool. If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join_threads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is true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this will also wait for all threads to complete.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run(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join_threads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Stop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objects in the pool.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stop();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/// Join all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threads in the pool.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join();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Get an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object. If n != -1, then it returns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the nth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object. Otherwise, a round robin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scheme</a:t>
            </a:r>
          </a:p>
          <a:p>
            <a:pPr marL="0" lvl="0" indent="0">
              <a:buNone/>
            </a:pPr>
            <a:r>
              <a:rPr lang="en-US" sz="1100" dirty="0">
                <a:solidFill>
                  <a:srgbClr val="008000"/>
                </a:solidFill>
                <a:latin typeface="Consolas"/>
              </a:rPr>
              <a:t>    // is used to determine which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object to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return.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get_io_service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index = -1);</a:t>
            </a:r>
          </a:p>
          <a:p>
            <a:pPr marL="0" lv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size()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lv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</a:t>
            </a:r>
            <a:r>
              <a:rPr lang="en-US" baseline="0" dirty="0" smtClean="0"/>
              <a:t> Bitwise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certain types, Serialization will simply copy the bits of an object to serialize it. A type will be serialized in this fashion if the type trait</a:t>
            </a:r>
            <a:r>
              <a:rPr lang="en-US" dirty="0"/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is_bitwise_serializable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 </a:t>
            </a:r>
            <a:r>
              <a:rPr lang="en-US" dirty="0" err="1" smtClean="0"/>
              <a:t>evalutes</a:t>
            </a:r>
            <a:r>
              <a:rPr lang="en-US" dirty="0" smtClean="0"/>
              <a:t> to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boost::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mpl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::true_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should generally be used only for POD types.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BOOST_IS_BITWISE_SERIALIZABLE(T)</a:t>
            </a:r>
            <a:r>
              <a:rPr lang="en-US" dirty="0" smtClean="0"/>
              <a:t> will define the trait for the simple cases.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boost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serialization {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boost { namespace serialization {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}}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Bitwise Serialization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boost::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serialization = boost::serialization;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are_elements_bitwise_serializable</a:t>
            </a: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State,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apply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mpl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::and_&lt;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serialization::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&lt;T&gt;, State&gt; {};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is_sequence_bitwise_serializable</a:t>
            </a: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::fold&lt;T,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mpl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::true_,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are_elements_bitwise_serializable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namespace boost { namespace serialization {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template 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... T&gt;</a:t>
            </a:r>
          </a:p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: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is_sequence_bitwise_serializable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::tuple&lt;T...&gt; &gt; {};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</a:t>
            </a:r>
            <a:r>
              <a:rPr lang="en-US" baseline="0" dirty="0" smtClean="0"/>
              <a:t>Array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serializing arrays (and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::vector&lt;&gt;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::array&lt;&gt;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Serialization can optionally use array optimizations (serializing an entire contiguous block of memory).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(1) time complexity.</a:t>
            </a:r>
          </a:p>
          <a:p>
            <a:r>
              <a:rPr lang="en-US" dirty="0" smtClean="0"/>
              <a:t>If these optimizations are not used, these data structures will be serialized </a:t>
            </a:r>
            <a:r>
              <a:rPr lang="en-US" dirty="0" err="1" smtClean="0"/>
              <a:t>elementwise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(N) time complexity.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epending on the archive, may have a larger representation.</a:t>
            </a:r>
          </a:p>
          <a:p>
            <a:r>
              <a:rPr lang="en-US" dirty="0" smtClean="0"/>
              <a:t>If you are writing your own archive, you have to explicitly enable these: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BOOST_SERIALIZATION_USE_ARRAY_OPTIMIZATION(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my_archive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Exporting</a:t>
            </a:r>
            <a:r>
              <a:rPr lang="en-US" baseline="0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we have a template derived class that we want to serialize through a base class pointer?</a:t>
            </a:r>
            <a:endParaRPr lang="en-US" dirty="0"/>
          </a:p>
          <a:p>
            <a:r>
              <a:rPr lang="en-US" dirty="0" smtClean="0"/>
              <a:t>We can register each instantiation explicitly.</a:t>
            </a:r>
          </a:p>
          <a:p>
            <a:r>
              <a:rPr lang="en-US" dirty="0"/>
              <a:t>Or we can use Serialization’s GUID customization point (recently added feature).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</a:rPr>
              <a:t>HPX_SERIALIZATION_REGISTER_TEMPLATE(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T&gt;), (A&lt;T&gt;)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/>
          </a:p>
          <a:p>
            <a:r>
              <a:rPr lang="en-US" dirty="0" smtClean="0"/>
              <a:t>What does this do?</a:t>
            </a:r>
          </a:p>
          <a:p>
            <a:pPr lvl="1"/>
            <a:r>
              <a:rPr lang="en-US" dirty="0" smtClean="0"/>
              <a:t>Hooks into Serialization, uses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to generate the key for each instantiation.</a:t>
            </a:r>
          </a:p>
          <a:p>
            <a:pPr lvl="1"/>
            <a:r>
              <a:rPr lang="en-US" dirty="0" smtClean="0"/>
              <a:t>Hashes the keys with SHA1 to decrease key size.</a:t>
            </a:r>
          </a:p>
          <a:p>
            <a:pPr lvl="2"/>
            <a:r>
              <a:rPr lang="en-US" dirty="0" smtClean="0"/>
              <a:t>The keys go into our archives, and we have some templates in our code with LONG identifiers.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Serialization: Portable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HPX uses portable binary archives which are compatible across systems with different </a:t>
            </a:r>
            <a:r>
              <a:rPr lang="en-US" dirty="0" err="1" smtClean="0"/>
              <a:t>endianness</a:t>
            </a:r>
            <a:r>
              <a:rPr lang="en-US" dirty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hpx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portable_binary_iarchive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px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util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portable_binary_oarchive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Tested between x86 and ARM systems in big endian mode.</a:t>
            </a:r>
          </a:p>
          <a:p>
            <a:r>
              <a:rPr lang="en-US" dirty="0" smtClean="0"/>
              <a:t>These archives also expose an API for compression.</a:t>
            </a:r>
          </a:p>
          <a:p>
            <a:r>
              <a:rPr lang="en-US" dirty="0" smtClean="0"/>
              <a:t>They can use a container with a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value_type</a:t>
            </a:r>
            <a:r>
              <a:rPr lang="en-US" sz="1600" dirty="0" smtClean="0">
                <a:cs typeface="Consolas" pitchFamily="49" charset="0"/>
              </a:rPr>
              <a:t> </a:t>
            </a:r>
            <a:r>
              <a:rPr lang="en-US" dirty="0" smtClean="0"/>
              <a:t>of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instead of a stream for input/output.</a:t>
            </a:r>
          </a:p>
          <a:p>
            <a:r>
              <a:rPr lang="en-US" dirty="0" smtClean="0"/>
              <a:t>You can tell these archives to not write out the Serialization archive header. This saves a couple of bytes for each archive.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9" y="1828800"/>
            <a:ext cx="6168342" cy="213359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876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/cppnow2013_ot.git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auto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char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size_t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msg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Boost.Serialization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Boost.Serialization</a:t>
            </a:r>
            <a:r>
              <a:rPr lang="en-US" dirty="0" smtClean="0"/>
              <a:t>: A library for transforming a C++ object into a sequence of bytes (an </a:t>
            </a:r>
            <a:r>
              <a:rPr lang="en-US" b="1" dirty="0" smtClean="0"/>
              <a:t>archive</a:t>
            </a:r>
            <a:r>
              <a:rPr lang="en-US" dirty="0" smtClean="0"/>
              <a:t>) which can later be reconstructed into an equivalent object.</a:t>
            </a:r>
          </a:p>
          <a:p>
            <a:r>
              <a:rPr lang="en-US" dirty="0" smtClean="0"/>
              <a:t>We use the term </a:t>
            </a:r>
            <a:r>
              <a:rPr lang="en-US" b="1" dirty="0" smtClean="0"/>
              <a:t>serialization</a:t>
            </a:r>
            <a:r>
              <a:rPr lang="en-US" dirty="0" smtClean="0"/>
              <a:t> to refer to this transform, and </a:t>
            </a:r>
            <a:r>
              <a:rPr lang="en-US" b="1" dirty="0" smtClean="0"/>
              <a:t>deserialization </a:t>
            </a:r>
            <a:r>
              <a:rPr lang="en-US" dirty="0" smtClean="0"/>
              <a:t>to refer to the reconstruction.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Serialization features: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serialization of </a:t>
            </a:r>
            <a:r>
              <a:rPr lang="en-US" b="1" dirty="0"/>
              <a:t>derived classes</a:t>
            </a:r>
            <a:r>
              <a:rPr lang="en-US" dirty="0"/>
              <a:t> from </a:t>
            </a:r>
            <a:r>
              <a:rPr lang="en-US" b="1" dirty="0"/>
              <a:t>base class 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structure versioning.</a:t>
            </a:r>
          </a:p>
          <a:p>
            <a:pPr lvl="1"/>
            <a:r>
              <a:rPr lang="en-US" dirty="0" smtClean="0"/>
              <a:t>Built-in support for STL containers and some Boost data structures.</a:t>
            </a:r>
          </a:p>
          <a:p>
            <a:pPr lvl="2"/>
            <a:r>
              <a:rPr lang="en-US" sz="22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oost::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shared_ptr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Binary, text and XML archives.</a:t>
            </a:r>
          </a:p>
          <a:p>
            <a:pPr lvl="1"/>
            <a:r>
              <a:rPr lang="en-US" dirty="0" smtClean="0"/>
              <a:t>Object tracking.</a:t>
            </a:r>
          </a:p>
          <a:p>
            <a:pPr lvl="1"/>
            <a:r>
              <a:rPr lang="en-US" dirty="0" smtClean="0"/>
              <a:t>Intrusive and non-intrusive interfaces for defining serialization/deserialization routines.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SavingArchive</a:t>
            </a:r>
            <a:r>
              <a:rPr lang="en-US" dirty="0" smtClean="0"/>
              <a:t> (SA) model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&lt;&lt; x</a:t>
            </a:r>
            <a:r>
              <a:rPr lang="en-US" dirty="0" smtClean="0"/>
              <a:t>,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&amp; x</a:t>
            </a:r>
          </a:p>
          <a:p>
            <a:pPr lvl="2"/>
            <a:r>
              <a:rPr lang="en-US" dirty="0" smtClean="0">
                <a:cs typeface="Consolas" pitchFamily="49" charset="0"/>
              </a:rPr>
              <a:t>Add the sequence of bytes representing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cs typeface="Consolas" pitchFamily="49" charset="0"/>
              </a:rPr>
              <a:t> to the archive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sa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b="1" dirty="0" err="1" smtClean="0">
                <a:cs typeface="Consolas" pitchFamily="49" charset="0"/>
              </a:rPr>
              <a:t>LoadingArchive</a:t>
            </a:r>
            <a:r>
              <a:rPr lang="en-US" dirty="0" smtClean="0">
                <a:cs typeface="Consolas" pitchFamily="49" charset="0"/>
              </a:rPr>
              <a:t> (LA) model:</a:t>
            </a:r>
          </a:p>
          <a:p>
            <a:pPr lvl="1"/>
            <a:r>
              <a:rPr lang="en-US" sz="2600" dirty="0" smtClean="0">
                <a:latin typeface="Consolas" pitchFamily="49" charset="0"/>
                <a:cs typeface="Consolas" pitchFamily="49" charset="0"/>
              </a:rPr>
              <a:t>la &gt;&gt; x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la &amp; x</a:t>
            </a:r>
          </a:p>
          <a:p>
            <a:pPr lvl="2"/>
            <a:r>
              <a:rPr lang="en-US" dirty="0" smtClean="0">
                <a:cs typeface="Consolas" pitchFamily="49" charset="0"/>
              </a:rPr>
              <a:t>Assign a value read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la</a:t>
            </a:r>
            <a:r>
              <a:rPr lang="en-US" dirty="0" smtClean="0">
                <a:cs typeface="Consolas" pitchFamily="49" charset="0"/>
              </a:rPr>
              <a:t>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dirty="0" smtClean="0">
                <a:cs typeface="Consolas" pitchFamily="49" charset="0"/>
              </a:rPr>
              <a:t>There are other type requirements for both types, but they are not important to our understanding of these concepts.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My colleagues and I develop a software framework called </a:t>
            </a:r>
            <a:r>
              <a:rPr lang="en-US" b="1" dirty="0" smtClean="0"/>
              <a:t>HPX</a:t>
            </a:r>
            <a:r>
              <a:rPr lang="en-US" dirty="0" smtClean="0"/>
              <a:t>, a general-purpose C++ runtime system for applications of any scale.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runtime system </a:t>
            </a:r>
            <a:r>
              <a:rPr lang="en-US" dirty="0"/>
              <a:t>manages certain aspects of a program’s execution environment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Asynchronous methodology: </a:t>
            </a:r>
            <a:r>
              <a:rPr lang="en-US" b="1" dirty="0" smtClean="0"/>
              <a:t>future</a:t>
            </a:r>
            <a:r>
              <a:rPr lang="en-US" dirty="0" smtClean="0"/>
              <a:t> and </a:t>
            </a:r>
            <a:r>
              <a:rPr lang="en-US" b="1" dirty="0" smtClean="0"/>
              <a:t>dataflow</a:t>
            </a:r>
            <a:r>
              <a:rPr lang="en-US" dirty="0" smtClean="0"/>
              <a:t> models.</a:t>
            </a:r>
          </a:p>
          <a:p>
            <a:pPr lvl="1"/>
            <a:r>
              <a:rPr lang="en-US" dirty="0" smtClean="0"/>
              <a:t>For shared-memory and distributed-memory systems.</a:t>
            </a:r>
          </a:p>
          <a:p>
            <a:r>
              <a:rPr lang="en-US" dirty="0" smtClean="0"/>
              <a:t>The purpose of this talk is to share our work, experiences and analysis of </a:t>
            </a:r>
            <a:r>
              <a:rPr lang="en-US" dirty="0" err="1" smtClean="0"/>
              <a:t>Boost.Asio</a:t>
            </a:r>
            <a:r>
              <a:rPr lang="en-US" dirty="0" smtClean="0"/>
              <a:t> and </a:t>
            </a:r>
            <a:r>
              <a:rPr lang="en-US" dirty="0" err="1" smtClean="0"/>
              <a:t>Boost.Serialization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Serializable</a:t>
            </a:r>
            <a:r>
              <a:rPr lang="en-US" dirty="0" smtClean="0"/>
              <a:t> model: an object that fulfills this model can be serialized and </a:t>
            </a:r>
            <a:r>
              <a:rPr lang="en-US" dirty="0" err="1" smtClean="0"/>
              <a:t>deserialized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Primitives, STL containers, </a:t>
            </a:r>
            <a:r>
              <a:rPr lang="en-US" dirty="0" err="1" smtClean="0"/>
              <a:t>etc</a:t>
            </a:r>
            <a:r>
              <a:rPr lang="en-US" dirty="0" smtClean="0"/>
              <a:t> are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type T is </a:t>
            </a:r>
            <a:r>
              <a:rPr lang="en-US" dirty="0" err="1" smtClean="0"/>
              <a:t>Serializable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It has a member function of the form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version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 smtClean="0"/>
              <a:t>Or, there is a global function of the form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T&amp;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t,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version);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coordinate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y; 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version)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y;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ss.str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ss.str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"{"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", "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"}\n";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Coordinates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stringstream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text_oarchive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c{17, 42};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c; 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ss.str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text_iarchive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la(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./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coordinates_text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22 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serialization::archive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/>
              </a:rPr>
              <a:t>10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0 0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/>
              </a:rPr>
              <a:t>17 </a:t>
            </a:r>
            <a:r>
              <a:rPr lang="en-US" sz="2000" dirty="0" smtClean="0">
                <a:solidFill>
                  <a:srgbClr val="7030A0"/>
                </a:solidFill>
                <a:latin typeface="Consolas"/>
              </a:rPr>
              <a:t>42</a:t>
            </a:r>
            <a:endParaRPr lang="en-US" sz="2000" dirty="0">
              <a:solidFill>
                <a:srgbClr val="7030A0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</a:rPr>
              <a:t>{</a:t>
            </a:r>
            <a:r>
              <a:rPr lang="en-US" sz="2000" dirty="0">
                <a:latin typeface="Consolas"/>
              </a:rPr>
              <a:t>17, 42}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22 serialization::archive</a:t>
            </a:r>
            <a:r>
              <a:rPr lang="en-US" dirty="0" smtClean="0"/>
              <a:t> – signature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– archive version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0 0</a:t>
            </a:r>
            <a:r>
              <a:rPr lang="en-US" dirty="0" smtClean="0"/>
              <a:t> – class id, class version</a:t>
            </a:r>
          </a:p>
          <a:p>
            <a:pPr>
              <a:buClr>
                <a:schemeClr val="tx1"/>
              </a:buClr>
            </a:pPr>
            <a:r>
              <a:rPr lang="en-US" sz="2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17 42</a:t>
            </a:r>
            <a:r>
              <a:rPr lang="en-US" dirty="0" smtClean="0"/>
              <a:t> – representation of the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of derived classes through base class pointers:</a:t>
            </a:r>
          </a:p>
          <a:p>
            <a:pPr lvl="1"/>
            <a:r>
              <a:rPr lang="en-US" dirty="0" smtClean="0"/>
              <a:t>Requires </a:t>
            </a:r>
            <a:r>
              <a:rPr lang="en-US" b="1" dirty="0" smtClean="0"/>
              <a:t>explicit registration</a:t>
            </a:r>
            <a:r>
              <a:rPr lang="en-US" dirty="0" smtClean="0"/>
              <a:t> of the derived class with Serialization’s class registry. This is necessary because:</a:t>
            </a:r>
          </a:p>
          <a:p>
            <a:pPr lvl="2"/>
            <a:r>
              <a:rPr lang="en-US" dirty="0" smtClean="0"/>
              <a:t>The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serialize()</a:t>
            </a:r>
            <a:r>
              <a:rPr lang="en-US" dirty="0" smtClean="0"/>
              <a:t> code for the derived class may never be instantiated. </a:t>
            </a:r>
          </a:p>
          <a:p>
            <a:pPr lvl="2"/>
            <a:r>
              <a:rPr lang="en-US" dirty="0" smtClean="0"/>
              <a:t>An identifier needs to be associated with the derived object in the registry. Serialization doesn’t use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because it’s not portable.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~task() {}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serialize(Archive&amp;,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&lt;B&gt;(*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virtual ~task() {}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&lt;B&gt;(*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"B")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Derived Classes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virtual ~task() {}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 {}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B : A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unsigned)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&amp; boost::serialization::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base_object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&lt;B&gt;(*this);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lv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BOOST_CLASS_EXPORT_GUID(B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for all examples can be found at: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/cppnow2013_ot.git</a:t>
            </a:r>
          </a:p>
          <a:p>
            <a:r>
              <a:rPr lang="en-US" dirty="0" smtClean="0">
                <a:cs typeface="Consolas" pitchFamily="49" charset="0"/>
              </a:rPr>
              <a:t>Code shown in this talk is slightly different from the code in the </a:t>
            </a:r>
            <a:r>
              <a:rPr lang="en-US" dirty="0" err="1" smtClean="0">
                <a:cs typeface="Consolas" pitchFamily="49" charset="0"/>
              </a:rPr>
              <a:t>git</a:t>
            </a:r>
            <a:r>
              <a:rPr lang="en-US" dirty="0" smtClean="0">
                <a:cs typeface="Consolas" pitchFamily="49" charset="0"/>
              </a:rPr>
              <a:t> repository:</a:t>
            </a:r>
          </a:p>
          <a:p>
            <a:pPr lvl="1"/>
            <a:r>
              <a:rPr lang="en-US" dirty="0" smtClean="0">
                <a:cs typeface="Consolas" pitchFamily="49" charset="0"/>
              </a:rPr>
              <a:t>Code in the slides have error handling removed for brevity in some places</a:t>
            </a:r>
          </a:p>
          <a:p>
            <a:r>
              <a:rPr lang="en-US" dirty="0" smtClean="0">
                <a:cs typeface="Consolas" pitchFamily="49" charset="0"/>
              </a:rPr>
              <a:t>Assume the following: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boost::system::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program_options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boost::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ip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tcp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en-US" dirty="0" smtClean="0"/>
              <a:t>Uses a custom definition file (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.proto</a:t>
            </a:r>
            <a:r>
              <a:rPr lang="en-US" dirty="0" smtClean="0"/>
              <a:t> file), which statically specifies a protocol.</a:t>
            </a:r>
          </a:p>
          <a:p>
            <a:pPr lvl="2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.proto</a:t>
            </a:r>
            <a:r>
              <a:rPr lang="en-US" dirty="0" smtClean="0"/>
              <a:t> files are compiled with the protocol buffer compiler,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protoc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No non-intrusive support.</a:t>
            </a:r>
          </a:p>
          <a:p>
            <a:pPr lvl="1"/>
            <a:r>
              <a:rPr lang="en-US" dirty="0" smtClean="0"/>
              <a:t>Doesn’t interoperate with STL, Boost data structures.</a:t>
            </a:r>
          </a:p>
          <a:p>
            <a:r>
              <a:rPr lang="en-US" dirty="0" smtClean="0"/>
              <a:t>S11n</a:t>
            </a:r>
          </a:p>
          <a:p>
            <a:pPr lvl="1"/>
            <a:r>
              <a:rPr lang="en-US" dirty="0" smtClean="0"/>
              <a:t>Supports multiple formats (XML, MySQL,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Non-intrusive support.</a:t>
            </a:r>
            <a:endParaRPr lang="en-US" dirty="0"/>
          </a:p>
          <a:p>
            <a:pPr lvl="1"/>
            <a:r>
              <a:rPr lang="en-US" dirty="0" smtClean="0"/>
              <a:t>Built-in </a:t>
            </a:r>
            <a:r>
              <a:rPr lang="en-US" dirty="0"/>
              <a:t>support for </a:t>
            </a:r>
            <a:r>
              <a:rPr lang="en-US" dirty="0" smtClean="0"/>
              <a:t>STL.</a:t>
            </a:r>
          </a:p>
          <a:p>
            <a:r>
              <a:rPr lang="en-US" dirty="0" smtClean="0"/>
              <a:t>Neither supports derived class serialization through base class pointers.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Object Transmission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 Transmission</a:t>
            </a:r>
            <a:r>
              <a:rPr lang="en-US" dirty="0" smtClean="0"/>
              <a:t>: serializing an object and sending it over a network, to be </a:t>
            </a:r>
            <a:r>
              <a:rPr lang="en-US" dirty="0" err="1" smtClean="0"/>
              <a:t>deserialized</a:t>
            </a:r>
            <a:r>
              <a:rPr lang="en-US" dirty="0" smtClean="0"/>
              <a:t> at another endpoint.</a:t>
            </a:r>
          </a:p>
          <a:p>
            <a:r>
              <a:rPr lang="en-US" dirty="0" smtClean="0"/>
              <a:t>Used in Remote Procedure Call (RPC)/Remote Method Invocation (RMI) and </a:t>
            </a:r>
            <a:r>
              <a:rPr lang="en-US" b="1" dirty="0" smtClean="0"/>
              <a:t>active messaging</a:t>
            </a:r>
            <a:r>
              <a:rPr lang="en-US" dirty="0" smtClean="0"/>
              <a:t> implementations.</a:t>
            </a:r>
          </a:p>
          <a:p>
            <a:r>
              <a:rPr lang="en-US" dirty="0" smtClean="0"/>
              <a:t>Simplifies network communication (by abstracting away encoding/decoding).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coordinate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boost::uint64_t y; 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version)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x;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&amp; y;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localhost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"2000"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boost::archive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binary_oarchive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(s);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coordinate c{17, 42};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c;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OT: Coordinates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localhost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"2000"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boost::archive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binary_oarchive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c{17, 42};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c;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OT: Coordinates Revisited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3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::endpoint endpoint(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s.rdbuf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la(s);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"{"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300" dirty="0">
                <a:solidFill>
                  <a:srgbClr val="A31515"/>
                </a:solidFill>
                <a:latin typeface="Consolas"/>
              </a:rPr>
              <a:t>"}\n"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OT: Coordinates Revisited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main()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::endpoint endpoint(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::acceptor acceptor(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prstClr val="black"/>
                </a:solidFill>
                <a:latin typeface="Consolas"/>
              </a:rPr>
              <a:t>iostream</a:t>
            </a:r>
            <a:r>
              <a:rPr lang="en-US" sz="1300" dirty="0">
                <a:solidFill>
                  <a:prstClr val="black"/>
                </a:solidFill>
                <a:latin typeface="Consolas"/>
              </a:rPr>
              <a:t> s;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acceptor.accept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s.rdbuf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binary_iarchive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la(s);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coordinate c;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la &gt;&gt; c;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cout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"{" &lt;&lt;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c.x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", " &lt;&lt;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c.y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&lt;&lt; "}\n";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lvl="0" indent="0">
              <a:buNone/>
            </a:pP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Active Messaging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active message (AM) is a message that is capable of performing computations.</a:t>
            </a:r>
          </a:p>
          <a:p>
            <a:r>
              <a:rPr lang="en-US" dirty="0" smtClean="0"/>
              <a:t>We will build a simple active messaging </a:t>
            </a:r>
            <a:r>
              <a:rPr lang="en-US" b="1" dirty="0" smtClean="0"/>
              <a:t>runtime system</a:t>
            </a:r>
            <a:r>
              <a:rPr lang="en-US" dirty="0" smtClean="0"/>
              <a:t> which uses two threads (per node):</a:t>
            </a:r>
          </a:p>
          <a:p>
            <a:pPr lvl="1"/>
            <a:r>
              <a:rPr lang="en-US" dirty="0" smtClean="0"/>
              <a:t>An I/O thread running an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1500" dirty="0"/>
              <a:t> </a:t>
            </a:r>
            <a:r>
              <a:rPr lang="en-US" dirty="0" smtClean="0"/>
              <a:t>object’s event processing loop.</a:t>
            </a:r>
          </a:p>
          <a:p>
            <a:pPr lvl="2"/>
            <a:r>
              <a:rPr lang="en-US" dirty="0" smtClean="0"/>
              <a:t>We’ll use the program’s main thread for this.</a:t>
            </a:r>
          </a:p>
          <a:p>
            <a:pPr lvl="1"/>
            <a:r>
              <a:rPr lang="en-US" dirty="0" smtClean="0"/>
              <a:t>An execution thread invoking the active messages.</a:t>
            </a:r>
          </a:p>
          <a:p>
            <a:r>
              <a:rPr lang="en-US" dirty="0" smtClean="0"/>
              <a:t>This system will use TCP/IP for communication.</a:t>
            </a:r>
          </a:p>
          <a:p>
            <a:r>
              <a:rPr lang="en-US" dirty="0" smtClean="0"/>
              <a:t>Code can be found here: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git@github.com:STEllAR-GROUP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/cppnow2013_ot.git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Boost.Asio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Thread 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labor between our two threads:</a:t>
            </a:r>
          </a:p>
          <a:p>
            <a:pPr lvl="1"/>
            <a:r>
              <a:rPr lang="en-US" dirty="0" smtClean="0"/>
              <a:t>I/O thread</a:t>
            </a:r>
          </a:p>
          <a:p>
            <a:pPr lvl="2"/>
            <a:r>
              <a:rPr lang="en-US" dirty="0"/>
              <a:t>Waits for I/O events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Invokes completion handlers for reads, writes and accepts.</a:t>
            </a:r>
          </a:p>
          <a:p>
            <a:pPr lvl="2"/>
            <a:r>
              <a:rPr lang="en-US" dirty="0" smtClean="0"/>
              <a:t>Responsible for joining the execution thread.</a:t>
            </a:r>
          </a:p>
          <a:p>
            <a:pPr lvl="1"/>
            <a:r>
              <a:rPr lang="en-US" dirty="0" smtClean="0"/>
              <a:t>Execution thread</a:t>
            </a:r>
          </a:p>
          <a:p>
            <a:pPr lvl="2"/>
            <a:r>
              <a:rPr lang="en-US" dirty="0" smtClean="0"/>
              <a:t>Performs maintenance computations.</a:t>
            </a:r>
          </a:p>
          <a:p>
            <a:pPr lvl="3"/>
            <a:r>
              <a:rPr lang="en-US" dirty="0" smtClean="0"/>
              <a:t>Serialization, deserialization.</a:t>
            </a:r>
          </a:p>
          <a:p>
            <a:pPr lvl="2"/>
            <a:r>
              <a:rPr lang="en-US" dirty="0" smtClean="0"/>
              <a:t>Executes active messages (e.g. user code).</a:t>
            </a:r>
          </a:p>
          <a:p>
            <a:pPr lvl="2"/>
            <a:r>
              <a:rPr lang="en-US" dirty="0" smtClean="0"/>
              <a:t>Responsible for breaking the I/O thread out of the event processing loop when it is time to shut down.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structures we’ll need:</a:t>
            </a:r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ction</a:t>
            </a:r>
            <a:r>
              <a:rPr lang="en-US" dirty="0" smtClean="0"/>
              <a:t>: base class for our active messages.</a:t>
            </a:r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untime</a:t>
            </a:r>
            <a:r>
              <a:rPr lang="en-US" dirty="0" smtClean="0"/>
              <a:t>: manages and implements runtime services. </a:t>
            </a:r>
          </a:p>
          <a:p>
            <a:pPr lvl="2"/>
            <a:r>
              <a:rPr lang="en-US" dirty="0" smtClean="0"/>
              <a:t>Manages the I/O and execution threads.</a:t>
            </a:r>
          </a:p>
          <a:p>
            <a:pPr lvl="2"/>
            <a:r>
              <a:rPr lang="en-US" dirty="0" smtClean="0"/>
              <a:t>Manages all connections.</a:t>
            </a:r>
          </a:p>
          <a:p>
            <a:pPr lvl="2"/>
            <a:r>
              <a:rPr lang="en-US" dirty="0" smtClean="0"/>
              <a:t>Provides APIs for:</a:t>
            </a:r>
          </a:p>
          <a:p>
            <a:pPr lvl="3"/>
            <a:r>
              <a:rPr lang="en-US" dirty="0"/>
              <a:t>I</a:t>
            </a:r>
            <a:r>
              <a:rPr lang="en-US" dirty="0" smtClean="0"/>
              <a:t>nitiating asynchronous writes to connected nodes.</a:t>
            </a:r>
          </a:p>
          <a:p>
            <a:pPr lvl="3"/>
            <a:r>
              <a:rPr lang="en-US" dirty="0" smtClean="0"/>
              <a:t>Opening connections to new nodes.</a:t>
            </a:r>
          </a:p>
          <a:p>
            <a:pPr lvl="3"/>
            <a:r>
              <a:rPr lang="en-US" dirty="0" smtClean="0"/>
              <a:t>Scheduling local tasks on the execution thread.</a:t>
            </a:r>
          </a:p>
          <a:p>
            <a:pPr lvl="3"/>
            <a:r>
              <a:rPr lang="en-US" dirty="0" smtClean="0"/>
              <a:t>Starting and shutting down the runtime.</a:t>
            </a:r>
          </a:p>
          <a:p>
            <a:pPr lvl="1"/>
            <a:r>
              <a:rPr lang="en-US" sz="26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onnection</a:t>
            </a:r>
            <a:r>
              <a:rPr lang="en-US" dirty="0" smtClean="0"/>
              <a:t>: representation of a connection to another endpoint.</a:t>
            </a:r>
          </a:p>
          <a:p>
            <a:pPr lvl="2"/>
            <a:r>
              <a:rPr lang="en-US" dirty="0" smtClean="0"/>
              <a:t>Holds a socket, buffers.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action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~action() {}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action* clone()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 :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enable_shared_from_this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&lt;connection&gt;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runtime&amp; runtime_;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::socket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socket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boost::uint64_t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Asynchronously read a parcel from the socket.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Handler for the parcel size.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/// Handler for the data.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... write operations 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3385"/>
            <a:ext cx="2895600" cy="365125"/>
          </a:xfrm>
        </p:spPr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Read control flow: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76400" y="3276600"/>
            <a:ext cx="5791200" cy="2002536"/>
            <a:chOff x="2438400" y="3886200"/>
            <a:chExt cx="5791200" cy="2002536"/>
          </a:xfrm>
        </p:grpSpPr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 flipV="1">
              <a:off x="4879848" y="5686189"/>
              <a:ext cx="911351" cy="1379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  <a:endCxn id="7" idx="2"/>
            </p:cNvCxnSpPr>
            <p:nvPr/>
          </p:nvCxnSpPr>
          <p:spPr>
            <a:xfrm flipH="1" flipV="1">
              <a:off x="5334000" y="4279392"/>
              <a:ext cx="1676400" cy="1206476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438400" y="5485868"/>
              <a:ext cx="5791200" cy="402868"/>
              <a:chOff x="2438400" y="5485868"/>
              <a:chExt cx="5791200" cy="40286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438400" y="5486400"/>
                <a:ext cx="2441448" cy="4023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andle_read_size</a:t>
                </a:r>
                <a:endParaRPr lang="en-US" sz="20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91199" y="5485868"/>
                <a:ext cx="2438401" cy="4001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andle_read_data</a:t>
                </a:r>
                <a:endParaRPr lang="en-US" sz="20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flipH="1">
              <a:off x="3659124" y="4279392"/>
              <a:ext cx="1674876" cy="1207008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96562" y="3886200"/>
              <a:ext cx="1674876" cy="393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sync_read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endCxn id="7" idx="1"/>
            </p:cNvCxnSpPr>
            <p:nvPr/>
          </p:nvCxnSpPr>
          <p:spPr>
            <a:xfrm>
              <a:off x="3124200" y="4082796"/>
              <a:ext cx="1372362" cy="0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4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== 0);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 = new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: a library for synchronous and asynchronous I/O.</a:t>
            </a:r>
          </a:p>
          <a:p>
            <a:pPr lvl="1"/>
            <a:r>
              <a:rPr lang="en-US" dirty="0" err="1" smtClean="0"/>
              <a:t>Proactor</a:t>
            </a:r>
            <a:r>
              <a:rPr lang="en-US" dirty="0" smtClean="0"/>
              <a:t>-based design.</a:t>
            </a:r>
          </a:p>
          <a:p>
            <a:r>
              <a:rPr lang="en-US" dirty="0" smtClean="0"/>
              <a:t>Provides a generic framework for various types of I/O:</a:t>
            </a:r>
          </a:p>
          <a:p>
            <a:pPr lvl="1"/>
            <a:r>
              <a:rPr lang="en-US" dirty="0" smtClean="0"/>
              <a:t>Network sockets.</a:t>
            </a:r>
          </a:p>
          <a:p>
            <a:pPr lvl="2"/>
            <a:r>
              <a:rPr lang="en-US" dirty="0" err="1" smtClean="0"/>
              <a:t>Asio</a:t>
            </a:r>
            <a:r>
              <a:rPr lang="en-US" dirty="0" smtClean="0"/>
              <a:t> provides TCP, UDP and ICMP support.</a:t>
            </a:r>
          </a:p>
          <a:p>
            <a:pPr lvl="1"/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Serial ports.</a:t>
            </a:r>
          </a:p>
          <a:p>
            <a:pPr lvl="1"/>
            <a:r>
              <a:rPr lang="en-US" dirty="0" smtClean="0"/>
              <a:t>Direct Memory Access (DMA).</a:t>
            </a:r>
          </a:p>
          <a:p>
            <a:pPr lvl="1"/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(error)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Size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_).resize(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_),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boost::bind(&amp;connection::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::placeholders::error)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(error)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Start the next read.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Start the next read.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the next read.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Data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handle_read_data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error)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if (error) return;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::swap(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in_buffer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runtime_.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get_parcel_queue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().push(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Start the next read.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3385"/>
            <a:ext cx="2895600" cy="365125"/>
          </a:xfrm>
        </p:spPr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Read control flow: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36384" y="2639568"/>
            <a:ext cx="4871232" cy="3200400"/>
            <a:chOff x="840984" y="2639568"/>
            <a:chExt cx="4871232" cy="3200400"/>
          </a:xfrm>
        </p:grpSpPr>
        <p:sp>
          <p:nvSpPr>
            <p:cNvPr id="17" name="Rectangle 16"/>
            <p:cNvSpPr/>
            <p:nvPr/>
          </p:nvSpPr>
          <p:spPr>
            <a:xfrm>
              <a:off x="3850017" y="4953000"/>
              <a:ext cx="1673352" cy="8869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Parcel</a:t>
              </a:r>
            </a:p>
            <a:p>
              <a:pPr algn="ctr"/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31" idx="2"/>
              <a:endCxn id="17" idx="0"/>
            </p:cNvCxnSpPr>
            <p:nvPr/>
          </p:nvCxnSpPr>
          <p:spPr>
            <a:xfrm>
              <a:off x="4686693" y="4256394"/>
              <a:ext cx="0" cy="696606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840984" y="2639568"/>
              <a:ext cx="4871232" cy="1617253"/>
              <a:chOff x="2438400" y="3886202"/>
              <a:chExt cx="5791200" cy="2023880"/>
            </a:xfrm>
          </p:grpSpPr>
          <p:cxnSp>
            <p:nvCxnSpPr>
              <p:cNvPr id="27" name="Straight Arrow Connector 26"/>
              <p:cNvCxnSpPr>
                <a:stCxn id="30" idx="3"/>
                <a:endCxn id="31" idx="1"/>
              </p:cNvCxnSpPr>
              <p:nvPr/>
            </p:nvCxnSpPr>
            <p:spPr>
              <a:xfrm flipV="1">
                <a:off x="4879848" y="5697709"/>
                <a:ext cx="911351" cy="534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31" idx="0"/>
                <a:endCxn id="28" idx="2"/>
              </p:cNvCxnSpPr>
              <p:nvPr/>
            </p:nvCxnSpPr>
            <p:spPr>
              <a:xfrm flipH="1" flipV="1">
                <a:off x="5334000" y="4309879"/>
                <a:ext cx="1676399" cy="1175992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2438400" y="5485871"/>
                <a:ext cx="5791200" cy="424211"/>
                <a:chOff x="2438400" y="5485871"/>
                <a:chExt cx="5791200" cy="4242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91199" y="5485871"/>
                  <a:ext cx="2438401" cy="42367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600" dirty="0" err="1" smtClean="0">
                      <a:latin typeface="Consolas" pitchFamily="49" charset="0"/>
                      <a:cs typeface="Consolas" pitchFamily="49" charset="0"/>
                    </a:rPr>
                    <a:t>andle_read_data</a:t>
                  </a:r>
                  <a:endParaRPr lang="en-US" sz="16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438400" y="5486405"/>
                  <a:ext cx="2441448" cy="42367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600" dirty="0" err="1" smtClean="0">
                      <a:latin typeface="Consolas" pitchFamily="49" charset="0"/>
                      <a:cs typeface="Consolas" pitchFamily="49" charset="0"/>
                    </a:rPr>
                    <a:t>andle_read_size</a:t>
                  </a:r>
                  <a:endParaRPr lang="en-US" sz="16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3659125" y="4309879"/>
                <a:ext cx="1674875" cy="1176526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496562" y="3886202"/>
                <a:ext cx="1674875" cy="4236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sz="1600" dirty="0" err="1" smtClean="0">
                    <a:latin typeface="Consolas" pitchFamily="49" charset="0"/>
                    <a:cs typeface="Consolas" pitchFamily="49" charset="0"/>
                  </a:rPr>
                  <a:t>sync_read</a:t>
                </a:r>
                <a:endParaRPr lang="en-US" sz="16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9" name="Straight Arrow Connector 28"/>
              <p:cNvCxnSpPr>
                <a:endCxn id="28" idx="1"/>
              </p:cNvCxnSpPr>
              <p:nvPr/>
            </p:nvCxnSpPr>
            <p:spPr>
              <a:xfrm>
                <a:off x="2978636" y="4098040"/>
                <a:ext cx="1517926" cy="0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2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::map&lt;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::endpoint,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&lt;connection&gt;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connection_map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_;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::acceptor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acceptor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connection_map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connections_;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::thread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exec_thread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lockfree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::queue&lt;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parcel_queue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lockfree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::queue&lt;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(runtime&amp;)&gt;*&gt;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local_queue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::atomic&lt;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stop_flag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_;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... other members that we won't talk about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... member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</a:t>
            </a:r>
            <a:r>
              <a:rPr lang="en-US" dirty="0" err="1" smtClean="0"/>
              <a:t>Proactor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pic>
        <p:nvPicPr>
          <p:cNvPr id="1028" name="Picture 4" descr="proacto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57" y="1948895"/>
            <a:ext cx="5714286" cy="3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... other member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start();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/// Launch the execution thread. Then, start accepting connections.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stop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/// Stop the I/O service and execution thread.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run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Accepts connections and parcels until stop() is called.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... accept, connect related functions 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Execute actions until stop() is called.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Serializes a action object into a parcel.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act);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Deserializes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a parcel into a action object.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runtime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/// ... other member functions ...</a:t>
            </a:r>
          </a:p>
          <a:p>
            <a:pPr marL="0" indent="0">
              <a:buNone/>
            </a:pPr>
            <a:endParaRPr lang="en-US" sz="12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start(); /// Launch the execution thread. Then, start accepting connections.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stop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/// Stop the I/O service and execution thread.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run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/// Accepts connections and parcels until stop() is called.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/// ... accept, connect related functions ...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private: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Execute actions until stop() is called.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Serializes a action object into a parcel.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act);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Deserializes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a parcel into a action object.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08" y="1828800"/>
            <a:ext cx="8229600" cy="838200"/>
          </a:xfrm>
        </p:spPr>
        <p:txBody>
          <a:bodyPr/>
          <a:lstStyle/>
          <a:p>
            <a:r>
              <a:rPr lang="en-US" dirty="0" smtClean="0"/>
              <a:t>Execution loop control flow: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stellar.cct.lsu.edu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6595" y="3032116"/>
            <a:ext cx="6250810" cy="2286000"/>
            <a:chOff x="1449154" y="3032116"/>
            <a:chExt cx="6250810" cy="2286000"/>
          </a:xfrm>
        </p:grpSpPr>
        <p:grpSp>
          <p:nvGrpSpPr>
            <p:cNvPr id="54" name="Group 53"/>
            <p:cNvGrpSpPr/>
            <p:nvPr/>
          </p:nvGrpSpPr>
          <p:grpSpPr>
            <a:xfrm>
              <a:off x="6026272" y="3032116"/>
              <a:ext cx="1673692" cy="2286000"/>
              <a:chOff x="1295992" y="3100450"/>
              <a:chExt cx="1673692" cy="2286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6162" y="3100450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Parcel</a:t>
                </a:r>
              </a:p>
              <a:p>
                <a:pPr algn="ctr"/>
                <a:r>
                  <a:rPr lang="en-US" dirty="0" smtClean="0"/>
                  <a:t>Queue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95992" y="4497501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Local</a:t>
                </a:r>
              </a:p>
              <a:p>
                <a:pPr algn="ctr"/>
                <a:r>
                  <a:rPr lang="en-US" dirty="0" smtClean="0"/>
                  <a:t>Queue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49154" y="3332764"/>
              <a:ext cx="1524000" cy="1696436"/>
              <a:chOff x="3657600" y="3716556"/>
              <a:chExt cx="1524000" cy="169643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8" name="Isosceles Triangle 7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657600" y="4380485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2000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10" idx="3"/>
              <a:endCxn id="27" idx="1"/>
            </p:cNvCxnSpPr>
            <p:nvPr/>
          </p:nvCxnSpPr>
          <p:spPr>
            <a:xfrm flipV="1">
              <a:off x="2973154" y="3476095"/>
              <a:ext cx="837608" cy="720653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28" idx="1"/>
            </p:cNvCxnSpPr>
            <p:nvPr/>
          </p:nvCxnSpPr>
          <p:spPr>
            <a:xfrm>
              <a:off x="2973154" y="4196748"/>
              <a:ext cx="837608" cy="677389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810762" y="3291429"/>
              <a:ext cx="1447800" cy="1767374"/>
              <a:chOff x="3885608" y="3367629"/>
              <a:chExt cx="1447800" cy="176737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885608" y="3367629"/>
                <a:ext cx="1447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cs typeface="Consolas" pitchFamily="49" charset="0"/>
                  </a:rPr>
                  <a:t>deserialize</a:t>
                </a:r>
                <a:endParaRPr lang="en-US" sz="2000" dirty="0" smtClean="0">
                  <a:cs typeface="Consolas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85608" y="4765671"/>
                <a:ext cx="1447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cs typeface="Consolas" pitchFamily="49" charset="0"/>
                  </a:rPr>
                  <a:t>execute</a:t>
                </a:r>
                <a:endParaRPr lang="en-US" sz="1600" dirty="0">
                  <a:cs typeface="Consolas" pitchFamily="49" charset="0"/>
                </a:endParaRPr>
              </a:p>
            </p:txBody>
          </p:sp>
        </p:grpSp>
        <p:cxnSp>
          <p:nvCxnSpPr>
            <p:cNvPr id="36" name="Straight Arrow Connector 35"/>
            <p:cNvCxnSpPr>
              <a:stCxn id="5" idx="1"/>
              <a:endCxn id="27" idx="3"/>
            </p:cNvCxnSpPr>
            <p:nvPr/>
          </p:nvCxnSpPr>
          <p:spPr>
            <a:xfrm flipH="1">
              <a:off x="5258562" y="3475600"/>
              <a:ext cx="767880" cy="4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1"/>
              <a:endCxn id="28" idx="3"/>
            </p:cNvCxnSpPr>
            <p:nvPr/>
          </p:nvCxnSpPr>
          <p:spPr>
            <a:xfrm flipH="1">
              <a:off x="5258562" y="4873642"/>
              <a:ext cx="767710" cy="4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7" idx="2"/>
              <a:endCxn id="28" idx="0"/>
            </p:cNvCxnSpPr>
            <p:nvPr/>
          </p:nvCxnSpPr>
          <p:spPr>
            <a:xfrm>
              <a:off x="4534662" y="3660761"/>
              <a:ext cx="0" cy="10287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3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runtime::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First, we look for pending actions to execute. 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 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If we can't find any work, we try to find a parcel to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and execute.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First, we look for pending actions to execute.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 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If we can't find any work, we try to find a parcel to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and execute.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while (!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First, we look for pending actions to execute. 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(runtime&amp;)&gt; 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If we can't find any work, we try to find a parcel to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and execute.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Execution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runtime::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exec_loop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while (!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stop_flag_.load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First, we look for pending actions to execute.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::function&lt;void(runtime&amp;)&gt;*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local_queue_.pop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::function&lt;void(runtime&amp;)&gt; &gt; act(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(*act)(*this);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If we can't find any work, we try to find a parcel to </a:t>
            </a:r>
            <a:r>
              <a:rPr lang="en-US" sz="1100" dirty="0" err="1">
                <a:solidFill>
                  <a:srgbClr val="008000"/>
                </a:solidFill>
                <a:latin typeface="Consolas"/>
              </a:rPr>
              <a:t>deserialize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 and execute.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0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parcel_queue_.pop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BOOST_ASSERT(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scoped_ptr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deserialize_parcel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(*act)(*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action* runtime::</a:t>
            </a:r>
            <a:r>
              <a:rPr lang="en-US" dirty="0" err="1">
                <a:latin typeface="Consolas"/>
              </a:rPr>
              <a:t>deserialize_parcel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std</a:t>
            </a:r>
            <a:r>
              <a:rPr lang="en-US" dirty="0"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action* runtime::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binary_iarchive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action* runtime::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deserialize_parcel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::vector&lt;char&gt;&amp;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typedef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container_device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io_device_type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iostreams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io_device_type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raw_msg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binary_iarchive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BOOST_ASSERT(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act_ptr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Buffers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Buffer</a:t>
                </a:r>
                <a:r>
                  <a:rPr lang="en-US" dirty="0" smtClean="0"/>
                  <a:t>: a contiguous region of memory.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epresented as a tuple: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𝑎𝑑𝑑𝑟𝑒𝑠𝑠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𝑠𝑖𝑧𝑒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Scatter-gather operations</a:t>
                </a:r>
              </a:p>
              <a:p>
                <a:pPr lvl="1"/>
                <a:r>
                  <a:rPr lang="en-US" dirty="0" smtClean="0"/>
                  <a:t>Scatter-read receives into multiple buffers.</a:t>
                </a:r>
              </a:p>
              <a:p>
                <a:pPr lvl="1"/>
                <a:r>
                  <a:rPr lang="en-US" dirty="0" smtClean="0"/>
                  <a:t>Gather-write transmits multiple buffers.</a:t>
                </a:r>
              </a:p>
              <a:p>
                <a:r>
                  <a:rPr lang="en-US" dirty="0" err="1" smtClean="0"/>
                  <a:t>Asio</a:t>
                </a:r>
                <a:r>
                  <a:rPr lang="en-US" dirty="0" smtClean="0"/>
                  <a:t> has two (basic) buffer types:</a:t>
                </a:r>
              </a:p>
              <a:p>
                <a:pPr lvl="1"/>
                <a:r>
                  <a:rPr lang="en-US" sz="2600" dirty="0" err="1" smtClean="0">
                    <a:latin typeface="Consolas" pitchFamily="49" charset="0"/>
                    <a:cs typeface="Consolas" pitchFamily="49" charset="0"/>
                  </a:rPr>
                  <a:t>const_buffer</a:t>
                </a:r>
                <a:r>
                  <a:rPr lang="en-US" dirty="0" smtClean="0"/>
                  <a:t>: usable for writes.</a:t>
                </a:r>
              </a:p>
              <a:p>
                <a:pPr lvl="1"/>
                <a:r>
                  <a:rPr lang="en-US" sz="2600" dirty="0" err="1" smtClean="0">
                    <a:latin typeface="Consolas" pitchFamily="49" charset="0"/>
                    <a:cs typeface="Consolas" pitchFamily="49" charset="0"/>
                  </a:rPr>
                  <a:t>mutable_buffer</a:t>
                </a:r>
                <a:r>
                  <a:rPr lang="en-US" dirty="0"/>
                  <a:t>: usable for reads and writes, convertible to </a:t>
                </a:r>
                <a:r>
                  <a:rPr lang="en-US" sz="2600" dirty="0" err="1">
                    <a:latin typeface="Consolas" pitchFamily="49" charset="0"/>
                    <a:cs typeface="Consolas" pitchFamily="49" charset="0"/>
                  </a:rPr>
                  <a:t>const_buffer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82252" y="1801369"/>
            <a:ext cx="5579496" cy="3985141"/>
            <a:chOff x="1782252" y="1801369"/>
            <a:chExt cx="5579496" cy="3985141"/>
          </a:xfrm>
        </p:grpSpPr>
        <p:cxnSp>
          <p:nvCxnSpPr>
            <p:cNvPr id="36" name="Straight Arrow Connector 35"/>
            <p:cNvCxnSpPr>
              <a:stCxn id="44" idx="2"/>
              <a:endCxn id="78" idx="0"/>
            </p:cNvCxnSpPr>
            <p:nvPr/>
          </p:nvCxnSpPr>
          <p:spPr>
            <a:xfrm>
              <a:off x="6472146" y="3217999"/>
              <a:ext cx="2074" cy="585489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5" idx="3"/>
              <a:endCxn id="44" idx="1"/>
            </p:cNvCxnSpPr>
            <p:nvPr/>
          </p:nvCxnSpPr>
          <p:spPr>
            <a:xfrm flipV="1">
              <a:off x="4917567" y="3064111"/>
              <a:ext cx="664977" cy="37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4" idx="0"/>
              <a:endCxn id="42" idx="2"/>
            </p:cNvCxnSpPr>
            <p:nvPr/>
          </p:nvCxnSpPr>
          <p:spPr>
            <a:xfrm flipH="1" flipV="1">
              <a:off x="5248944" y="2109146"/>
              <a:ext cx="1223202" cy="80107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136140" y="2910222"/>
              <a:ext cx="4225608" cy="308147"/>
              <a:chOff x="2438400" y="5485871"/>
              <a:chExt cx="5791200" cy="44454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791199" y="5485871"/>
                <a:ext cx="2438401" cy="4440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andle_read_data</a:t>
                </a:r>
                <a:endParaRPr lang="en-US" sz="14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38400" y="5486405"/>
                <a:ext cx="2441447" cy="4440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sz="1400" dirty="0" err="1" smtClean="0">
                    <a:latin typeface="Consolas" pitchFamily="49" charset="0"/>
                    <a:cs typeface="Consolas" pitchFamily="49" charset="0"/>
                  </a:rPr>
                  <a:t>andle_read_size</a:t>
                </a:r>
                <a:endParaRPr lang="en-US" sz="14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1" name="Straight Arrow Connector 40"/>
            <p:cNvCxnSpPr>
              <a:stCxn id="42" idx="2"/>
              <a:endCxn id="45" idx="0"/>
            </p:cNvCxnSpPr>
            <p:nvPr/>
          </p:nvCxnSpPr>
          <p:spPr>
            <a:xfrm flipH="1">
              <a:off x="4026854" y="2109146"/>
              <a:ext cx="1222090" cy="801446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637899" y="1801369"/>
              <a:ext cx="1222090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1400" dirty="0" err="1" smtClean="0">
                  <a:latin typeface="Consolas" pitchFamily="49" charset="0"/>
                  <a:cs typeface="Consolas" pitchFamily="49" charset="0"/>
                </a:rPr>
                <a:t>sync_read</a:t>
              </a:r>
              <a:endParaRPr lang="en-US" sz="14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>
              <a:off x="3467560" y="1955258"/>
              <a:ext cx="1170339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748288" y="3803488"/>
              <a:ext cx="1451864" cy="1983022"/>
              <a:chOff x="1295992" y="3124199"/>
              <a:chExt cx="1673692" cy="228600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96161" y="3124199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Parcel</a:t>
                </a:r>
              </a:p>
              <a:p>
                <a:pPr algn="ctr"/>
                <a:r>
                  <a:rPr lang="en-US" sz="1600" dirty="0" smtClean="0"/>
                  <a:t>Queue</a:t>
                </a:r>
                <a:endParaRPr lang="en-US" sz="16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295992" y="4521254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Local</a:t>
                </a:r>
              </a:p>
              <a:p>
                <a:pPr algn="ctr"/>
                <a:r>
                  <a:rPr lang="en-US" sz="1600" dirty="0" smtClean="0"/>
                  <a:t>Queue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782252" y="4055205"/>
              <a:ext cx="1322012" cy="1471594"/>
              <a:chOff x="3657600" y="3716556"/>
              <a:chExt cx="1524000" cy="169643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76" name="Isosceles Triangle 75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3657600" y="4380485"/>
                <a:ext cx="1524000" cy="42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sz="16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6" name="Straight Arrow Connector 65"/>
            <p:cNvCxnSpPr>
              <a:stCxn id="75" idx="3"/>
              <a:endCxn id="72" idx="1"/>
            </p:cNvCxnSpPr>
            <p:nvPr/>
          </p:nvCxnSpPr>
          <p:spPr>
            <a:xfrm flipV="1">
              <a:off x="3104264" y="4188625"/>
              <a:ext cx="726593" cy="62717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5" idx="3"/>
              <a:endCxn id="73" idx="1"/>
            </p:cNvCxnSpPr>
            <p:nvPr/>
          </p:nvCxnSpPr>
          <p:spPr>
            <a:xfrm>
              <a:off x="3104264" y="4815804"/>
              <a:ext cx="726593" cy="58557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830857" y="4019348"/>
              <a:ext cx="1255911" cy="1551303"/>
              <a:chOff x="3885608" y="3367629"/>
              <a:chExt cx="1447800" cy="178832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885608" y="3367629"/>
                <a:ext cx="1447800" cy="390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cs typeface="Consolas" pitchFamily="49" charset="0"/>
                  </a:rPr>
                  <a:t>deserialize</a:t>
                </a:r>
                <a:endParaRPr lang="en-US" dirty="0" smtClean="0">
                  <a:cs typeface="Consolas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5608" y="4765672"/>
                <a:ext cx="1447800" cy="390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cs typeface="Consolas" pitchFamily="49" charset="0"/>
                  </a:rPr>
                  <a:t>execute</a:t>
                </a:r>
                <a:endParaRPr lang="en-US" sz="1600" dirty="0">
                  <a:cs typeface="Consolas" pitchFamily="49" charset="0"/>
                </a:endParaRPr>
              </a:p>
            </p:txBody>
          </p:sp>
        </p:grpSp>
        <p:cxnSp>
          <p:nvCxnSpPr>
            <p:cNvPr id="69" name="Straight Arrow Connector 68"/>
            <p:cNvCxnSpPr>
              <a:stCxn id="78" idx="1"/>
              <a:endCxn id="72" idx="3"/>
            </p:cNvCxnSpPr>
            <p:nvPr/>
          </p:nvCxnSpPr>
          <p:spPr>
            <a:xfrm flipH="1">
              <a:off x="5086768" y="4188194"/>
              <a:ext cx="661667" cy="4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9" idx="1"/>
              <a:endCxn id="73" idx="3"/>
            </p:cNvCxnSpPr>
            <p:nvPr/>
          </p:nvCxnSpPr>
          <p:spPr>
            <a:xfrm flipH="1">
              <a:off x="5086768" y="5400945"/>
              <a:ext cx="661520" cy="4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2"/>
              <a:endCxn id="73" idx="0"/>
            </p:cNvCxnSpPr>
            <p:nvPr/>
          </p:nvCxnSpPr>
          <p:spPr>
            <a:xfrm>
              <a:off x="4458813" y="4357902"/>
              <a:ext cx="0" cy="8741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51999" y="1818681"/>
            <a:ext cx="4840002" cy="4048719"/>
            <a:chOff x="2151999" y="1818681"/>
            <a:chExt cx="4840002" cy="4048719"/>
          </a:xfrm>
        </p:grpSpPr>
        <p:cxnSp>
          <p:nvCxnSpPr>
            <p:cNvPr id="36" name="Straight Arrow Connector 35"/>
            <p:cNvCxnSpPr>
              <a:stCxn id="44" idx="2"/>
              <a:endCxn id="78" idx="0"/>
            </p:cNvCxnSpPr>
            <p:nvPr/>
          </p:nvCxnSpPr>
          <p:spPr>
            <a:xfrm flipH="1">
              <a:off x="6220304" y="3057568"/>
              <a:ext cx="1" cy="504453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326445" y="1818681"/>
              <a:ext cx="3665556" cy="1239208"/>
              <a:chOff x="2438400" y="3886202"/>
              <a:chExt cx="5791200" cy="2060867"/>
            </a:xfrm>
          </p:grpSpPr>
          <p:cxnSp>
            <p:nvCxnSpPr>
              <p:cNvPr id="38" name="Straight Arrow Connector 37"/>
              <p:cNvCxnSpPr>
                <a:stCxn id="45" idx="3"/>
                <a:endCxn id="44" idx="1"/>
              </p:cNvCxnSpPr>
              <p:nvPr/>
            </p:nvCxnSpPr>
            <p:spPr>
              <a:xfrm flipV="1">
                <a:off x="4879848" y="5716204"/>
                <a:ext cx="911351" cy="534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4" idx="0"/>
                <a:endCxn id="42" idx="2"/>
              </p:cNvCxnSpPr>
              <p:nvPr/>
            </p:nvCxnSpPr>
            <p:spPr>
              <a:xfrm flipH="1" flipV="1">
                <a:off x="5334000" y="4346866"/>
                <a:ext cx="1676400" cy="113900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438400" y="5485871"/>
                <a:ext cx="5791200" cy="461198"/>
                <a:chOff x="2438400" y="5485871"/>
                <a:chExt cx="5791200" cy="46119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5791198" y="5485871"/>
                  <a:ext cx="2438402" cy="4606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200" dirty="0" err="1" smtClean="0">
                      <a:latin typeface="Consolas" pitchFamily="49" charset="0"/>
                      <a:cs typeface="Consolas" pitchFamily="49" charset="0"/>
                    </a:rPr>
                    <a:t>andle_read_data</a:t>
                  </a:r>
                  <a:endParaRPr lang="en-US" sz="12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38400" y="5486405"/>
                  <a:ext cx="2441448" cy="4606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Consolas" pitchFamily="49" charset="0"/>
                      <a:cs typeface="Consolas" pitchFamily="49" charset="0"/>
                    </a:rPr>
                    <a:t>h</a:t>
                  </a:r>
                  <a:r>
                    <a:rPr lang="en-US" sz="1200" dirty="0" err="1" smtClean="0">
                      <a:latin typeface="Consolas" pitchFamily="49" charset="0"/>
                      <a:cs typeface="Consolas" pitchFamily="49" charset="0"/>
                    </a:rPr>
                    <a:t>andle_read_size</a:t>
                  </a:r>
                  <a:endParaRPr lang="en-US" sz="1200" dirty="0" smtClean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41" name="Straight Arrow Connector 40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3659125" y="4346866"/>
                <a:ext cx="1674875" cy="113954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6562" y="3886202"/>
                <a:ext cx="1674875" cy="4606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sync_read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43" name="Straight Arrow Connector 42"/>
              <p:cNvCxnSpPr>
                <a:endCxn id="42" idx="1"/>
              </p:cNvCxnSpPr>
              <p:nvPr/>
            </p:nvCxnSpPr>
            <p:spPr>
              <a:xfrm>
                <a:off x="2892611" y="4116535"/>
                <a:ext cx="1603951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590585" y="3562021"/>
              <a:ext cx="1259437" cy="1721825"/>
              <a:chOff x="1295992" y="3127529"/>
              <a:chExt cx="1673692" cy="22881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96162" y="3127529"/>
                <a:ext cx="1673352" cy="8869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Parcel</a:t>
                </a:r>
              </a:p>
              <a:p>
                <a:pPr algn="ctr"/>
                <a:r>
                  <a:rPr lang="en-US" sz="1400" dirty="0" smtClean="0"/>
                  <a:t>Queue</a:t>
                </a:r>
                <a:endParaRPr lang="en-US" sz="14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295992" y="4526748"/>
                <a:ext cx="1673692" cy="888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Local</a:t>
                </a:r>
              </a:p>
              <a:p>
                <a:pPr algn="ctr"/>
                <a:r>
                  <a:rPr lang="en-US" sz="1400" dirty="0" smtClean="0"/>
                  <a:t>Queue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151999" y="3773797"/>
              <a:ext cx="1146796" cy="1276552"/>
              <a:chOff x="3657600" y="3716556"/>
              <a:chExt cx="1524000" cy="1696436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3657600" y="3716556"/>
                <a:ext cx="1524000" cy="1696436"/>
                <a:chOff x="3810000" y="3886199"/>
                <a:chExt cx="1219200" cy="1357149"/>
              </a:xfrm>
            </p:grpSpPr>
            <p:sp>
              <p:nvSpPr>
                <p:cNvPr id="76" name="Isosceles Triangle 75"/>
                <p:cNvSpPr/>
                <p:nvPr/>
              </p:nvSpPr>
              <p:spPr>
                <a:xfrm rot="5400000">
                  <a:off x="4318700" y="3907219"/>
                  <a:ext cx="304800" cy="262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810000" y="4024148"/>
                  <a:ext cx="1219200" cy="1219200"/>
                </a:xfrm>
                <a:prstGeom prst="ellipse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3657600" y="4405801"/>
                <a:ext cx="1524000" cy="429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err="1">
                    <a:latin typeface="Consolas" pitchFamily="49" charset="0"/>
                    <a:cs typeface="Consolas" pitchFamily="49" charset="0"/>
                  </a:rPr>
                  <a:t>e</a:t>
                </a:r>
                <a:r>
                  <a:rPr lang="en-US" sz="1500" dirty="0" err="1" smtClean="0">
                    <a:latin typeface="Consolas" pitchFamily="49" charset="0"/>
                    <a:cs typeface="Consolas" pitchFamily="49" charset="0"/>
                  </a:rPr>
                  <a:t>xec_loop</a:t>
                </a:r>
                <a:endParaRPr lang="en-US" sz="15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6" name="Straight Arrow Connector 65"/>
            <p:cNvCxnSpPr>
              <a:stCxn id="75" idx="3"/>
              <a:endCxn id="72" idx="1"/>
            </p:cNvCxnSpPr>
            <p:nvPr/>
          </p:nvCxnSpPr>
          <p:spPr>
            <a:xfrm flipV="1">
              <a:off x="3298795" y="3896582"/>
              <a:ext cx="630292" cy="55744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5" idx="3"/>
              <a:endCxn id="73" idx="1"/>
            </p:cNvCxnSpPr>
            <p:nvPr/>
          </p:nvCxnSpPr>
          <p:spPr>
            <a:xfrm>
              <a:off x="3298795" y="4454030"/>
              <a:ext cx="630292" cy="49456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3929087" y="3742693"/>
              <a:ext cx="1089456" cy="1359791"/>
              <a:chOff x="3885608" y="3367629"/>
              <a:chExt cx="1447800" cy="180705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885608" y="3367629"/>
                <a:ext cx="1447800" cy="409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cs typeface="Consolas" pitchFamily="49" charset="0"/>
                  </a:rPr>
                  <a:t>deserialize</a:t>
                </a:r>
                <a:endParaRPr lang="en-US" sz="1600" dirty="0" smtClean="0">
                  <a:cs typeface="Consolas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5608" y="4765672"/>
                <a:ext cx="1447800" cy="4090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cs typeface="Consolas" pitchFamily="49" charset="0"/>
                  </a:rPr>
                  <a:t>execute</a:t>
                </a:r>
                <a:endParaRPr lang="en-US" sz="1400" dirty="0">
                  <a:cs typeface="Consolas" pitchFamily="49" charset="0"/>
                </a:endParaRPr>
              </a:p>
            </p:txBody>
          </p:sp>
        </p:grpSp>
        <p:cxnSp>
          <p:nvCxnSpPr>
            <p:cNvPr id="69" name="Straight Arrow Connector 68"/>
            <p:cNvCxnSpPr>
              <a:stCxn id="78" idx="1"/>
              <a:endCxn id="72" idx="3"/>
            </p:cNvCxnSpPr>
            <p:nvPr/>
          </p:nvCxnSpPr>
          <p:spPr>
            <a:xfrm flipH="1">
              <a:off x="5018543" y="3895739"/>
              <a:ext cx="572170" cy="8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9" idx="1"/>
              <a:endCxn id="73" idx="3"/>
            </p:cNvCxnSpPr>
            <p:nvPr/>
          </p:nvCxnSpPr>
          <p:spPr>
            <a:xfrm flipH="1" flipV="1">
              <a:off x="5018543" y="4948596"/>
              <a:ext cx="572042" cy="7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2"/>
              <a:endCxn id="73" idx="0"/>
            </p:cNvCxnSpPr>
            <p:nvPr/>
          </p:nvCxnSpPr>
          <p:spPr>
            <a:xfrm>
              <a:off x="4473815" y="4050470"/>
              <a:ext cx="0" cy="7442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29087" y="5559623"/>
              <a:ext cx="1089456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cs typeface="Consolas" pitchFamily="49" charset="0"/>
                </a:rPr>
                <a:t>a</a:t>
              </a:r>
              <a:r>
                <a:rPr lang="en-US" sz="1400" dirty="0" err="1" smtClean="0">
                  <a:cs typeface="Consolas" pitchFamily="49" charset="0"/>
                </a:rPr>
                <a:t>sync_write</a:t>
              </a:r>
              <a:endParaRPr lang="en-US" sz="1400" dirty="0"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stCxn id="73" idx="2"/>
              <a:endCxn id="32" idx="0"/>
            </p:cNvCxnSpPr>
            <p:nvPr/>
          </p:nvCxnSpPr>
          <p:spPr>
            <a:xfrm>
              <a:off x="4473815" y="5102484"/>
              <a:ext cx="0" cy="45713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9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connection :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enable_shared_from_this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&lt;connection&gt;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/// ...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Asynchronously write a action to the socket.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act,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&amp;)&gt;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handler);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This function is scheduled in the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local_queue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by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async_write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It does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the actual work of serializing the action.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async_write_worker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/// Write handler.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handle_write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 error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&lt;boost::uint64_t&gt;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action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&amp; act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,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&lt;action&gt;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act.clone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runtime_.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get_local_queue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().push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(runtime&amp;)&gt;(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boost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::bind(&amp;connection::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async_write_worker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act_ptr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                  ,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handler)));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handle_write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handle_write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(new boost::uint64_t(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handle_write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Write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connection::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async_write_worker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 act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::function&lt;void(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&amp;)&gt; handler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::vector&lt;char&gt; 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(runtime_.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serialize_parcel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(*act));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(new boost::uint64_t(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-&gt;size()));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::vector&lt;boost::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 buffers;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::buffer(&amp;*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sizeof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out_size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buffers.push_back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(boost::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::buffer(*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out_buffer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(socket_, buffers,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boost::bind(&amp;connection::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handle_write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shared_from_this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boost::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::placeholders::error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out_size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out_buffer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      , handler));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</a:rPr>
              <a:t>std</a:t>
            </a:r>
            <a:r>
              <a:rPr lang="en-US" dirty="0"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&gt;* runtime::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serialize_parcel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(action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 act)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container_device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::vector&lt;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boost::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iostreams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::stream&lt;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io_device_type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action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&amp;act;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boost::archive::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binary_oarchive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archive(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archive &amp;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act_ptr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raw_msg_ptr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</a:t>
            </a:r>
            <a:r>
              <a:rPr lang="en-US" sz="900" dirty="0" err="1">
                <a:latin typeface="Consolas"/>
              </a:rPr>
              <a:t>shared_ptr</a:t>
            </a:r>
            <a:r>
              <a:rPr lang="en-US" sz="900" dirty="0">
                <a:latin typeface="Consolas"/>
              </a:rPr>
              <a:t>&lt;connection&gt; runtime::</a:t>
            </a:r>
            <a:r>
              <a:rPr lang="en-US" sz="900" dirty="0" smtClean="0">
                <a:latin typeface="Consolas"/>
              </a:rPr>
              <a:t>connect(</a:t>
            </a:r>
            <a:r>
              <a:rPr lang="en-US" sz="900" dirty="0" err="1" smtClean="0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::string </a:t>
            </a:r>
            <a:r>
              <a:rPr lang="en-US" sz="900" dirty="0" smtClean="0">
                <a:latin typeface="Consolas"/>
              </a:rPr>
              <a:t>host, </a:t>
            </a:r>
            <a:r>
              <a:rPr lang="en-US" sz="900" dirty="0" err="1">
                <a:latin typeface="Consolas"/>
              </a:rPr>
              <a:t>std</a:t>
            </a:r>
            <a:r>
              <a:rPr lang="en-US" sz="900" dirty="0">
                <a:latin typeface="Consolas"/>
              </a:rPr>
              <a:t>::string </a:t>
            </a:r>
            <a:r>
              <a:rPr lang="en-US" sz="900" dirty="0" smtClean="0">
                <a:latin typeface="Consolas"/>
              </a:rPr>
              <a:t>service)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 resolver(</a:t>
            </a:r>
            <a:r>
              <a:rPr lang="en-US" sz="900" dirty="0" err="1">
                <a:latin typeface="Consolas"/>
              </a:rPr>
              <a:t>io_service</a:t>
            </a:r>
            <a:r>
              <a:rPr lang="en-US" sz="900" dirty="0"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::resolver::query query(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::v4(), host, </a:t>
            </a:r>
            <a:r>
              <a:rPr lang="en-US" sz="900" dirty="0" smtClean="0">
                <a:latin typeface="Consolas"/>
              </a:rPr>
              <a:t>service);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::resolver::iterator it = </a:t>
            </a:r>
            <a:r>
              <a:rPr lang="en-US" sz="900" dirty="0" err="1">
                <a:latin typeface="Consolas"/>
              </a:rPr>
              <a:t>resolver.resolve</a:t>
            </a:r>
            <a:r>
              <a:rPr lang="en-US" sz="900" dirty="0">
                <a:latin typeface="Consolas"/>
              </a:rPr>
              <a:t>(query</a:t>
            </a:r>
            <a:r>
              <a:rPr lang="en-US" sz="900" dirty="0" smtClean="0">
                <a:latin typeface="Consolas"/>
              </a:rPr>
              <a:t>), end;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// Are we already connected to this node?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0)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&lt;connection&gt; conn(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connection(*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Waits for up to 6.4 seconds (0.001 * 100 * 64) for the runtime to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become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900" dirty="0">
                <a:solidFill>
                  <a:prstClr val="black"/>
                </a:solidFill>
                <a:latin typeface="Consolas"/>
              </a:rPr>
              <a:t> (boost::uint64_t i = 0; i &lt; 64; ++i</a:t>
            </a:r>
            <a:r>
              <a:rPr lang="nn-NO" sz="9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Otherwise, we sleep and try again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()]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Start reading.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conn;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Asio</a:t>
            </a:r>
            <a:r>
              <a:rPr lang="en-US" dirty="0" smtClean="0"/>
              <a:t>: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Stream-oriented I/O objects.</a:t>
            </a:r>
          </a:p>
          <a:p>
            <a:pPr lvl="1"/>
            <a:r>
              <a:rPr lang="en-US" dirty="0" smtClean="0"/>
              <a:t>Data is a continuous byte sequence.</a:t>
            </a:r>
          </a:p>
          <a:p>
            <a:pPr lvl="2"/>
            <a:r>
              <a:rPr lang="en-US" dirty="0" smtClean="0"/>
              <a:t>No message boundaries.</a:t>
            </a:r>
          </a:p>
          <a:p>
            <a:pPr lvl="1"/>
            <a:r>
              <a:rPr lang="en-US" dirty="0" smtClean="0"/>
              <a:t>Reads and writes may transfer fewer bytes than</a:t>
            </a:r>
            <a:r>
              <a:rPr lang="en-US" dirty="0"/>
              <a:t> </a:t>
            </a:r>
            <a:r>
              <a:rPr lang="en-US" dirty="0" smtClean="0"/>
              <a:t>requested (</a:t>
            </a:r>
            <a:r>
              <a:rPr lang="en-US" b="1" dirty="0" smtClean="0"/>
              <a:t>short reads</a:t>
            </a:r>
            <a:r>
              <a:rPr lang="en-US" dirty="0" smtClean="0"/>
              <a:t> and </a:t>
            </a:r>
            <a:r>
              <a:rPr lang="en-US" b="1" dirty="0" smtClean="0"/>
              <a:t>short writes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Models: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SyncReadStream</a:t>
            </a:r>
            <a:r>
              <a:rPr lang="en-US" dirty="0" smtClean="0"/>
              <a:t>: sync reads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read_some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AsyncReadStream</a:t>
            </a:r>
            <a:r>
              <a:rPr lang="en-US" dirty="0" smtClean="0"/>
              <a:t>: </a:t>
            </a:r>
            <a:r>
              <a:rPr lang="en-US" dirty="0" err="1" smtClean="0"/>
              <a:t>async</a:t>
            </a:r>
            <a:r>
              <a:rPr lang="en-US" dirty="0" smtClean="0"/>
              <a:t> reads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async_read_some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SyncWriteStream</a:t>
            </a:r>
            <a:r>
              <a:rPr lang="en-US" dirty="0" smtClean="0"/>
              <a:t>: sync writes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write_some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latin typeface="Consolas" pitchFamily="49" charset="0"/>
                <a:cs typeface="Consolas" pitchFamily="49" charset="0"/>
              </a:rPr>
              <a:t>AsyncWriteStream</a:t>
            </a:r>
            <a:r>
              <a:rPr lang="en-US" dirty="0" smtClean="0"/>
              <a:t>: </a:t>
            </a:r>
            <a:r>
              <a:rPr lang="en-US" dirty="0" err="1" smtClean="0"/>
              <a:t>async</a:t>
            </a:r>
            <a:r>
              <a:rPr lang="en-US" dirty="0" smtClean="0"/>
              <a:t> writes via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async_write_some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asic_stream_socket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&lt;Protocol, Service&gt;</a:t>
            </a:r>
            <a:r>
              <a:rPr lang="en-US" dirty="0" smtClean="0"/>
              <a:t> and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basic_serial_port</a:t>
            </a:r>
            <a:r>
              <a:rPr lang="en-US" dirty="0" smtClean="0"/>
              <a:t> both fulfill all four models, for example.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 resolver(</a:t>
            </a:r>
            <a:r>
              <a:rPr lang="en-US" sz="900" dirty="0" err="1">
                <a:latin typeface="Consolas"/>
              </a:rPr>
              <a:t>io_service</a:t>
            </a:r>
            <a:r>
              <a:rPr lang="en-US" sz="900" dirty="0"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::resolver::query query(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::v4(), host, </a:t>
            </a:r>
            <a:r>
              <a:rPr lang="en-US" sz="900" dirty="0" smtClean="0">
                <a:latin typeface="Consolas"/>
              </a:rPr>
              <a:t>service);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 err="1">
                <a:latin typeface="Consolas"/>
              </a:rPr>
              <a:t>asio_tcp</a:t>
            </a:r>
            <a:r>
              <a:rPr lang="en-US" sz="900" dirty="0">
                <a:latin typeface="Consolas"/>
              </a:rPr>
              <a:t>::resolver::iterator it = </a:t>
            </a:r>
            <a:r>
              <a:rPr lang="en-US" sz="900" dirty="0" err="1">
                <a:latin typeface="Consolas"/>
              </a:rPr>
              <a:t>resolver.resolve</a:t>
            </a:r>
            <a:r>
              <a:rPr lang="en-US" sz="900" dirty="0">
                <a:latin typeface="Consolas"/>
              </a:rPr>
              <a:t>(query</a:t>
            </a:r>
            <a:r>
              <a:rPr lang="en-US" sz="900" dirty="0" smtClean="0">
                <a:latin typeface="Consolas"/>
              </a:rPr>
              <a:t>), end;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// Are we already connected to this node?</a:t>
            </a:r>
            <a:endParaRPr lang="en-US" sz="900" dirty="0"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latin typeface="Consolas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0) </a:t>
            </a:r>
            <a:r>
              <a:rPr lang="en-US" sz="9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Waits for up to 6.4 seconds (0.001 * 100 * 64) for the runtime to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become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900" dirty="0">
                <a:solidFill>
                  <a:prstClr val="black"/>
                </a:solidFill>
                <a:latin typeface="Consolas"/>
              </a:rPr>
              <a:t> (boost::uint64_t i = 0; i &lt; 64; ++i</a:t>
            </a:r>
            <a:r>
              <a:rPr lang="nn-NO" sz="9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Otherwise, we sleep and try again</a:t>
            </a:r>
            <a:r>
              <a:rPr lang="en-US" sz="9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en-US" sz="9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prstClr val="black"/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();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Start reading.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runtime::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host,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::string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 resolver(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io_service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_);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::resolver::query query(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::v4(), host,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service);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it =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resolver.resolve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(query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), end;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 smtClean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// Are we already connected to this node?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asio_tcp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::resolver::iterator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it;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!= end; ++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connections_.count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!=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0) return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connections_[*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&lt;connection&gt; conn(new connection(*this));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// Waits for up to 6.4 seconds (0.001 * 100 * 64) for the runtime to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become available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nn-NO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(boost::uint64_t i = 0; i &lt; 64; ++i</a:t>
            </a:r>
            <a:r>
              <a:rPr lang="nn-NO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)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asio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::connect(conn-&gt;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get_socket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(), it,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if (!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 break;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// Otherwise, we sleep and try again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this_thread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sleep_for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chrono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::milliseconds(100));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connections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_[conn-&gt;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get_remote_endpoint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()]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= conn;</a:t>
            </a: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prstClr val="black"/>
                </a:solidFill>
                <a:latin typeface="Consolas"/>
              </a:rPr>
              <a:t>    conn-&gt;</a:t>
            </a:r>
            <a:r>
              <a:rPr lang="en-US" sz="900" dirty="0" err="1">
                <a:solidFill>
                  <a:prstClr val="black"/>
                </a:solidFill>
                <a:latin typeface="Consolas"/>
              </a:rPr>
              <a:t>async_read</a:t>
            </a:r>
            <a:r>
              <a:rPr lang="en-US" sz="9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/>
              </a:rPr>
              <a:t>// Start reading.</a:t>
            </a: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return conn;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Now let’s use this runtime.</a:t>
            </a:r>
          </a:p>
          <a:p>
            <a:r>
              <a:rPr lang="en-US" dirty="0" smtClean="0"/>
              <a:t>Hello world example:</a:t>
            </a:r>
          </a:p>
          <a:p>
            <a:pPr lvl="1"/>
            <a:r>
              <a:rPr lang="en-US" dirty="0" smtClean="0"/>
              <a:t>Two or more nodes.</a:t>
            </a:r>
          </a:p>
          <a:p>
            <a:pPr lvl="1"/>
            <a:r>
              <a:rPr lang="en-US" dirty="0" smtClean="0"/>
              <a:t>One node acts as the bootstrap node – everyone else initially connects to it.</a:t>
            </a:r>
          </a:p>
          <a:p>
            <a:pPr lvl="1"/>
            <a:r>
              <a:rPr lang="en-US" dirty="0" smtClean="0"/>
              <a:t>Server sends an action to all other nodes that prints out “hello world”, and then shuts down that node.</a:t>
            </a:r>
          </a:p>
          <a:p>
            <a:pPr lvl="1"/>
            <a:r>
              <a:rPr lang="en-US" dirty="0" smtClean="0"/>
              <a:t>After all the actions have been sent, the server shuts down.</a:t>
            </a:r>
          </a:p>
          <a:p>
            <a:r>
              <a:rPr lang="en-US" dirty="0"/>
              <a:t>Running the example:</a:t>
            </a:r>
          </a:p>
          <a:p>
            <a:pPr lvl="1"/>
            <a:r>
              <a:rPr lang="en-US" dirty="0"/>
              <a:t>In shell #1 (server):</a:t>
            </a:r>
          </a:p>
          <a:p>
            <a:pPr marL="400050" lvl="1" indent="0">
              <a:buNone/>
            </a:pPr>
            <a:r>
              <a:rPr lang="en-US" sz="2100" dirty="0">
                <a:latin typeface="Consolas"/>
              </a:rPr>
              <a:t>./</a:t>
            </a:r>
            <a:r>
              <a:rPr lang="en-US" sz="2100" dirty="0" err="1">
                <a:latin typeface="Consolas"/>
              </a:rPr>
              <a:t>hello_world</a:t>
            </a:r>
            <a:r>
              <a:rPr lang="en-US" sz="2100" dirty="0">
                <a:latin typeface="Consolas"/>
              </a:rPr>
              <a:t> --port=9000</a:t>
            </a:r>
            <a:endParaRPr lang="en-US" sz="2100" dirty="0"/>
          </a:p>
          <a:p>
            <a:pPr lvl="1"/>
            <a:r>
              <a:rPr lang="en-US" dirty="0"/>
              <a:t>In shell #2 (client):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./</a:t>
            </a:r>
            <a:r>
              <a:rPr lang="en-US" sz="2100" dirty="0" err="1">
                <a:latin typeface="Consolas"/>
              </a:rPr>
              <a:t>hello_world</a:t>
            </a:r>
            <a:r>
              <a:rPr lang="en-US" sz="2100" dirty="0">
                <a:latin typeface="Consolas"/>
              </a:rPr>
              <a:t> --port=9001             \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              --remote-host=</a:t>
            </a:r>
            <a:r>
              <a:rPr lang="en-US" sz="2100" dirty="0" err="1">
                <a:latin typeface="Consolas"/>
              </a:rPr>
              <a:t>localhost</a:t>
            </a:r>
            <a:r>
              <a:rPr lang="en-US" sz="2100" dirty="0">
                <a:latin typeface="Consolas"/>
              </a:rPr>
              <a:t> \</a:t>
            </a:r>
          </a:p>
          <a:p>
            <a:pPr marL="457200" lvl="1" indent="0">
              <a:buNone/>
            </a:pPr>
            <a:r>
              <a:rPr lang="en-US" sz="2100" dirty="0">
                <a:latin typeface="Consolas"/>
              </a:rPr>
              <a:t>              --</a:t>
            </a:r>
            <a:r>
              <a:rPr lang="en-US" sz="2100" dirty="0" smtClean="0">
                <a:latin typeface="Consolas"/>
              </a:rPr>
              <a:t>remote-port=9000</a:t>
            </a:r>
            <a:endParaRPr lang="en-US" sz="21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some mechanism to invoke code once all the nodes have connected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runtime on the bootstrap node will handle this for us; we pass it a “main” function and a node </a:t>
            </a:r>
            <a:r>
              <a:rPr lang="en-US" dirty="0" smtClean="0"/>
              <a:t>count in its constructor. </a:t>
            </a:r>
            <a:r>
              <a:rPr lang="en-US" dirty="0"/>
              <a:t>It will invoke the “main” function when the number of connected nodes is the same as the specified node count.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Runtime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runtime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...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runtime(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::string service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function&lt;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(runtime&amp;)&gt; f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, boost::uint64_t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wait_for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...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: action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"hello world\n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Stop this node.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action* clone()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serialize(Archive&amp;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ar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&amp; boost::serialization::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base_object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&lt;action&gt;(*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BOOST_CLASS_EXPORT_GUID(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struct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: action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()(runtime&amp;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"hello world\n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 smtClean="0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Stop this node.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action* clone()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return new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template &lt;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typename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Archive&gt;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void serialize(Archive&amp;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unsigned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ar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&amp; boost::serialization::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base_object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&lt;action&gt;(*this);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BOOST_CLASS_EXPORT_GUID(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, "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");</a:t>
            </a:r>
          </a:p>
          <a:p>
            <a:pPr marL="0" indent="0">
              <a:buNone/>
            </a:pP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count(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Asio: Echo 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endpoint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::v4(), 2000);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::acceptor acceptor(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endpoint);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(;;)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asio_tcp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::socket socket(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acceptor.accept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(socket);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1024;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::function&lt;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)&gt;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f = [&amp;](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bytes)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(socket,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bytes),</a:t>
            </a:r>
          </a:p>
          <a:p>
            <a:pPr marL="0" lvl="0" indent="0">
              <a:buNone/>
            </a:pPr>
            <a:r>
              <a:rPr lang="fr-FR" sz="1000" dirty="0">
                <a:solidFill>
                  <a:prstClr val="black"/>
                </a:solidFill>
                <a:latin typeface="Consolas"/>
              </a:rPr>
              <a:t>                        [&amp;](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sz="1000" dirty="0" err="1">
                <a:solidFill>
                  <a:prstClr val="black"/>
                </a:solidFill>
                <a:latin typeface="Consolas"/>
              </a:rPr>
              <a:t>size_t</a:t>
            </a:r>
            <a:r>
              <a:rPr lang="fr-FR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{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        });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        };</a:t>
            </a:r>
          </a:p>
          <a:p>
            <a:pPr marL="0" lv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socket.async_read_some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asio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::buffer(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max_length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), f);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io_service.run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lv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count(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boost::uint64_t(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(),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if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rt.stop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void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hello_world_main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(runtime&amp;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auto conns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rt.get_connections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std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shared_ptr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&lt;boost::uint64_t&gt;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count(new boost::uint64_t(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conns.size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()));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for (auto node : conns)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node.second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-&gt;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async_write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hello_world_action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(),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[count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, &amp;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error_code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const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&amp;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ec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(--(*count) == 0)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rt.stop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    });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Hello World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happen if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hello_world_main</a:t>
            </a:r>
            <a:r>
              <a:rPr lang="en-US" dirty="0" smtClean="0"/>
              <a:t> waited for the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async_write</a:t>
            </a:r>
            <a:r>
              <a:rPr lang="en-US" dirty="0" err="1" smtClean="0"/>
              <a:t>s</a:t>
            </a:r>
            <a:r>
              <a:rPr lang="en-US" dirty="0" smtClean="0"/>
              <a:t> to finish?</a:t>
            </a:r>
          </a:p>
          <a:p>
            <a:pPr lvl="1"/>
            <a:r>
              <a:rPr lang="en-US" dirty="0" smtClean="0"/>
              <a:t>E.g. if we moved the call to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from the lambda into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hello_world_main</a:t>
            </a:r>
            <a:r>
              <a:rPr lang="en-US" dirty="0" smtClean="0"/>
              <a:t>, and we used a condition variable inside the lambda to wait for all the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async_write</a:t>
            </a:r>
            <a:r>
              <a:rPr lang="en-US" dirty="0" err="1" smtClean="0"/>
              <a:t>s</a:t>
            </a:r>
            <a:r>
              <a:rPr lang="en-US" dirty="0" smtClean="0"/>
              <a:t> to finish, what behavior would we observe?</a:t>
            </a:r>
          </a:p>
          <a:p>
            <a:r>
              <a:rPr lang="en-US" dirty="0" smtClean="0"/>
              <a:t>Both processes would deadlock. Why?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 we need to create remote futures (e.g. futures that represent remote computations)?</a:t>
            </a:r>
          </a:p>
          <a:p>
            <a:pPr lvl="1"/>
            <a:r>
              <a:rPr lang="en-US" dirty="0" smtClean="0"/>
              <a:t>Such a future would work via two parcels.</a:t>
            </a:r>
          </a:p>
          <a:p>
            <a:pPr lvl="2"/>
            <a:r>
              <a:rPr lang="en-US" dirty="0" smtClean="0"/>
              <a:t>One to start executing the remote action.</a:t>
            </a:r>
          </a:p>
          <a:p>
            <a:pPr lvl="2"/>
            <a:r>
              <a:rPr lang="en-US" dirty="0" smtClean="0"/>
              <a:t>One to send the result back to the caller.</a:t>
            </a:r>
          </a:p>
          <a:p>
            <a:pPr lvl="1"/>
            <a:r>
              <a:rPr lang="en-US" dirty="0" smtClean="0"/>
              <a:t>What else would we need?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343400" y="2362200"/>
            <a:ext cx="4089399" cy="3048000"/>
            <a:chOff x="3200400" y="533400"/>
            <a:chExt cx="4089399" cy="3048000"/>
          </a:xfrm>
        </p:grpSpPr>
        <p:sp>
          <p:nvSpPr>
            <p:cNvPr id="7" name="Rectangle 6"/>
            <p:cNvSpPr/>
            <p:nvPr/>
          </p:nvSpPr>
          <p:spPr>
            <a:xfrm>
              <a:off x="3200400" y="533400"/>
              <a:ext cx="2057400" cy="304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43846" y="1905000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45897" y="1389530"/>
              <a:ext cx="85812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Suspend </a:t>
              </a:r>
            </a:p>
            <a:p>
              <a:r>
                <a:rPr lang="en-US" sz="1300" dirty="0"/>
                <a:t>c</a:t>
              </a:r>
              <a:r>
                <a:rPr lang="en-US" sz="1300" dirty="0" smtClean="0"/>
                <a:t>onsumer</a:t>
              </a:r>
            </a:p>
            <a:p>
              <a:r>
                <a:rPr lang="en-US" sz="1300" dirty="0" smtClean="0"/>
                <a:t>thread </a:t>
              </a:r>
              <a:endParaRPr lang="en-US" sz="13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0744" y="2108973"/>
              <a:ext cx="78098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Execute </a:t>
              </a:r>
            </a:p>
            <a:p>
              <a:r>
                <a:rPr lang="en-US" sz="1300" dirty="0"/>
                <a:t>a</a:t>
              </a:r>
              <a:r>
                <a:rPr lang="en-US" sz="1300" dirty="0" smtClean="0"/>
                <a:t>nother </a:t>
              </a:r>
            </a:p>
            <a:p>
              <a:r>
                <a:rPr lang="en-US" sz="1300" dirty="0" smtClean="0"/>
                <a:t>thread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2812703"/>
              <a:ext cx="85812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Resume </a:t>
              </a:r>
            </a:p>
            <a:p>
              <a:r>
                <a:rPr lang="en-US" sz="1300" dirty="0"/>
                <a:t>c</a:t>
              </a:r>
              <a:r>
                <a:rPr lang="en-US" sz="1300" dirty="0" smtClean="0"/>
                <a:t>onsumer</a:t>
              </a:r>
            </a:p>
            <a:p>
              <a:r>
                <a:rPr lang="en-US" sz="1300" dirty="0" smtClean="0"/>
                <a:t>thread</a:t>
              </a:r>
              <a:endParaRPr lang="en-US" sz="1300" dirty="0"/>
            </a:p>
          </p:txBody>
        </p:sp>
        <p:cxnSp>
          <p:nvCxnSpPr>
            <p:cNvPr id="12" name="Straight Connector 11"/>
            <p:cNvCxnSpPr>
              <a:stCxn id="9" idx="3"/>
            </p:cNvCxnSpPr>
            <p:nvPr/>
          </p:nvCxnSpPr>
          <p:spPr>
            <a:xfrm flipV="1">
              <a:off x="4204017" y="1726826"/>
              <a:ext cx="571230" cy="89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 flipV="1">
              <a:off x="4210920" y="2721419"/>
              <a:ext cx="564327" cy="43753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62600" y="1008529"/>
              <a:ext cx="1727199" cy="14365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19800" y="1510553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312" y="1371600"/>
              <a:ext cx="80233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Execute </a:t>
              </a:r>
            </a:p>
            <a:p>
              <a:r>
                <a:rPr lang="en-US" sz="1300" dirty="0"/>
                <a:t>f</a:t>
              </a:r>
              <a:r>
                <a:rPr lang="en-US" sz="1300" dirty="0" smtClean="0"/>
                <a:t>uture in</a:t>
              </a:r>
            </a:p>
            <a:p>
              <a:r>
                <a:rPr lang="en-US" sz="1300" dirty="0"/>
                <a:t>p</a:t>
              </a:r>
              <a:r>
                <a:rPr lang="en-US" sz="1300" dirty="0" smtClean="0"/>
                <a:t>roducer</a:t>
              </a:r>
            </a:p>
            <a:p>
              <a:r>
                <a:rPr lang="en-US" sz="1300" dirty="0"/>
                <a:t>t</a:t>
              </a:r>
              <a:r>
                <a:rPr lang="en-US" sz="1300" dirty="0" smtClean="0"/>
                <a:t>hread.</a:t>
              </a:r>
            </a:p>
          </p:txBody>
        </p:sp>
        <p:cxnSp>
          <p:nvCxnSpPr>
            <p:cNvPr id="17" name="Straight Connector 16"/>
            <p:cNvCxnSpPr>
              <a:endCxn id="16" idx="1"/>
            </p:cNvCxnSpPr>
            <p:nvPr/>
          </p:nvCxnSpPr>
          <p:spPr>
            <a:xfrm flipV="1">
              <a:off x="6185647" y="1817876"/>
              <a:ext cx="233665" cy="10057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9"/>
              <a:endCxn id="15" idx="0"/>
            </p:cNvCxnSpPr>
            <p:nvPr/>
          </p:nvCxnSpPr>
          <p:spPr>
            <a:xfrm>
              <a:off x="4801144" y="1502240"/>
              <a:ext cx="1312879" cy="83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5"/>
            </p:cNvCxnSpPr>
            <p:nvPr/>
          </p:nvCxnSpPr>
          <p:spPr>
            <a:xfrm flipH="1">
              <a:off x="4890211" y="2196353"/>
              <a:ext cx="1148869" cy="31824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267200" y="2196353"/>
              <a:ext cx="222119" cy="25886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5247" y="1500771"/>
              <a:ext cx="229929" cy="1335134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1008530"/>
              <a:ext cx="1205010" cy="3077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Future object </a:t>
              </a:r>
              <a:endParaRPr lang="en-US" sz="1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4583163" y="1162419"/>
              <a:ext cx="217437" cy="311377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800600" y="1053353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00600" y="2658035"/>
              <a:ext cx="104354" cy="685800"/>
            </a:xfrm>
            <a:custGeom>
              <a:avLst/>
              <a:gdLst>
                <a:gd name="connsiteX0" fmla="*/ 86765 w 96094"/>
                <a:gd name="connsiteY0" fmla="*/ 0 h 474453"/>
                <a:gd name="connsiteX1" fmla="*/ 78139 w 96094"/>
                <a:gd name="connsiteY1" fmla="*/ 43132 h 474453"/>
                <a:gd name="connsiteX2" fmla="*/ 26381 w 96094"/>
                <a:gd name="connsiteY2" fmla="*/ 77638 h 474453"/>
                <a:gd name="connsiteX3" fmla="*/ 501 w 96094"/>
                <a:gd name="connsiteY3" fmla="*/ 129397 h 474453"/>
                <a:gd name="connsiteX4" fmla="*/ 26381 w 96094"/>
                <a:gd name="connsiteY4" fmla="*/ 146649 h 474453"/>
                <a:gd name="connsiteX5" fmla="*/ 78139 w 96094"/>
                <a:gd name="connsiteY5" fmla="*/ 163902 h 474453"/>
                <a:gd name="connsiteX6" fmla="*/ 86765 w 96094"/>
                <a:gd name="connsiteY6" fmla="*/ 189782 h 474453"/>
                <a:gd name="connsiteX7" fmla="*/ 78139 w 96094"/>
                <a:gd name="connsiteY7" fmla="*/ 215661 h 474453"/>
                <a:gd name="connsiteX8" fmla="*/ 26381 w 96094"/>
                <a:gd name="connsiteY8" fmla="*/ 258793 h 474453"/>
                <a:gd name="connsiteX9" fmla="*/ 501 w 96094"/>
                <a:gd name="connsiteY9" fmla="*/ 310551 h 474453"/>
                <a:gd name="connsiteX10" fmla="*/ 17754 w 96094"/>
                <a:gd name="connsiteY10" fmla="*/ 336431 h 474453"/>
                <a:gd name="connsiteX11" fmla="*/ 43633 w 96094"/>
                <a:gd name="connsiteY11" fmla="*/ 345057 h 474453"/>
                <a:gd name="connsiteX12" fmla="*/ 95392 w 96094"/>
                <a:gd name="connsiteY12" fmla="*/ 379563 h 474453"/>
                <a:gd name="connsiteX13" fmla="*/ 86765 w 96094"/>
                <a:gd name="connsiteY13" fmla="*/ 405442 h 474453"/>
                <a:gd name="connsiteX14" fmla="*/ 35007 w 96094"/>
                <a:gd name="connsiteY14" fmla="*/ 439948 h 474453"/>
                <a:gd name="connsiteX15" fmla="*/ 17754 w 96094"/>
                <a:gd name="connsiteY15" fmla="*/ 474453 h 4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094" h="474453">
                  <a:moveTo>
                    <a:pt x="86765" y="0"/>
                  </a:moveTo>
                  <a:cubicBezTo>
                    <a:pt x="83890" y="14377"/>
                    <a:pt x="87141" y="31558"/>
                    <a:pt x="78139" y="43132"/>
                  </a:cubicBezTo>
                  <a:cubicBezTo>
                    <a:pt x="65409" y="59500"/>
                    <a:pt x="26381" y="77638"/>
                    <a:pt x="26381" y="77638"/>
                  </a:cubicBezTo>
                  <a:cubicBezTo>
                    <a:pt x="22748" y="83088"/>
                    <a:pt x="-3963" y="118236"/>
                    <a:pt x="501" y="129397"/>
                  </a:cubicBezTo>
                  <a:cubicBezTo>
                    <a:pt x="4352" y="139023"/>
                    <a:pt x="16907" y="142438"/>
                    <a:pt x="26381" y="146649"/>
                  </a:cubicBezTo>
                  <a:cubicBezTo>
                    <a:pt x="43000" y="154035"/>
                    <a:pt x="78139" y="163902"/>
                    <a:pt x="78139" y="163902"/>
                  </a:cubicBezTo>
                  <a:cubicBezTo>
                    <a:pt x="81014" y="172529"/>
                    <a:pt x="86765" y="180689"/>
                    <a:pt x="86765" y="189782"/>
                  </a:cubicBezTo>
                  <a:cubicBezTo>
                    <a:pt x="86765" y="198875"/>
                    <a:pt x="83183" y="208095"/>
                    <a:pt x="78139" y="215661"/>
                  </a:cubicBezTo>
                  <a:cubicBezTo>
                    <a:pt x="64856" y="235586"/>
                    <a:pt x="45476" y="246063"/>
                    <a:pt x="26381" y="258793"/>
                  </a:cubicBezTo>
                  <a:cubicBezTo>
                    <a:pt x="20373" y="267805"/>
                    <a:pt x="-1880" y="296266"/>
                    <a:pt x="501" y="310551"/>
                  </a:cubicBezTo>
                  <a:cubicBezTo>
                    <a:pt x="2205" y="320778"/>
                    <a:pt x="9658" y="329954"/>
                    <a:pt x="17754" y="336431"/>
                  </a:cubicBezTo>
                  <a:cubicBezTo>
                    <a:pt x="24854" y="342111"/>
                    <a:pt x="35007" y="342182"/>
                    <a:pt x="43633" y="345057"/>
                  </a:cubicBezTo>
                  <a:cubicBezTo>
                    <a:pt x="60886" y="356559"/>
                    <a:pt x="101950" y="359892"/>
                    <a:pt x="95392" y="379563"/>
                  </a:cubicBezTo>
                  <a:cubicBezTo>
                    <a:pt x="92516" y="388189"/>
                    <a:pt x="93195" y="399012"/>
                    <a:pt x="86765" y="405442"/>
                  </a:cubicBezTo>
                  <a:cubicBezTo>
                    <a:pt x="72103" y="420104"/>
                    <a:pt x="35007" y="439948"/>
                    <a:pt x="35007" y="439948"/>
                  </a:cubicBezTo>
                  <a:cubicBezTo>
                    <a:pt x="16159" y="468219"/>
                    <a:pt x="17754" y="455459"/>
                    <a:pt x="17754" y="474453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4054" y="2682016"/>
              <a:ext cx="119962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Result is being </a:t>
              </a:r>
            </a:p>
            <a:p>
              <a:r>
                <a:rPr lang="en-US" sz="1300" dirty="0" smtClean="0"/>
                <a:t>returned</a:t>
              </a:r>
              <a:endParaRPr lang="en-US" sz="1300" dirty="0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5457583" y="2514600"/>
              <a:ext cx="196471" cy="4136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sm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9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else do we need to create remote futures?</a:t>
            </a:r>
          </a:p>
          <a:p>
            <a:pPr lvl="1"/>
            <a:r>
              <a:rPr lang="en-US" dirty="0" smtClean="0"/>
              <a:t>We need </a:t>
            </a:r>
            <a:r>
              <a:rPr lang="en-US" b="1" dirty="0" smtClean="0"/>
              <a:t>user-level threading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 do not want to block the execution thread (or threads) at the OS-level. This means that when executing our actions, we need a way to suspend execution of the action and return control to the execution loop. Later, we must be able to resume the action’s execution.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Boost.Context</a:t>
            </a:r>
            <a:r>
              <a:rPr lang="en-US" dirty="0" smtClean="0"/>
              <a:t>, </a:t>
            </a:r>
            <a:r>
              <a:rPr lang="en-US" dirty="0" err="1" smtClean="0"/>
              <a:t>Boost.Coroutines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need a </a:t>
            </a:r>
            <a:r>
              <a:rPr lang="en-US" b="1" dirty="0" smtClean="0"/>
              <a:t>global address space </a:t>
            </a:r>
            <a:r>
              <a:rPr lang="en-US" dirty="0" smtClean="0"/>
              <a:t>that can manage the lifetime of the future’s state.</a:t>
            </a:r>
          </a:p>
          <a:p>
            <a:pPr lvl="2"/>
            <a:r>
              <a:rPr lang="en-US" dirty="0" smtClean="0"/>
              <a:t>The back-parcel that returns the result needs a way to locate the future’s state. We could just pass along the local memory address.</a:t>
            </a:r>
          </a:p>
          <a:p>
            <a:pPr lvl="2"/>
            <a:r>
              <a:rPr lang="en-US" dirty="0" smtClean="0"/>
              <a:t>If we pass along the local memory address, we also have to pass along information identifying the calling node.</a:t>
            </a:r>
          </a:p>
          <a:p>
            <a:pPr lvl="2"/>
            <a:r>
              <a:rPr lang="en-US" dirty="0" smtClean="0"/>
              <a:t>Giving the future’s state a </a:t>
            </a:r>
            <a:r>
              <a:rPr lang="en-US" b="1" dirty="0" smtClean="0"/>
              <a:t>globally unique identifier </a:t>
            </a:r>
            <a:r>
              <a:rPr lang="en-US" dirty="0" smtClean="0"/>
              <a:t>provides a nice abstraction and allows us to </a:t>
            </a:r>
            <a:r>
              <a:rPr lang="en-US" b="1" dirty="0" smtClean="0"/>
              <a:t>move the object to another node</a:t>
            </a:r>
            <a:r>
              <a:rPr lang="en-US" dirty="0" smtClean="0"/>
              <a:t>; we simply update the identifying information that the global identifier references.</a:t>
            </a:r>
          </a:p>
          <a:p>
            <a:pPr lvl="2"/>
            <a:r>
              <a:rPr lang="en-US" dirty="0" smtClean="0"/>
              <a:t>How do we </a:t>
            </a:r>
            <a:r>
              <a:rPr lang="en-US" dirty="0"/>
              <a:t>ensure that the future state stays alive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We need some sort of distributed smart pointer.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AM: 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HPX has other needs for user-level threading.</a:t>
            </a:r>
          </a:p>
          <a:p>
            <a:pPr lvl="1"/>
            <a:r>
              <a:rPr lang="en-US" dirty="0" smtClean="0"/>
              <a:t>Our execution model calls for extremely fine-grained threads.</a:t>
            </a:r>
          </a:p>
          <a:p>
            <a:pPr lvl="2"/>
            <a:r>
              <a:rPr lang="en-US" dirty="0" smtClean="0"/>
              <a:t>Thousands of active threads per core.</a:t>
            </a:r>
          </a:p>
          <a:p>
            <a:pPr lvl="1"/>
            <a:r>
              <a:rPr lang="en-US" dirty="0" smtClean="0"/>
              <a:t>Target thread lifetime: ~100</a:t>
            </a:r>
            <a:r>
              <a:rPr lang="el-GR" dirty="0" smtClean="0"/>
              <a:t>μ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Amortized thread overhead: &lt;1ns on Sandy Bridge</a:t>
            </a:r>
          </a:p>
          <a:p>
            <a:pPr lvl="2"/>
            <a:r>
              <a:rPr lang="en-US" dirty="0" smtClean="0"/>
              <a:t>E.g. time for allocation, creation, scheduling and cleanup of an empty thread.</a:t>
            </a:r>
          </a:p>
          <a:p>
            <a:r>
              <a:rPr lang="en-US" dirty="0" smtClean="0"/>
              <a:t>HPX has other needs for a global address space.</a:t>
            </a:r>
          </a:p>
          <a:p>
            <a:pPr lvl="1"/>
            <a:r>
              <a:rPr lang="en-US" dirty="0" smtClean="0"/>
              <a:t>We don’t want to do everything with free function style actions, we want to have method actions.</a:t>
            </a:r>
          </a:p>
          <a:p>
            <a:pPr lvl="1"/>
            <a:r>
              <a:rPr lang="en-US" dirty="0" smtClean="0"/>
              <a:t>To invoke method actions on objects, the objects need a global name that can be accessed from any connected node.</a:t>
            </a:r>
          </a:p>
          <a:p>
            <a:pPr lvl="1"/>
            <a:r>
              <a:rPr lang="en-US" dirty="0" smtClean="0"/>
              <a:t>Again, by using a global address space, we can support the migration of objects without validating references to them.</a:t>
            </a:r>
          </a:p>
          <a:p>
            <a:r>
              <a:rPr lang="en-US" dirty="0" smtClean="0"/>
              <a:t>We call objects with a global name </a:t>
            </a:r>
            <a:r>
              <a:rPr lang="en-US" b="1" dirty="0" smtClean="0"/>
              <a:t>components</a:t>
            </a:r>
            <a:r>
              <a:rPr lang="en-US" dirty="0" smtClean="0"/>
              <a:t> in HPX.</a:t>
            </a:r>
          </a:p>
          <a:p>
            <a:r>
              <a:rPr lang="en-US" dirty="0" smtClean="0"/>
              <a:t>Actions are to functions what components are to classes.</a:t>
            </a:r>
          </a:p>
          <a:p>
            <a:r>
              <a:rPr lang="en-US" b="1" dirty="0" err="1" smtClean="0"/>
              <a:t>Remotable</a:t>
            </a:r>
            <a:r>
              <a:rPr lang="en-US" dirty="0" smtClean="0"/>
              <a:t>: A function or method is </a:t>
            </a:r>
            <a:r>
              <a:rPr lang="en-US" dirty="0" err="1" smtClean="0"/>
              <a:t>remotable</a:t>
            </a:r>
            <a:r>
              <a:rPr lang="en-US" dirty="0" smtClean="0"/>
              <a:t> if it can be called remotely (e.g. via an active message). A class is </a:t>
            </a:r>
            <a:r>
              <a:rPr lang="en-US" dirty="0" err="1" smtClean="0"/>
              <a:t>remotable</a:t>
            </a:r>
            <a:r>
              <a:rPr lang="en-US" dirty="0" smtClean="0"/>
              <a:t> if it has at least one </a:t>
            </a:r>
            <a:r>
              <a:rPr lang="en-US" dirty="0" err="1" smtClean="0"/>
              <a:t>remotable</a:t>
            </a:r>
            <a:r>
              <a:rPr lang="en-US" dirty="0" smtClean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stellar.cct.lsu.edu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HPX</a:t>
            </a:r>
            <a:endParaRPr lang="en-US" dirty="0"/>
          </a:p>
        </p:txBody>
      </p:sp>
      <p:sp>
        <p:nvSpPr>
          <p:cNvPr id="13" name="L-Shape 12"/>
          <p:cNvSpPr/>
          <p:nvPr/>
        </p:nvSpPr>
        <p:spPr>
          <a:xfrm rot="10800000" flipH="1">
            <a:off x="596900" y="4279900"/>
            <a:ext cx="6858000" cy="838200"/>
          </a:xfrm>
          <a:prstGeom prst="corner">
            <a:avLst>
              <a:gd name="adj1" fmla="val 13095"/>
              <a:gd name="adj2" fmla="val 154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9479</TotalTime>
  <Words>10784</Words>
  <Application>Microsoft Office PowerPoint</Application>
  <PresentationFormat>On-screen Show (4:3)</PresentationFormat>
  <Paragraphs>2121</Paragraphs>
  <Slides>126</Slides>
  <Notes>118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Office Theme</vt:lpstr>
      <vt:lpstr>Boost.Asio and Boost.Serialization Design Patterns for Object Transmission</vt:lpstr>
      <vt:lpstr>Introduction</vt:lpstr>
      <vt:lpstr>Introduction</vt:lpstr>
      <vt:lpstr> Boost.Asio</vt:lpstr>
      <vt:lpstr>Asio</vt:lpstr>
      <vt:lpstr>Asio: Proactor Design</vt:lpstr>
      <vt:lpstr>Asio: Buffers</vt:lpstr>
      <vt:lpstr>Asio: Streams</vt:lpstr>
      <vt:lpstr>Asio: Echo Server</vt:lpstr>
      <vt:lpstr>Asio: Echo Server</vt:lpstr>
      <vt:lpstr>Asio: Echo Server</vt:lpstr>
      <vt:lpstr>Asio: Echo Server</vt:lpstr>
      <vt:lpstr>Asio: Echo Server</vt:lpstr>
      <vt:lpstr>Asio: Echo Server</vt:lpstr>
      <vt:lpstr>Asio: Echo Server</vt:lpstr>
      <vt:lpstr> Boost.Serialization</vt:lpstr>
      <vt:lpstr>Serialization</vt:lpstr>
      <vt:lpstr>Serialization</vt:lpstr>
      <vt:lpstr>Serialization: Archives</vt:lpstr>
      <vt:lpstr>Serialization: Serializable</vt:lpstr>
      <vt:lpstr>Serialization: Coordinates</vt:lpstr>
      <vt:lpstr>Serialization: Coordinates</vt:lpstr>
      <vt:lpstr>Serialization: Coordinates</vt:lpstr>
      <vt:lpstr>Serialization: Coordinates</vt:lpstr>
      <vt:lpstr>Serialization: Coordinates</vt:lpstr>
      <vt:lpstr>Serialization: Derived Classes</vt:lpstr>
      <vt:lpstr>Serialization: Derived Classes</vt:lpstr>
      <vt:lpstr>Serialization: Derived Classes</vt:lpstr>
      <vt:lpstr>Serialization: Derived Classes</vt:lpstr>
      <vt:lpstr>Serialization: Alternatives</vt:lpstr>
      <vt:lpstr> Object Transmission</vt:lpstr>
      <vt:lpstr>Object Transmission</vt:lpstr>
      <vt:lpstr>OT: Coordinates Revisited</vt:lpstr>
      <vt:lpstr>OT: Coordinates Revisited</vt:lpstr>
      <vt:lpstr>OT: Coordinates Revisited</vt:lpstr>
      <vt:lpstr>OT: Coordinates Revisited</vt:lpstr>
      <vt:lpstr>OT: Coordinates Revisited</vt:lpstr>
      <vt:lpstr> Active Messaging</vt:lpstr>
      <vt:lpstr>Active Messaging</vt:lpstr>
      <vt:lpstr>AM: Thread Responsibilities </vt:lpstr>
      <vt:lpstr>AM: Data Structures</vt:lpstr>
      <vt:lpstr>AM: Action</vt:lpstr>
      <vt:lpstr>AM: Read Interface</vt:lpstr>
      <vt:lpstr>AM: System Design</vt:lpstr>
      <vt:lpstr>AM: Read</vt:lpstr>
      <vt:lpstr>AM: Read</vt:lpstr>
      <vt:lpstr>AM: Read</vt:lpstr>
      <vt:lpstr>AM: Read</vt:lpstr>
      <vt:lpstr>AM: Read</vt:lpstr>
      <vt:lpstr>AM: Data Size Handler</vt:lpstr>
      <vt:lpstr>AM: Data Size Handler</vt:lpstr>
      <vt:lpstr>AM: Data Size Handler</vt:lpstr>
      <vt:lpstr>AM: Data Size Handler</vt:lpstr>
      <vt:lpstr>AM: Data Handler</vt:lpstr>
      <vt:lpstr>AM: Data Handler</vt:lpstr>
      <vt:lpstr>AM: Data Handler</vt:lpstr>
      <vt:lpstr>AM: Data Handler</vt:lpstr>
      <vt:lpstr>AM: System Design</vt:lpstr>
      <vt:lpstr>AM: Runtime</vt:lpstr>
      <vt:lpstr>AM: Runtime</vt:lpstr>
      <vt:lpstr>AM: Runtime</vt:lpstr>
      <vt:lpstr>AM: System Design</vt:lpstr>
      <vt:lpstr>AM: Execution Loop</vt:lpstr>
      <vt:lpstr>AM: Execution Loop</vt:lpstr>
      <vt:lpstr>AM: Execution Loop</vt:lpstr>
      <vt:lpstr>AM: Execution Loop</vt:lpstr>
      <vt:lpstr>AM: Deserialization</vt:lpstr>
      <vt:lpstr>AM: Deserialization</vt:lpstr>
      <vt:lpstr>AM: Deserialization</vt:lpstr>
      <vt:lpstr>AM: System Design</vt:lpstr>
      <vt:lpstr>AM: System Design</vt:lpstr>
      <vt:lpstr>AM: Write Interface</vt:lpstr>
      <vt:lpstr>AM: Write</vt:lpstr>
      <vt:lpstr>AM: Write Worker</vt:lpstr>
      <vt:lpstr>AM: Write Worker</vt:lpstr>
      <vt:lpstr>AM: Write Worker</vt:lpstr>
      <vt:lpstr>AM: Write Worker</vt:lpstr>
      <vt:lpstr>AM: Serialization</vt:lpstr>
      <vt:lpstr>AM: Connect</vt:lpstr>
      <vt:lpstr>AM: Connect</vt:lpstr>
      <vt:lpstr>AM: Connect</vt:lpstr>
      <vt:lpstr>AM: Connect</vt:lpstr>
      <vt:lpstr>AM: Connect</vt:lpstr>
      <vt:lpstr>AM: Hello World</vt:lpstr>
      <vt:lpstr>AM: Hello World</vt:lpstr>
      <vt:lpstr>AM: Runtime Constructor</vt:lpstr>
      <vt:lpstr>AM: Hello World Action</vt:lpstr>
      <vt:lpstr>AM: Hello World Action</vt:lpstr>
      <vt:lpstr>AM: Hello World Main</vt:lpstr>
      <vt:lpstr>AM: Hello World Main</vt:lpstr>
      <vt:lpstr>AM: Hello World Main</vt:lpstr>
      <vt:lpstr>AM: Hello World Main</vt:lpstr>
      <vt:lpstr>AM: Hello World Main</vt:lpstr>
      <vt:lpstr>AM: Hello World Main</vt:lpstr>
      <vt:lpstr>AM: Hello World </vt:lpstr>
      <vt:lpstr>AM: Future Steps</vt:lpstr>
      <vt:lpstr>AM: Future Steps</vt:lpstr>
      <vt:lpstr>AM: Future Steps</vt:lpstr>
      <vt:lpstr> HPX</vt:lpstr>
      <vt:lpstr>HPX</vt:lpstr>
      <vt:lpstr>HPX</vt:lpstr>
      <vt:lpstr>HPX: Serializable Structures</vt:lpstr>
      <vt:lpstr>Task Engine</vt:lpstr>
      <vt:lpstr>Task Engine</vt:lpstr>
      <vt:lpstr>Parcel Transport Layer</vt:lpstr>
      <vt:lpstr>Parcel Transport</vt:lpstr>
      <vt:lpstr>Active Global Address Space</vt:lpstr>
      <vt:lpstr>Active Global Address Space</vt:lpstr>
      <vt:lpstr>HPX Architecture</vt:lpstr>
      <vt:lpstr> Tips &amp; Tricks</vt:lpstr>
      <vt:lpstr>Tips &amp; Tricks</vt:lpstr>
      <vt:lpstr>OT: Zero Copy</vt:lpstr>
      <vt:lpstr>OT: Zero Copy</vt:lpstr>
      <vt:lpstr>Asio: TCP Congestation</vt:lpstr>
      <vt:lpstr>Asio: TCP Congestation</vt:lpstr>
      <vt:lpstr>Asio: TCP Congestation </vt:lpstr>
      <vt:lpstr>Asio: I/O Service Pools</vt:lpstr>
      <vt:lpstr>Asio: I/O Service Pools</vt:lpstr>
      <vt:lpstr>Serialization: Bitwise Serialization</vt:lpstr>
      <vt:lpstr>Serialization: Bitwise Serialization</vt:lpstr>
      <vt:lpstr>Serialization: Bitwise Serialization</vt:lpstr>
      <vt:lpstr>Serialization: Bitwise Serialization</vt:lpstr>
      <vt:lpstr>Serialization: Array Optimizations</vt:lpstr>
      <vt:lpstr>Serialization: Exporting Templates</vt:lpstr>
      <vt:lpstr>Serialization: Portable Archives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HPX: A C++11 Parallel Runtime System</dc:title>
  <dc:creator>Bryce Adelstein-Lelbach;Hartmut Kaiser;Matthew Anderson</dc:creator>
  <cp:lastModifiedBy>wash</cp:lastModifiedBy>
  <cp:revision>260</cp:revision>
  <dcterms:created xsi:type="dcterms:W3CDTF">2012-05-09T13:45:46Z</dcterms:created>
  <dcterms:modified xsi:type="dcterms:W3CDTF">2014-10-03T21:03:37Z</dcterms:modified>
</cp:coreProperties>
</file>