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6" r:id="rId3"/>
    <p:sldId id="341" r:id="rId4"/>
    <p:sldId id="257" r:id="rId5"/>
    <p:sldId id="267" r:id="rId6"/>
    <p:sldId id="260" r:id="rId7"/>
    <p:sldId id="307" r:id="rId8"/>
    <p:sldId id="311" r:id="rId9"/>
    <p:sldId id="310" r:id="rId10"/>
    <p:sldId id="309" r:id="rId11"/>
    <p:sldId id="266" r:id="rId12"/>
    <p:sldId id="261" r:id="rId13"/>
    <p:sldId id="281" r:id="rId14"/>
    <p:sldId id="270" r:id="rId15"/>
    <p:sldId id="312" r:id="rId16"/>
    <p:sldId id="280" r:id="rId17"/>
    <p:sldId id="282" r:id="rId18"/>
    <p:sldId id="258" r:id="rId19"/>
    <p:sldId id="264" r:id="rId20"/>
    <p:sldId id="268" r:id="rId21"/>
    <p:sldId id="291" r:id="rId22"/>
    <p:sldId id="290" r:id="rId23"/>
    <p:sldId id="313" r:id="rId24"/>
    <p:sldId id="314" r:id="rId25"/>
    <p:sldId id="315" r:id="rId26"/>
    <p:sldId id="316" r:id="rId27"/>
    <p:sldId id="317" r:id="rId28"/>
    <p:sldId id="318" r:id="rId29"/>
    <p:sldId id="322" r:id="rId30"/>
    <p:sldId id="323" r:id="rId31"/>
    <p:sldId id="319" r:id="rId32"/>
    <p:sldId id="324" r:id="rId33"/>
    <p:sldId id="325" r:id="rId34"/>
    <p:sldId id="320" r:id="rId35"/>
    <p:sldId id="293" r:id="rId36"/>
    <p:sldId id="305" r:id="rId37"/>
    <p:sldId id="271" r:id="rId38"/>
    <p:sldId id="326" r:id="rId39"/>
    <p:sldId id="296" r:id="rId40"/>
    <p:sldId id="340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338" r:id="rId49"/>
    <p:sldId id="321" r:id="rId50"/>
    <p:sldId id="295" r:id="rId51"/>
    <p:sldId id="327" r:id="rId52"/>
    <p:sldId id="328" r:id="rId53"/>
    <p:sldId id="329" r:id="rId54"/>
    <p:sldId id="330" r:id="rId55"/>
    <p:sldId id="331" r:id="rId56"/>
    <p:sldId id="333" r:id="rId57"/>
    <p:sldId id="259" r:id="rId58"/>
    <p:sldId id="275" r:id="rId59"/>
    <p:sldId id="276" r:id="rId60"/>
    <p:sldId id="301" r:id="rId61"/>
    <p:sldId id="297" r:id="rId62"/>
    <p:sldId id="298" r:id="rId63"/>
    <p:sldId id="299" r:id="rId64"/>
    <p:sldId id="300" r:id="rId65"/>
    <p:sldId id="302" r:id="rId66"/>
    <p:sldId id="342" r:id="rId67"/>
    <p:sldId id="304" r:id="rId68"/>
    <p:sldId id="334" r:id="rId69"/>
    <p:sldId id="33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9CA73-EFC7-4F35-817F-382FDAE41CF5}">
          <p14:sldIdLst>
            <p14:sldId id="256"/>
            <p14:sldId id="336"/>
            <p14:sldId id="341"/>
          </p14:sldIdLst>
        </p14:section>
        <p14:section name="First-Class Functions" id="{CFBAFF6B-AAF2-4D0F-A55E-21A3CD33395A}">
          <p14:sldIdLst>
            <p14:sldId id="257"/>
            <p14:sldId id="267"/>
            <p14:sldId id="260"/>
            <p14:sldId id="307"/>
            <p14:sldId id="311"/>
            <p14:sldId id="310"/>
            <p14:sldId id="309"/>
            <p14:sldId id="266"/>
            <p14:sldId id="261"/>
            <p14:sldId id="281"/>
            <p14:sldId id="270"/>
            <p14:sldId id="312"/>
            <p14:sldId id="280"/>
            <p14:sldId id="282"/>
          </p14:sldIdLst>
        </p14:section>
        <p14:section name="Higher-Order Functions" id="{A7412B4C-162B-453B-85AF-E4BE368A8DC6}">
          <p14:sldIdLst>
            <p14:sldId id="258"/>
            <p14:sldId id="264"/>
            <p14:sldId id="268"/>
            <p14:sldId id="291"/>
            <p14:sldId id="290"/>
            <p14:sldId id="313"/>
            <p14:sldId id="314"/>
            <p14:sldId id="315"/>
            <p14:sldId id="316"/>
            <p14:sldId id="317"/>
            <p14:sldId id="318"/>
            <p14:sldId id="322"/>
            <p14:sldId id="323"/>
            <p14:sldId id="319"/>
            <p14:sldId id="324"/>
            <p14:sldId id="325"/>
            <p14:sldId id="320"/>
            <p14:sldId id="293"/>
            <p14:sldId id="305"/>
            <p14:sldId id="271"/>
            <p14:sldId id="326"/>
            <p14:sldId id="296"/>
            <p14:sldId id="340"/>
            <p14:sldId id="283"/>
            <p14:sldId id="284"/>
            <p14:sldId id="285"/>
            <p14:sldId id="286"/>
            <p14:sldId id="287"/>
            <p14:sldId id="288"/>
            <p14:sldId id="289"/>
            <p14:sldId id="338"/>
            <p14:sldId id="321"/>
            <p14:sldId id="295"/>
            <p14:sldId id="327"/>
            <p14:sldId id="328"/>
            <p14:sldId id="329"/>
            <p14:sldId id="330"/>
            <p14:sldId id="331"/>
            <p14:sldId id="333"/>
          </p14:sldIdLst>
        </p14:section>
        <p14:section name="A (Parallel) Algebra of Functions" id="{CDFB9FA0-330E-4BFE-A1DA-0F2AB4BE2DDB}">
          <p14:sldIdLst>
            <p14:sldId id="259"/>
            <p14:sldId id="275"/>
            <p14:sldId id="276"/>
            <p14:sldId id="301"/>
            <p14:sldId id="297"/>
            <p14:sldId id="298"/>
            <p14:sldId id="299"/>
            <p14:sldId id="300"/>
            <p14:sldId id="302"/>
            <p14:sldId id="342"/>
            <p14:sldId id="304"/>
          </p14:sldIdLst>
        </p14:section>
        <p14:section name="Conclusions" id="{B13952FE-23F5-42F6-A754-48A1C0C1FD31}">
          <p14:sldIdLst>
            <p14:sldId id="334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5" autoAdjust="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D9B5-D748-4A01-BA8D-C49D19072AFE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0DDF-1525-446D-8090-226CF714C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0DDF-1525-446D-8090-226CF714C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9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io_service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Proactor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io_service.run</a:t>
            </a:r>
            <a:r>
              <a:rPr lang="en-US" baseline="0" dirty="0" smtClean="0"/>
              <a:t>() =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Lambdas = Completion Handlers.</a:t>
            </a:r>
          </a:p>
          <a:p>
            <a:r>
              <a:rPr lang="en-US" baseline="0" dirty="0" smtClean="0"/>
              <a:t>Note the nifty recursive lambda usage.</a:t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4397-F649-47B0-86C1-02B73BAD3C8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4397-F649-47B0-86C1-02B73BAD3C8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4397-F649-47B0-86C1-02B73BAD3C8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4397-F649-47B0-86C1-02B73BAD3C8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0DDF-1525-446D-8090-226CF714C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io_service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Proactor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io_service.run</a:t>
            </a:r>
            <a:r>
              <a:rPr lang="en-US" baseline="0" dirty="0" smtClean="0"/>
              <a:t>() =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Lambdas = Completion Handlers.</a:t>
            </a:r>
          </a:p>
          <a:p>
            <a:r>
              <a:rPr lang="en-US" baseline="0" dirty="0" smtClean="0"/>
              <a:t>Note the nifty recursive lambda usage.</a:t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830D-3555-4961-9CA4-0CD2C8A6B14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9A00-96E6-4DA0-82B7-996FD5AB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</a:t>
            </a:r>
            <a:r>
              <a:rPr lang="en-US" dirty="0" err="1" smtClean="0"/>
              <a:t>Adelstein-Lelbach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Joys of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f()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A();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(&amp;B)();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Reference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(*C)();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Pointer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en-US" sz="11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1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f;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function cannot be defined in this fashion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b1 = f;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 b2 = &amp;f</a:t>
            </a:r>
            <a:r>
              <a:rPr lang="en-US" sz="1100" strike="sngStrike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 implicit conversion from a pointer to a reference</a:t>
            </a:r>
            <a:endParaRPr lang="en-US" sz="1100" strike="sngStrike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c1 = 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Implicit function-reference-to-pointer conversion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c2 = &amp;f;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b2();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c1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c2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(*c1)();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(*c2)();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219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C++11 lambda expressions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/>
              <a:t>These expressions have an implementation-defined type (which is Callable!), but they work with type deduction: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auto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 = [] 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}</a:t>
            </a:r>
            <a:endParaRPr lang="en-US" sz="2600" dirty="0" smtClean="0"/>
          </a:p>
          <a:p>
            <a:r>
              <a:rPr lang="en-US" dirty="0" smtClean="0"/>
              <a:t>If all return statements in a lambda return the same type, the return type is implicitly determined. Otherwise, it needs to be explicitly specified: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[](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-&gt;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Function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::function&lt;Signature&gt;</a:t>
            </a:r>
          </a:p>
          <a:p>
            <a:pPr lvl="1"/>
            <a:r>
              <a:rPr lang="en-US" dirty="0" smtClean="0"/>
              <a:t>Signature is a function type:</a:t>
            </a:r>
          </a:p>
          <a:p>
            <a:pPr lvl="2"/>
            <a:r>
              <a:rPr lang="en-US" dirty="0" smtClean="0"/>
              <a:t>R T(Arg0, Arg1, /* ... */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::function&lt;&gt; has value semantics</a:t>
            </a:r>
          </a:p>
          <a:p>
            <a:pPr lvl="1"/>
            <a:r>
              <a:rPr lang="en-US" dirty="0"/>
              <a:t>Any Callable that matches the signature can be stored in </a:t>
            </a:r>
            <a:r>
              <a:rPr lang="en-US" dirty="0" err="1"/>
              <a:t>std</a:t>
            </a:r>
            <a:r>
              <a:rPr lang="en-US" dirty="0"/>
              <a:t>::function</a:t>
            </a:r>
            <a:r>
              <a:rPr lang="en-US" dirty="0" smtClean="0"/>
              <a:t>&lt;&gt;; </a:t>
            </a:r>
            <a:r>
              <a:rPr lang="en-US" dirty="0" err="1" smtClean="0"/>
              <a:t>std</a:t>
            </a:r>
            <a:r>
              <a:rPr lang="en-US" dirty="0" smtClean="0"/>
              <a:t>::function&lt;&gt; gives us a uniform syntax for invoking </a:t>
            </a:r>
            <a:r>
              <a:rPr lang="en-US" dirty="0" err="1" smtClean="0"/>
              <a:t>Callables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::function&lt;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};</a:t>
            </a:r>
          </a:p>
          <a:p>
            <a:pPr marL="914400" lvl="2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Add(4, 5)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70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V-Tables in MUDs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MUDs</a:t>
            </a:r>
          </a:p>
          <a:p>
            <a:pPr lvl="1"/>
            <a:r>
              <a:rPr lang="en-US" dirty="0" smtClean="0"/>
              <a:t>Text-based “MMOs”</a:t>
            </a:r>
          </a:p>
          <a:p>
            <a:pPr lvl="1"/>
            <a:r>
              <a:rPr lang="en-US" dirty="0" smtClean="0"/>
              <a:t>Reverse telnet over TCP</a:t>
            </a:r>
          </a:p>
          <a:p>
            <a:pPr lvl="1"/>
            <a:r>
              <a:rPr lang="en-US" dirty="0" smtClean="0"/>
              <a:t>Game world consists of rooms, items, mobs (e.g. AI-controlled characters) and players.</a:t>
            </a:r>
          </a:p>
          <a:p>
            <a:pPr lvl="1"/>
            <a:r>
              <a:rPr lang="en-US" dirty="0" smtClean="0"/>
              <a:t>An in-house scripting language is normally used to make the game world programmable.</a:t>
            </a:r>
          </a:p>
          <a:p>
            <a:pPr lvl="2"/>
            <a:r>
              <a:rPr lang="en-US" dirty="0" err="1" smtClean="0"/>
              <a:t>Roomprogs</a:t>
            </a:r>
            <a:r>
              <a:rPr lang="en-US" dirty="0" smtClean="0"/>
              <a:t>: scripts attached to rooms.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upload.wikimedia.org/wikipedia/en/9/92/Avatar_MUD_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47795"/>
            <a:ext cx="4038600" cy="403077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V-Tables in MUDs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The scaly monstrosity shifts 	 in its slumber as %P enters 	 the chamber from the eastern 	 tunnel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ait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orce dragon wake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 do horrible things to player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1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V-Tables in MUDs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room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room_id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name;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description;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enter_trigs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::function&lt;void(room&amp;, character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&amp;)&gt; east;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867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V-Tables in MUDs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room::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update_enter_trigger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room_direction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script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::function&lt;void(room&amp;, character&amp;)&gt; 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CompileTheScript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(script);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(!F)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false; // Bad script, fire script dev.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this-&gt;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enter_trigs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F;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this-&gt;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commit_to_database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Update DB.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17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V-Tables in MUDs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room::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enter_trigger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room_direction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character&amp; char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(this-&gt;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enter_trigs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Room has an enter trigger for this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this-&gt;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enter_trigs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](*this, char);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Room has no relevant trigger, do nothing.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22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Higher-</a:t>
            </a:r>
            <a:r>
              <a:rPr lang="en-US" sz="3600" dirty="0" err="1" smtClean="0"/>
              <a:t>oRder</a:t>
            </a:r>
            <a:r>
              <a:rPr lang="en-US" sz="3600" dirty="0" smtClean="0"/>
              <a:t> Functions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higher-order if:</a:t>
            </a:r>
          </a:p>
          <a:p>
            <a:pPr lvl="1"/>
            <a:r>
              <a:rPr lang="en-US" dirty="0" smtClean="0"/>
              <a:t>It takes one or more </a:t>
            </a:r>
            <a:r>
              <a:rPr lang="en-US" dirty="0" err="1" smtClean="0"/>
              <a:t>Callables</a:t>
            </a:r>
            <a:r>
              <a:rPr lang="en-US" dirty="0" smtClean="0"/>
              <a:t> as parameters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It returns a Callable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for_each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::bind</a:t>
            </a:r>
          </a:p>
        </p:txBody>
      </p:sp>
    </p:spTree>
    <p:extLst>
      <p:ext uri="{BB962C8B-B14F-4D97-AF65-F5344CB8AC3E}">
        <p14:creationId xmlns:p14="http://schemas.microsoft.com/office/powerpoint/2010/main" val="16187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with FP in C++?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powerful, generic algorithms: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::sort(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begin,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end, Compare comp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Write reactions to events:</a:t>
            </a:r>
          </a:p>
          <a:p>
            <a:pPr lvl="2"/>
            <a:r>
              <a:rPr lang="en-US" dirty="0" smtClean="0"/>
              <a:t>GUIs</a:t>
            </a:r>
          </a:p>
          <a:p>
            <a:pPr lvl="2"/>
            <a:r>
              <a:rPr lang="en-US" dirty="0" smtClean="0"/>
              <a:t>IO/networking</a:t>
            </a:r>
          </a:p>
          <a:p>
            <a:pPr lvl="2"/>
            <a:r>
              <a:rPr lang="en-US" dirty="0" smtClean="0"/>
              <a:t>Tasking/parallelism</a:t>
            </a:r>
          </a:p>
          <a:p>
            <a:pPr lvl="1"/>
            <a:r>
              <a:rPr lang="en-US" dirty="0"/>
              <a:t>Compose new calling conventions from old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Manipulate execution flow as a data structure.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95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Crafting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functions allow us to transform calling conventions: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c);</a:t>
            </a:r>
            <a:endParaRPr lang="en-US" dirty="0" smtClean="0"/>
          </a:p>
          <a:p>
            <a:pPr lvl="1"/>
            <a:r>
              <a:rPr lang="en-US" dirty="0" smtClean="0"/>
              <a:t>There are two types of transformations we might want to make to a function’s argument list:</a:t>
            </a:r>
          </a:p>
          <a:p>
            <a:pPr lvl="2"/>
            <a:r>
              <a:rPr lang="en-US" dirty="0" smtClean="0"/>
              <a:t>Increase/decrease function </a:t>
            </a:r>
            <a:r>
              <a:rPr lang="en-US" dirty="0" err="1" smtClean="0"/>
              <a:t>arity</a:t>
            </a:r>
            <a:r>
              <a:rPr lang="en-US" dirty="0"/>
              <a:t> </a:t>
            </a:r>
            <a:r>
              <a:rPr lang="en-US" dirty="0" smtClean="0"/>
              <a:t>(by binding certain parameters to a particular value).</a:t>
            </a:r>
          </a:p>
          <a:p>
            <a:pPr lvl="2"/>
            <a:r>
              <a:rPr lang="en-US" dirty="0"/>
              <a:t>Reorder parameters.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17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Call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::bind(F, </a:t>
            </a:r>
            <a:r>
              <a:rPr lang="en-US" dirty="0" err="1" smtClean="0"/>
              <a:t>Args</a:t>
            </a:r>
            <a:r>
              <a:rPr lang="en-US" dirty="0" smtClean="0"/>
              <a:t>&amp;&amp;…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an unspecified type (which is Callable!); this object is called a binder.</a:t>
            </a:r>
          </a:p>
          <a:p>
            <a:pPr lvl="1"/>
            <a:r>
              <a:rPr lang="en-US" dirty="0" smtClean="0"/>
              <a:t>Each argument can be one of four things:</a:t>
            </a:r>
          </a:p>
          <a:p>
            <a:pPr lvl="2"/>
            <a:r>
              <a:rPr lang="en-US" dirty="0" smtClean="0"/>
              <a:t>If F is a member function, then the first argument must be a reference or pointer to an instance of the class that F belongs to.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::bind(&amp;A::F,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Placeholders: _1, _2, _3, …</a:t>
            </a:r>
          </a:p>
          <a:p>
            <a:pPr lvl="3"/>
            <a:r>
              <a:rPr lang="en-US" dirty="0" smtClean="0"/>
              <a:t>Placeholders denote the arguments passed to the binder object.</a:t>
            </a:r>
          </a:p>
          <a:p>
            <a:pPr lvl="2"/>
            <a:r>
              <a:rPr lang="en-US" dirty="0" smtClean="0"/>
              <a:t>Reference wrappers: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::ref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 smtClean="0"/>
              <a:t>Bind a parameter by reference/</a:t>
            </a:r>
            <a:r>
              <a:rPr lang="en-US" dirty="0" err="1" smtClean="0"/>
              <a:t>const</a:t>
            </a:r>
            <a:r>
              <a:rPr lang="en-US" dirty="0" smtClean="0"/>
              <a:t> reference</a:t>
            </a:r>
          </a:p>
          <a:p>
            <a:pPr lvl="2"/>
            <a:r>
              <a:rPr lang="en-US" dirty="0" smtClean="0"/>
              <a:t>Other arguments are passed using value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2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g1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g1(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input =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…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g2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::bind(&amp;f,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(input)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g2(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g3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_3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g3(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14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3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g1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g1(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8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g1 = std::bind(&amp;f, </a:t>
            </a:r>
            <a:r>
              <a:rPr lang="de-DE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g1(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nn-NO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52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g1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g1(</a:t>
            </a:r>
            <a:r>
              <a:rPr lang="nn-NO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g1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g1(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3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input =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…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g2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::bind(&amp;f,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(input)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g2(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f(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60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input =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…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g2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::bind(&amp;f,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(input)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g2(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</a:p>
          <a:p>
            <a:r>
              <a:rPr lang="en-US" dirty="0" smtClean="0"/>
              <a:t>Higher-Order Functions</a:t>
            </a:r>
          </a:p>
          <a:p>
            <a:r>
              <a:rPr lang="en-US" dirty="0" smtClean="0"/>
              <a:t>A (Parallel) Algebra of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05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input =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…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g2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::bind(&amp;f,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b="1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(input)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g2(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g3 = std::bind(&amp;f, _3, _1, _2);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g3(“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”, 1024, -85.0); // f(1024, -85.0,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”)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75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g3 = std::bind(&amp;f, </a:t>
            </a:r>
            <a:r>
              <a:rPr lang="de-DE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_3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g3(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797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g3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_3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g3(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b="1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21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a, float b,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g1 = std::bind(&amp;f, 17, _1, _2);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g1(4.5, “hello”); // f(17, 4.5, “hello”);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::string input = 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auto g2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::bind(&amp;f, _1, _2,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(input));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g2(9, 0.25); // f(9, 0.25, input);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g3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_3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b="1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g3(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577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c);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g1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g1(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17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4.5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“hello”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::string input =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…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g2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::bind(&amp;f,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cref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(input)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g2(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0.25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g3 = std::bind(&amp;f, </a:t>
            </a:r>
            <a:r>
              <a:rPr lang="de-DE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_3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_1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2000" dirty="0">
                <a:solidFill>
                  <a:srgbClr val="FFC000"/>
                </a:solidFill>
                <a:highlight>
                  <a:srgbClr val="FFFFFF"/>
                </a:highlight>
                <a:latin typeface="Consolas"/>
              </a:rPr>
              <a:t>_2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g3(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f(</a:t>
            </a:r>
            <a:r>
              <a:rPr lang="en-US" sz="2000" dirty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1024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/>
              </a:rPr>
              <a:t>-85.0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foobar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2737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like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::bind()</a:t>
            </a:r>
            <a:r>
              <a:rPr lang="en-US" dirty="0" smtClean="0"/>
              <a:t>, C++11 lambdas can bind variables from their parent scope.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at the beginning of the lambda is the lambda’s closure (aka capture list)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	</a:t>
            </a:r>
            <a:r>
              <a:rPr lang="en-US" dirty="0" smtClean="0"/>
              <a:t>	-&gt; no capture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dirty="0" smtClean="0"/>
              <a:t>		-&gt; all captures done by ref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dirty="0" smtClean="0"/>
              <a:t>		-&gt; all captures done by value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[&amp;x, =y]</a:t>
            </a:r>
            <a:r>
              <a:rPr lang="en-US" dirty="0" smtClean="0"/>
              <a:t>	-&gt; x by ref, y by value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[=, &amp;x] </a:t>
            </a:r>
            <a:r>
              <a:rPr lang="en-US" dirty="0" smtClean="0"/>
              <a:t>	-&gt; x by ref, everything else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Capturing a variable in a lambda by reference will not keep it alive!</a:t>
            </a:r>
          </a:p>
          <a:p>
            <a:r>
              <a:rPr lang="en-US" dirty="0" smtClean="0"/>
              <a:t>If the lambda is invoked outside of its parent scope, the behavior is undefined.</a:t>
            </a:r>
          </a:p>
          <a:p>
            <a:r>
              <a:rPr lang="en-US" dirty="0" smtClean="0"/>
              <a:t>Likewise,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::ref</a:t>
            </a:r>
            <a:r>
              <a:rPr lang="en-US" dirty="0" smtClean="0"/>
              <a:t>/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dirty="0"/>
              <a:t> </a:t>
            </a:r>
            <a:r>
              <a:rPr lang="en-US" dirty="0" smtClean="0"/>
              <a:t>are not valid once the parents scope has exited.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F&gt;</a:t>
            </a:r>
          </a:p>
          <a:p>
            <a:pPr marL="8001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::function&lt;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badcode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(F&amp;&amp; f)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42;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[&amp;] 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 {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 };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6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we want to use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with a member function…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(begin(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::bind(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7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::add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::ref(</a:t>
            </a:r>
            <a:r>
              <a:rPr lang="en-US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);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/>
          </a:p>
          <a:p>
            <a:r>
              <a:rPr lang="en-US" dirty="0" smtClean="0"/>
              <a:t>Or, with lambda expressions:</a:t>
            </a:r>
            <a:endParaRPr lang="en-US" dirty="0"/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(begin(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[&amp;</a:t>
            </a:r>
            <a:r>
              <a:rPr lang="en-US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7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obj.add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);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0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we want to use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with a member function…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(begin(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::bind(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7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::add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::ref(</a:t>
            </a:r>
            <a:r>
              <a:rPr lang="en-US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);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/>
          </a:p>
          <a:p>
            <a:r>
              <a:rPr lang="en-US" dirty="0" smtClean="0"/>
              <a:t>Or, with lambda expressions:</a:t>
            </a:r>
            <a:endParaRPr lang="en-US" dirty="0"/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(begin(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[&amp;</a:t>
            </a:r>
            <a:r>
              <a:rPr lang="en-US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7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obj.add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);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32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we want to use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/>
              <a:t> </a:t>
            </a:r>
            <a:r>
              <a:rPr lang="en-US" dirty="0"/>
              <a:t>with a member function…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add_for_each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::list&lt;T&gt;&amp;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(begin(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::bind(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7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::add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);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dirty="0"/>
          </a:p>
          <a:p>
            <a:r>
              <a:rPr lang="en-US" dirty="0" smtClean="0"/>
              <a:t>Or, with lambda expressions:</a:t>
            </a:r>
          </a:p>
          <a:p>
            <a:pPr marL="5715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add_for_each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::list&lt;T&gt;&amp;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 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(begin(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end(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[this]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7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this-&gt;add(x);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);</a:t>
            </a:r>
          </a:p>
          <a:p>
            <a:pPr marL="5715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First-Class Functions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w/ </a:t>
            </a:r>
            <a:r>
              <a:rPr lang="en-US" dirty="0" err="1" smtClean="0"/>
              <a:t>Asio</a:t>
            </a:r>
            <a:r>
              <a:rPr lang="en-US" dirty="0" smtClean="0"/>
              <a:t> +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Boost.Asio</a:t>
            </a:r>
            <a:r>
              <a:rPr lang="en-US" dirty="0" smtClean="0"/>
              <a:t>: library for synchronous and asynchronous I/O.</a:t>
            </a:r>
          </a:p>
          <a:p>
            <a:pPr lvl="1"/>
            <a:r>
              <a:rPr lang="en-US" dirty="0" err="1" smtClean="0"/>
              <a:t>Proactor</a:t>
            </a:r>
            <a:r>
              <a:rPr lang="en-US" dirty="0" smtClean="0"/>
              <a:t>-based design.</a:t>
            </a:r>
          </a:p>
          <a:p>
            <a:r>
              <a:rPr lang="en-US" dirty="0" smtClean="0"/>
              <a:t>Provides a generic framework for various types of I/O:</a:t>
            </a:r>
          </a:p>
          <a:p>
            <a:pPr lvl="1"/>
            <a:r>
              <a:rPr lang="en-US" dirty="0" smtClean="0"/>
              <a:t>Network sockets.</a:t>
            </a:r>
          </a:p>
          <a:p>
            <a:pPr lvl="2"/>
            <a:r>
              <a:rPr lang="en-US" dirty="0" err="1" smtClean="0"/>
              <a:t>Asio</a:t>
            </a:r>
            <a:r>
              <a:rPr lang="en-US" dirty="0" smtClean="0"/>
              <a:t> provides TCP, UDP and ICMP support.</a:t>
            </a:r>
          </a:p>
          <a:p>
            <a:pPr lvl="1"/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Serial ports.</a:t>
            </a:r>
          </a:p>
          <a:p>
            <a:pPr lvl="1"/>
            <a:r>
              <a:rPr lang="en-US" dirty="0" err="1" smtClean="0"/>
              <a:t>Interprocess</a:t>
            </a:r>
            <a:r>
              <a:rPr lang="en-US" dirty="0" smtClean="0"/>
              <a:t> communication.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pic>
        <p:nvPicPr>
          <p:cNvPr id="6" name="Picture 4" descr="proactor"/>
          <p:cNvPicPr>
            <a:picLocks noGrp="1" noChangeAspect="1" noChangeArrowheads="1"/>
          </p:cNvPicPr>
          <p:nvPr>
            <p:ph sz="half" idx="2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0250"/>
            <a:ext cx="4038600" cy="27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w/ </a:t>
            </a:r>
            <a:r>
              <a:rPr lang="en-US" dirty="0" err="1" smtClean="0"/>
              <a:t>Asio</a:t>
            </a:r>
            <a:r>
              <a:rPr lang="en-US" dirty="0" smtClean="0"/>
              <a:t> + Lambdas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w/ </a:t>
            </a:r>
            <a:r>
              <a:rPr lang="en-US" dirty="0" err="1"/>
              <a:t>Asio</a:t>
            </a:r>
            <a:r>
              <a:rPr lang="en-US" dirty="0"/>
              <a:t> + Lambdas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b="1" u="sng" dirty="0">
                <a:solidFill>
                  <a:srgbClr val="FF0000"/>
                </a:solidFill>
                <a:latin typeface="Consolas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w/ </a:t>
            </a:r>
            <a:r>
              <a:rPr lang="en-US" dirty="0" err="1" smtClean="0"/>
              <a:t>Asio</a:t>
            </a:r>
            <a:r>
              <a:rPr lang="en-US" dirty="0" smtClean="0"/>
              <a:t> + Lambdas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“rights and privileges” of first-class citizens:</a:t>
            </a:r>
          </a:p>
          <a:p>
            <a:pPr lvl="1"/>
            <a:r>
              <a:rPr lang="en-US" dirty="0"/>
              <a:t>They may be named by </a:t>
            </a:r>
            <a:r>
              <a:rPr lang="en-US" dirty="0" smtClean="0"/>
              <a:t>variables.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may be passed as arguments to </a:t>
            </a:r>
            <a:r>
              <a:rPr lang="en-US" dirty="0" smtClean="0"/>
              <a:t>procedures.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may be returned as the results of </a:t>
            </a:r>
            <a:r>
              <a:rPr lang="en-US" dirty="0" smtClean="0"/>
              <a:t>procedures.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may be included in data structures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i="1" dirty="0" smtClean="0"/>
              <a:t>(according to SICP/</a:t>
            </a:r>
            <a:r>
              <a:rPr lang="en-US" i="1" dirty="0"/>
              <a:t>Christopher </a:t>
            </a:r>
            <a:r>
              <a:rPr lang="en-US" i="1" dirty="0" smtClean="0"/>
              <a:t>Strachey)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718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restrict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::array&lt;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) restrict(amp)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return r;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::array&lt;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) restrict(amp)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return r;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::array&lt;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) restrict(amp)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return r;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::array&lt;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) restrict(amp)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return r;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::array&lt;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restrict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    return r;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(Pseudo)Random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xorwow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6&gt; seed)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std::vector&lt;std::uint32_t&gt; r(N, 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(N, r);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array_view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::uint32_t, 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(6, seed);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concurrency::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parallel_for_each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rv.extent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[=](concurrency::index&lt;1&gt;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restrict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 x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z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w = sv[3], v = sv[4], d = sv[5];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::uint32_t t = (x ^ (x &gt;&gt; 2));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x = y; y = z; z = w; w = v;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 = (v ^ (v &lt;&lt; 4)) ^ (t ^ (t &lt;&lt; 1));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(d += 362437) + v;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(Parallel) Algebra of Functions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61557"/>
              </p:ext>
            </p:extLst>
          </p:nvPr>
        </p:nvGraphicFramePr>
        <p:xfrm>
          <a:off x="1143135" y="2302336"/>
          <a:ext cx="6857730" cy="310786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428865"/>
                <a:gridCol w="3428865"/>
              </a:tblGrid>
              <a:tr h="155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Synchronous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(returns </a:t>
                      </a:r>
                      <a:r>
                        <a:rPr lang="en-US" sz="2400" u="none" strike="noStrike" dirty="0">
                          <a:effectLst/>
                        </a:rPr>
                        <a:t>R)</a:t>
                      </a:r>
                      <a:endParaRPr lang="en-US" sz="2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Asynchronous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(returns future&lt;R</a:t>
                      </a:r>
                      <a:r>
                        <a:rPr lang="en-US" sz="2400" u="none" strike="noStrike" dirty="0">
                          <a:effectLst/>
                        </a:rPr>
                        <a:t>&gt;)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539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 f(a...)</a:t>
                      </a:r>
                      <a:endParaRPr lang="en-US" sz="2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async</a:t>
                      </a:r>
                      <a:r>
                        <a:rPr lang="en-US" sz="2000" u="none" strike="noStrike" dirty="0" smtClean="0">
                          <a:effectLst/>
                        </a:rPr>
                        <a:t>(f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smtClean="0">
                          <a:effectLst/>
                        </a:rPr>
                        <a:t>a...)</a:t>
                      </a:r>
                      <a:endParaRPr lang="en-US" sz="20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91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future&lt;&gt;</a:t>
            </a:r>
            <a:r>
              <a:rPr lang="en-US" dirty="0" smtClean="0"/>
              <a:t>s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uture&lt;T&gt;</a:t>
            </a:r>
            <a:r>
              <a:rPr lang="en-US" sz="2400" dirty="0" smtClean="0"/>
              <a:t>: </a:t>
            </a:r>
            <a:r>
              <a:rPr lang="en-US" dirty="0"/>
              <a:t>an object representing a result which has not been calculated yet.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&amp;&amp;…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/>
              <a:t>Look familiar? It’s another higher-order function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starts a computation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/>
              <a:t>) asynchronously; the return value of that computation is represented by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future&lt;T&gt;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Callable</a:t>
            </a:r>
            <a:r>
              <a:rPr lang="en-US" baseline="0" dirty="0" smtClean="0"/>
              <a:t>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functions are not </a:t>
            </a:r>
            <a:r>
              <a:rPr lang="en-US" dirty="0" smtClean="0"/>
              <a:t>first-class, but we have various ways of representing functions as first-class entities in C++.</a:t>
            </a:r>
          </a:p>
          <a:p>
            <a:r>
              <a:rPr lang="en-US" dirty="0" smtClean="0"/>
              <a:t>The Callable concept generalizes these different representations.</a:t>
            </a:r>
          </a:p>
          <a:p>
            <a:pPr lvl="1"/>
            <a:r>
              <a:rPr lang="en-US" dirty="0" smtClean="0"/>
              <a:t>A type T is Callable if, given a suitable argument list, we can invoke T to produce a return value. </a:t>
            </a:r>
          </a:p>
          <a:p>
            <a:r>
              <a:rPr lang="en-US" dirty="0" smtClean="0"/>
              <a:t>Things that are Callable:</a:t>
            </a:r>
          </a:p>
          <a:p>
            <a:pPr lvl="1"/>
            <a:r>
              <a:rPr lang="en-US" dirty="0" smtClean="0"/>
              <a:t>Pointers to functions</a:t>
            </a:r>
          </a:p>
          <a:p>
            <a:pPr lvl="1"/>
            <a:r>
              <a:rPr lang="en-US" dirty="0" smtClean="0"/>
              <a:t>Pointers to member functions</a:t>
            </a:r>
          </a:p>
          <a:p>
            <a:pPr lvl="1"/>
            <a:r>
              <a:rPr lang="en-US" dirty="0" smtClean="0"/>
              <a:t>Types with call operators</a:t>
            </a:r>
          </a:p>
        </p:txBody>
      </p:sp>
    </p:spTree>
    <p:extLst>
      <p:ext uri="{BB962C8B-B14F-4D97-AF65-F5344CB8AC3E}">
        <p14:creationId xmlns:p14="http://schemas.microsoft.com/office/powerpoint/2010/main" val="279386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Parallel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The basic operations of futures</a:t>
            </a:r>
          </a:p>
          <a:p>
            <a:pPr lvl="1">
              <a:buClr>
                <a:schemeClr val="tx1"/>
              </a:buClr>
            </a:pPr>
            <a:r>
              <a:rPr lang="en-US" sz="2600" dirty="0">
                <a:latin typeface="Consolas"/>
              </a:rPr>
              <a:t>f</a:t>
            </a:r>
            <a:r>
              <a:rPr lang="en-US" sz="2600" dirty="0" smtClean="0">
                <a:latin typeface="Consolas"/>
              </a:rPr>
              <a:t> = </a:t>
            </a:r>
            <a:r>
              <a:rPr lang="en-US" sz="2600" dirty="0" err="1" smtClean="0">
                <a:latin typeface="Consolas"/>
              </a:rPr>
              <a:t>async</a:t>
            </a:r>
            <a:r>
              <a:rPr lang="en-US" sz="2600" dirty="0" smtClean="0">
                <a:latin typeface="Consolas"/>
              </a:rPr>
              <a:t>(g, ...)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returns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future&lt;R&gt;</a:t>
            </a:r>
            <a:endParaRPr lang="en-US" sz="2600" dirty="0"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Call the function </a:t>
            </a:r>
            <a:r>
              <a:rPr lang="en-US" dirty="0" smtClean="0">
                <a:latin typeface="Consolas"/>
              </a:rPr>
              <a:t>g</a:t>
            </a:r>
            <a:r>
              <a:rPr lang="en-US" dirty="0" smtClean="0"/>
              <a:t> asynchronously.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600" dirty="0" err="1">
                <a:latin typeface="Consolas"/>
              </a:rPr>
              <a:t>f</a:t>
            </a:r>
            <a:r>
              <a:rPr lang="en-US" sz="2600" dirty="0" err="1" smtClean="0">
                <a:latin typeface="Consolas"/>
              </a:rPr>
              <a:t>.then</a:t>
            </a:r>
            <a:r>
              <a:rPr lang="en-US" sz="2600" dirty="0" smtClean="0">
                <a:latin typeface="Consolas"/>
              </a:rPr>
              <a:t>(g)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		returns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future&lt;R&gt;</a:t>
            </a:r>
            <a:endParaRPr lang="en-US" sz="2600" dirty="0"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Attach a completion handler to the future </a:t>
            </a:r>
            <a:r>
              <a:rPr lang="en-US" dirty="0" smtClean="0">
                <a:latin typeface="Consolas"/>
              </a:rPr>
              <a:t>f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(r)</a:t>
            </a:r>
            <a:r>
              <a:rPr lang="en-US" dirty="0" smtClean="0"/>
              <a:t>	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returns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future&lt;R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dirty="0" smtClean="0">
              <a:cs typeface="Consolas" panose="020B0609020204030204" pitchFamily="49" charset="0"/>
            </a:endParaRP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Create a future with 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cs typeface="Consolas" panose="020B0609020204030204" pitchFamily="49" charset="0"/>
              </a:rPr>
              <a:t> that is in the ready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principal,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rate)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principal +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principal * rate;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interest(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init_rate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time)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future&lt;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 principal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make_ready_future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time; ++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principal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principal.then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::bind(&amp;add, _1, rate));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principal.get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principal,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rate)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principal +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principal * rate;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interest(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init_rate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time)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future&lt;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 principal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make_ready_future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time; ++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principal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principal.then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::bind(</a:t>
            </a:r>
            <a:r>
              <a:rPr lang="en-US" sz="1400" dirty="0" smtClean="0">
                <a:solidFill>
                  <a:schemeClr val="accent4"/>
                </a:solidFill>
                <a:latin typeface="Consolas"/>
              </a:rPr>
              <a:t>&amp;add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chemeClr val="accent6"/>
                </a:solidFill>
                <a:latin typeface="Consolas"/>
              </a:rPr>
              <a:t>_1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rate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principal.get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principal,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rate)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principal +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principal * rate;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interest(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init_rate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time)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future&lt;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 principal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make_ready_future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time; ++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principal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principal.then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([=rate] (double p) {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add(p, rate); });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principal.get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principal,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rate)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principal +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principal * rate;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interest(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init_rate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time)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future&lt;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 principal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make_ready_future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init_principal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time; ++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principal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principal.then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[=rate]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/>
              </a:rPr>
              <a:t>(double p)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chemeClr val="accent4"/>
                </a:solidFill>
                <a:latin typeface="Consolas"/>
              </a:rPr>
              <a:t>add(p, rate);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});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principal.get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::vector&lt;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future&lt;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result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parallel::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transform_reduce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parallel::task,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boost::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counting_iterator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&gt;(0),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boost::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counting_iterator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yvalues.size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0.0,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::plus&lt;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[&amp;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size_t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yvalues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414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We can also wait for multiple events:</a:t>
            </a:r>
          </a:p>
          <a:p>
            <a:pPr lvl="1">
              <a:buClr>
                <a:schemeClr val="tx1"/>
              </a:buClr>
            </a:pPr>
            <a:r>
              <a:rPr lang="en-US" sz="2600" dirty="0" err="1" smtClean="0">
                <a:latin typeface="Consolas"/>
              </a:rPr>
              <a:t>when_all</a:t>
            </a:r>
            <a:r>
              <a:rPr lang="en-US" sz="2600" dirty="0" smtClean="0">
                <a:latin typeface="Consolas"/>
              </a:rPr>
              <a:t>(a0, a1, ...)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Depend on futures </a:t>
            </a:r>
            <a:r>
              <a:rPr lang="en-US" sz="2200" dirty="0">
                <a:latin typeface="Consolas"/>
              </a:rPr>
              <a:t>a</a:t>
            </a:r>
            <a:r>
              <a:rPr lang="en-US" sz="2200" dirty="0" smtClean="0">
                <a:latin typeface="Consolas"/>
              </a:rPr>
              <a:t>0</a:t>
            </a:r>
            <a:r>
              <a:rPr lang="en-US" sz="2200" dirty="0">
                <a:latin typeface="Consolas"/>
              </a:rPr>
              <a:t>,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latin typeface="Consolas"/>
              </a:rPr>
              <a:t>a1</a:t>
            </a:r>
            <a:r>
              <a:rPr lang="en-US" sz="2200" dirty="0">
                <a:latin typeface="Consolas"/>
              </a:rPr>
              <a:t>,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latin typeface="Consolas"/>
              </a:rPr>
              <a:t>...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 all of which return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Returns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::vector&lt;R&gt; &gt;.</a:t>
            </a:r>
            <a:endParaRPr lang="en-US" sz="2200" dirty="0"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600" dirty="0" err="1" smtClean="0">
                <a:latin typeface="Consolas"/>
              </a:rPr>
              <a:t>when_all</a:t>
            </a:r>
            <a:r>
              <a:rPr lang="en-US" sz="2600" dirty="0" smtClean="0">
                <a:latin typeface="Consolas"/>
              </a:rPr>
              <a:t>(a, b, </a:t>
            </a:r>
            <a:r>
              <a:rPr lang="en-US" sz="2600" dirty="0">
                <a:latin typeface="Consolas"/>
              </a:rPr>
              <a:t>...)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Depend on futures </a:t>
            </a:r>
            <a:r>
              <a:rPr lang="en-US" sz="2200" dirty="0">
                <a:latin typeface="Consolas"/>
              </a:rPr>
              <a:t>a</a:t>
            </a:r>
            <a:r>
              <a:rPr lang="en-US" sz="2200" dirty="0" smtClean="0">
                <a:latin typeface="Consolas"/>
              </a:rPr>
              <a:t>,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latin typeface="Consolas"/>
              </a:rPr>
              <a:t>b,</a:t>
            </a:r>
            <a:r>
              <a:rPr lang="en-US" sz="22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/>
              </a:rPr>
              <a:t>...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 which return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R0,</a:t>
            </a:r>
            <a:r>
              <a:rPr lang="en-US" sz="22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R1,</a:t>
            </a:r>
            <a:r>
              <a:rPr lang="en-US" sz="22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 respectively.</a:t>
            </a:r>
            <a:endParaRPr 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Returns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::tuple&lt;R0, R1, ...&gt; &gt;.</a:t>
            </a:r>
          </a:p>
          <a:p>
            <a:pPr lvl="1">
              <a:buClr>
                <a:schemeClr val="tx1"/>
              </a:buClr>
            </a:pPr>
            <a:r>
              <a:rPr lang="en-US" sz="2600" dirty="0" err="1" smtClean="0">
                <a:latin typeface="Consolas"/>
              </a:rPr>
              <a:t>when_all</a:t>
            </a:r>
            <a:r>
              <a:rPr lang="en-US" sz="2600" dirty="0" smtClean="0">
                <a:latin typeface="Consolas"/>
              </a:rPr>
              <a:t>(v)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Depend 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on </a:t>
            </a:r>
            <a:r>
              <a:rPr lang="en-US" dirty="0">
                <a:latin typeface="Consolas"/>
              </a:rPr>
              <a:t>v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, an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::vector&lt;future&lt;R&gt; &gt;</a:t>
            </a:r>
            <a:r>
              <a:rPr lang="en-US" sz="22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onsolas" panose="020B0609020204030204" pitchFamily="49" charset="0"/>
              </a:rPr>
              <a:t>all </a:t>
            </a: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of which return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Returns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::vector&lt;R&gt;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&gt;.</a:t>
            </a:r>
            <a:endParaRPr lang="en-US" sz="2200" dirty="0">
              <a:cs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future&lt;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 partition;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::vector&lt;partition&gt; space;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::vector&lt;space&gt; U(2, space(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t = 0; t !=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++t)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space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current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U[t % 2];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space&amp; next = U[(t + 1) % 2];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(std::size_t i = 0; i != nx; ++i)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next[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when_all(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current[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(i-1,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)], current[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], current[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(i+1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).then(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&amp;My1DHeatKernel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88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with FP in C++?</a:t>
            </a:r>
          </a:p>
          <a:p>
            <a:pPr lvl="1"/>
            <a:r>
              <a:rPr lang="en-US" dirty="0"/>
              <a:t>Write powerful, generic algorithms: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::sort(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begin,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end, Compare comp)</a:t>
            </a:r>
            <a:endParaRPr lang="en-US" dirty="0"/>
          </a:p>
          <a:p>
            <a:pPr lvl="1"/>
            <a:r>
              <a:rPr lang="en-US" dirty="0"/>
              <a:t>Write reactions to events:</a:t>
            </a:r>
          </a:p>
          <a:p>
            <a:pPr lvl="2"/>
            <a:r>
              <a:rPr lang="en-US" dirty="0"/>
              <a:t>GUIs</a:t>
            </a:r>
          </a:p>
          <a:p>
            <a:pPr lvl="2"/>
            <a:r>
              <a:rPr lang="en-US" dirty="0"/>
              <a:t>IO/networking</a:t>
            </a:r>
          </a:p>
          <a:p>
            <a:pPr lvl="2"/>
            <a:r>
              <a:rPr lang="en-US" dirty="0"/>
              <a:t>Tasking/parallelism</a:t>
            </a:r>
          </a:p>
          <a:p>
            <a:pPr lvl="1"/>
            <a:r>
              <a:rPr lang="en-US" dirty="0"/>
              <a:t>Compose new calling conventions from old ones</a:t>
            </a:r>
          </a:p>
          <a:p>
            <a:pPr lvl="1"/>
            <a:r>
              <a:rPr lang="en-US" dirty="0"/>
              <a:t>Manipulate execution flow as a data structure.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Joys of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f()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A();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(&amp;B)();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Reference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(*C)();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Pointer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 b1 = f;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 b2 = &amp;f;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c1 = f;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c2 = &amp;f;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b2();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c2();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(*c1)();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(*c2)();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3276600"/>
            <a:ext cx="2057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Which lines won’t compile?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5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Joys of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f()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A();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(&amp;B)();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Reference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(*C)();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Pointer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strike="sngStrike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en-US" sz="1100" strike="sng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100" strike="sngStrike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f;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function cannot be defined in this fashion</a:t>
            </a:r>
            <a:endParaRPr lang="en-US" sz="1100" strike="sngStrike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 b1 = f;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 b2 = &amp;f;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c1 = f;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c2 = &amp;f;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b2();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c2();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(*c1)();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(*c2)();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563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Joys of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f()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42;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A();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(&amp;B)();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Reference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(*C)();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Pointer to function type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strike="sngStrike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en-US" sz="11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1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f;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function cannot be defined in this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fashion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b1 = f;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 b2 = &amp;f</a:t>
            </a:r>
            <a:r>
              <a:rPr lang="en-US" sz="1100" strike="sngStrike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 implicit conversion from a pointer to a reference</a:t>
            </a:r>
            <a:endParaRPr lang="en-US" sz="1100" strike="sngStrike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c1 = 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c2 = &amp;f;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b2();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c1();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c2();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(*c1)();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(*c2)();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268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6145</Words>
  <Application>Microsoft Office PowerPoint</Application>
  <PresentationFormat>On-screen Show (4:3)</PresentationFormat>
  <Paragraphs>1050</Paragraphs>
  <Slides>69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Practical Functional Programming</vt:lpstr>
      <vt:lpstr>Introduction</vt:lpstr>
      <vt:lpstr>Overview</vt:lpstr>
      <vt:lpstr>First-Class Functions</vt:lpstr>
      <vt:lpstr>First-Class Functions</vt:lpstr>
      <vt:lpstr>The Callable Concept</vt:lpstr>
      <vt:lpstr>The Joys of Function Pointers</vt:lpstr>
      <vt:lpstr>The Joys of Function Pointers</vt:lpstr>
      <vt:lpstr>The Joys of Function Pointers</vt:lpstr>
      <vt:lpstr>The Joys of Function Pointers</vt:lpstr>
      <vt:lpstr>Lambda Expressions</vt:lpstr>
      <vt:lpstr>Polymorphic Function Wrapper</vt:lpstr>
      <vt:lpstr>V-Tables in MUDs</vt:lpstr>
      <vt:lpstr>V-Tables in MUDs</vt:lpstr>
      <vt:lpstr>V-Tables in MUDs</vt:lpstr>
      <vt:lpstr>Example: V-Tables in MUDs</vt:lpstr>
      <vt:lpstr>Example: V-Tables in MUDs</vt:lpstr>
      <vt:lpstr>Higher-oRder Functions</vt:lpstr>
      <vt:lpstr>Higher-Order Functions</vt:lpstr>
      <vt:lpstr>Crafting Functions</vt:lpstr>
      <vt:lpstr>Forwarding Call Wrapper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Binding Parameters</vt:lpstr>
      <vt:lpstr>Lambda Closures</vt:lpstr>
      <vt:lpstr>Dangling References</vt:lpstr>
      <vt:lpstr>Binding Member Functions</vt:lpstr>
      <vt:lpstr>Binding Member Functions</vt:lpstr>
      <vt:lpstr>Binding Member Functions</vt:lpstr>
      <vt:lpstr>Echo Server w/ Asio + Lambdas</vt:lpstr>
      <vt:lpstr>Echo Server w/ Asio + Lambdas</vt:lpstr>
      <vt:lpstr>Echo Server w/ Asio + Lambdas</vt:lpstr>
      <vt:lpstr>Echo Server w/ Asio + Lambdas</vt:lpstr>
      <vt:lpstr>Echo Server w/ Asio + Lambdas</vt:lpstr>
      <vt:lpstr>Echo Server w/ Asio + Lambdas</vt:lpstr>
      <vt:lpstr>Echo Server w/ Asio + Lambdas</vt:lpstr>
      <vt:lpstr>Echo Server w/ Asio + Lambdas</vt:lpstr>
      <vt:lpstr>Echo Server w/ Asio + Lambdas</vt:lpstr>
      <vt:lpstr>Echo Server w/ Asio + Lambdas</vt:lpstr>
      <vt:lpstr>Something (Pseudo)Random</vt:lpstr>
      <vt:lpstr>Something (Pseudo)Random</vt:lpstr>
      <vt:lpstr>Something (Pseudo)Random</vt:lpstr>
      <vt:lpstr>Something (Pseudo)Random</vt:lpstr>
      <vt:lpstr>Something (Pseudo)Random</vt:lpstr>
      <vt:lpstr>Something (Pseudo)Random</vt:lpstr>
      <vt:lpstr>Something (Pseudo)Random</vt:lpstr>
      <vt:lpstr>A (Parallel) Algebra of Functions</vt:lpstr>
      <vt:lpstr>Calling Functions</vt:lpstr>
      <vt:lpstr>The Future</vt:lpstr>
      <vt:lpstr>A Parallel Algebra</vt:lpstr>
      <vt:lpstr>Interest</vt:lpstr>
      <vt:lpstr>Interest</vt:lpstr>
      <vt:lpstr>Interest</vt:lpstr>
      <vt:lpstr>Interest</vt:lpstr>
      <vt:lpstr>Transform-Reduce</vt:lpstr>
      <vt:lpstr>Forming Dependencies</vt:lpstr>
      <vt:lpstr>1D Heat Equation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wash</dc:creator>
  <cp:lastModifiedBy>wash</cp:lastModifiedBy>
  <cp:revision>46</cp:revision>
  <dcterms:created xsi:type="dcterms:W3CDTF">2014-09-08T20:44:32Z</dcterms:created>
  <dcterms:modified xsi:type="dcterms:W3CDTF">2014-10-03T21:02:14Z</dcterms:modified>
</cp:coreProperties>
</file>