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0.xml" ContentType="application/vnd.ms-powerpoint.comments+xml"/>
  <Override PartName="/ppt/notesSlides/notesSlide4.xml" ContentType="application/vnd.openxmlformats-officedocument.presentationml.notesSlide+xml"/>
  <Override PartName="/ppt/comments/modernComment_10A_E2B3D887.xml" ContentType="application/vnd.ms-powerpoint.comments+xml"/>
  <Override PartName="/ppt/notesSlides/notesSlide5.xml" ContentType="application/vnd.openxmlformats-officedocument.presentationml.notesSlide+xml"/>
  <Override PartName="/ppt/comments/modernComment_10B_33067101.xml" ContentType="application/vnd.ms-powerpoint.comments+xml"/>
  <Override PartName="/ppt/notesSlides/notesSlide6.xml" ContentType="application/vnd.openxmlformats-officedocument.presentationml.notesSlide+xml"/>
  <Override PartName="/ppt/comments/modernComment_10C_D47FA1C5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11_B0E9635.xml" ContentType="application/vnd.ms-powerpoint.comments+xml"/>
  <Override PartName="/ppt/notesSlides/notesSlide11.xml" ContentType="application/vnd.openxmlformats-officedocument.presentationml.notesSlide+xml"/>
  <Override PartName="/ppt/comments/modernComment_112_19F76A8A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modernComment_11C_F1E25274.xml" ContentType="application/vnd.ms-powerpoint.comments+xml"/>
  <Override PartName="/ppt/notesSlides/notesSlide19.xml" ContentType="application/vnd.openxmlformats-officedocument.presentationml.notesSlide+xml"/>
  <Override PartName="/ppt/comments/modernComment_11D_B270CC50.xml" ContentType="application/vnd.ms-powerpoint.comments+xml"/>
  <Override PartName="/ppt/notesSlides/notesSlide20.xml" ContentType="application/vnd.openxmlformats-officedocument.presentationml.notesSlide+xml"/>
  <Override PartName="/ppt/comments/modernComment_123_833A8152.xml" ContentType="application/vnd.ms-powerpoint.comments+xml"/>
  <Override PartName="/ppt/notesSlides/notesSlide21.xml" ContentType="application/vnd.openxmlformats-officedocument.presentationml.notesSlide+xml"/>
  <Override PartName="/ppt/comments/modernComment_11E_9B9B9C69.xml" ContentType="application/vnd.ms-powerpoint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59" r:id="rId13"/>
    <p:sldId id="278" r:id="rId14"/>
    <p:sldId id="279" r:id="rId15"/>
    <p:sldId id="280" r:id="rId16"/>
    <p:sldId id="282" r:id="rId17"/>
    <p:sldId id="283" r:id="rId18"/>
    <p:sldId id="284" r:id="rId19"/>
    <p:sldId id="285" r:id="rId20"/>
    <p:sldId id="291" r:id="rId21"/>
    <p:sldId id="286" r:id="rId22"/>
    <p:sldId id="261" r:id="rId23"/>
    <p:sldId id="262" r:id="rId24"/>
    <p:sldId id="287" r:id="rId25"/>
    <p:sldId id="288" r:id="rId26"/>
    <p:sldId id="29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짝수</c:v>
                </c:pt>
                <c:pt idx="1">
                  <c:v>홀수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1F4F-446A-8E7D-2E922CB076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짝수</c:v>
                </c:pt>
                <c:pt idx="1">
                  <c:v>홀수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F-446A-8E7D-2E922CB076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짝수</c:v>
                </c:pt>
                <c:pt idx="1">
                  <c:v>홀수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F4F-446A-8E7D-2E922CB07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2892063"/>
        <c:axId val="1842890399"/>
      </c:barChart>
      <c:catAx>
        <c:axId val="184289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2890399"/>
        <c:crosses val="autoZero"/>
        <c:auto val="1"/>
        <c:lblAlgn val="ctr"/>
        <c:lblOffset val="100"/>
        <c:noMultiLvlLbl val="0"/>
      </c:catAx>
      <c:valAx>
        <c:axId val="184289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289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0ED3BC-2694-48A6-9635-973FAF0AD665}" authorId="{27195B7A-76E4-4576-0DBB-099BD0FFBAA3}" created="2023-01-29T10:36:08.4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picMk id="3" creationId="{517FB3E8-8821-93A3-D847-CB733C5B73CC}"/>
    </ac:deMkLst>
    <p188:txBody>
      <a:bodyPr/>
      <a:lstStyle/>
      <a:p>
        <a:r>
          <a:rPr lang="ko-KR" altLang="en-US"/>
          <a:t>https://blog.naver.com/datahive/222113553706</a:t>
        </a:r>
      </a:p>
    </p188:txBody>
  </p188:cm>
  <p188:cm id="{ECB04A5F-D757-4246-8199-6D29E017BDC1}" authorId="{27195B7A-76E4-4576-0DBB-099BD0FFBAA3}" created="2023-01-29T10:36:25.2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picMk id="5" creationId="{AB507EE8-183A-1707-2A74-E19518462A83}"/>
    </ac:deMkLst>
    <p188:txBody>
      <a:bodyPr/>
      <a:lstStyle/>
      <a:p>
        <a:r>
          <a:rPr lang="ko-KR" altLang="en-US"/>
          <a:t>https://blog.naver.com/datahive/222113553706</a:t>
        </a:r>
      </a:p>
    </p188:txBody>
  </p188:cm>
</p188:cmLst>
</file>

<file path=ppt/comments/modernComment_10A_E2B3D8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5B4DC6-0AB4-49FC-AFE7-CF788DB5C27F}" authorId="{27195B7A-76E4-4576-0DBB-099BD0FFBAA3}" created="2023-01-29T10:52:49.8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3437191" sldId="266"/>
      <ac:picMk id="3" creationId="{2E2593D7-E78F-68BF-1A9A-D73181378409}"/>
    </ac:deMkLst>
    <p188:txBody>
      <a:bodyPr/>
      <a:lstStyle/>
      <a:p>
        <a:r>
          <a:rPr lang="ko-KR" altLang="en-US"/>
          <a:t>https://blog.naver.com/changwoo7463/222386240565</a:t>
        </a:r>
      </a:p>
    </p188:txBody>
  </p188:cm>
</p188:cmLst>
</file>

<file path=ppt/comments/modernComment_10B_330671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C89584-5371-43B3-B82A-D82EE2C18FD6}" authorId="{27195B7A-76E4-4576-0DBB-099BD0FFBAA3}" created="2023-01-29T10:58:05.6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56060161" sldId="267"/>
      <ac:picMk id="3" creationId="{049EC589-D0F0-978F-FA59-7A7EEE31085C}"/>
    </ac:deMkLst>
    <p188:txBody>
      <a:bodyPr/>
      <a:lstStyle/>
      <a:p>
        <a:r>
          <a:rPr lang="ko-KR" altLang="en-US"/>
          <a:t>https://blog.naver.com/changwoo7463/222386240565</a:t>
        </a:r>
      </a:p>
    </p188:txBody>
  </p188:cm>
</p188:cmLst>
</file>

<file path=ppt/comments/modernComment_10C_D47FA1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03DAEC-BC24-42F9-88FC-6B4D8CFAC00E}" authorId="{27195B7A-76E4-4576-0DBB-099BD0FFBAA3}" created="2023-01-31T06:28:45.914">
    <pc:sldMkLst xmlns:pc="http://schemas.microsoft.com/office/powerpoint/2013/main/command">
      <pc:docMk/>
      <pc:sldMk cId="3565134277" sldId="268"/>
    </pc:sldMkLst>
    <p188:txBody>
      <a:bodyPr/>
      <a:lstStyle/>
      <a:p>
        <a:r>
          <a:rPr lang="ko-KR" altLang="en-US"/>
          <a:t>http://www.ktword.co.kr/test/view/view.php?no=3660</a:t>
        </a:r>
      </a:p>
    </p188:txBody>
  </p188:cm>
</p188:cmLst>
</file>

<file path=ppt/comments/modernComment_111_B0E96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D990F-CF4E-4818-9DBB-8D6BEE612230}" authorId="{27195B7A-76E4-4576-0DBB-099BD0FFBAA3}" created="2023-01-29T11:52:22.2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5505333" sldId="273"/>
      <ac:picMk id="3" creationId="{F03EAA25-6789-6A35-2502-31835265236A}"/>
    </ac:deMkLst>
    <p188:txBody>
      <a:bodyPr/>
      <a:lstStyle/>
      <a:p>
        <a:r>
          <a:rPr lang="ko-KR" altLang="en-US"/>
          <a:t>https://alphahackerhan.tistory.com/57</a:t>
        </a:r>
      </a:p>
    </p188:txBody>
  </p188:cm>
</p188:cmLst>
</file>

<file path=ppt/comments/modernComment_112_19F76A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BBE180-87BC-4841-8DB2-AF48685E834A}" authorId="{27195B7A-76E4-4576-0DBB-099BD0FFBAA3}" created="2023-01-29T11:52:22.2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35645066" sldId="274"/>
      <ac:picMk id="3" creationId="{F03EAA25-6789-6A35-2502-31835265236A}"/>
    </ac:deMkLst>
    <p188:txBody>
      <a:bodyPr/>
      <a:lstStyle/>
      <a:p>
        <a:r>
          <a:rPr lang="ko-KR" altLang="en-US"/>
          <a:t>https://alphahackerhan.tistory.com/57</a:t>
        </a:r>
      </a:p>
    </p188:txBody>
  </p188:cm>
  <p188:cm id="{212CC117-BF8D-4C04-9D8F-F9D725174DF4}" authorId="{27195B7A-76E4-4576-0DBB-099BD0FFBAA3}" created="2023-01-29T11:59:10.2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35645066" sldId="274"/>
      <ac:picMk id="4" creationId="{9CE6FF2F-FAAF-4C2A-716A-74DDBBB1245D}"/>
    </ac:deMkLst>
    <p188:txBody>
      <a:bodyPr/>
      <a:lstStyle/>
      <a:p>
        <a:r>
          <a:rPr lang="ko-KR" altLang="en-US"/>
          <a:t>https://developer.nvidia.com/blog/scaling-language-model-training-to-a-trillion-parameters-using-megatron/</a:t>
        </a:r>
      </a:p>
    </p188:txBody>
  </p188:cm>
</p188:cmLst>
</file>

<file path=ppt/comments/modernComment_11C_F1E2527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592B0A-0AAB-42CB-B1F7-E6A1C79DA61E}" authorId="{27195B7A-76E4-4576-0DBB-099BD0FFBAA3}" created="2023-01-29T14:19:46.9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58141300" sldId="284"/>
      <ac:spMk id="2" creationId="{05D6C34D-0F85-CFD8-4A3B-AAB4DF69F30C}"/>
      <ac:txMk cp="15" len="2">
        <ac:context len="109" hash="2696593518"/>
      </ac:txMk>
    </ac:txMkLst>
    <p188:pos x="2450123" y="1217005"/>
    <p188:txBody>
      <a:bodyPr/>
      <a:lstStyle/>
      <a:p>
        <a:r>
          <a:rPr lang="ko-KR" altLang="en-US"/>
          <a:t>주어진 분포에 대해서 우리가 갖고있는 데이터가 얼마나 그럴듯한지 계산한 값
</a:t>
        </a:r>
      </a:p>
    </p188:txBody>
  </p188:cm>
</p188:cmLst>
</file>

<file path=ppt/comments/modernComment_11D_B270CC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19B556-749A-44E9-921C-B5DFDAB323F7}" authorId="{27195B7A-76E4-4576-0DBB-099BD0FFBAA3}" created="2023-01-29T14:19:46.9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93736784" sldId="285"/>
      <ac:spMk id="2" creationId="{05D6C34D-0F85-CFD8-4A3B-AAB4DF69F30C}"/>
      <ac:txMk cp="145">
        <ac:context len="146" hash="584610064"/>
      </ac:txMk>
    </ac:txMkLst>
    <p188:pos x="2450123" y="1217005"/>
    <p188:txBody>
      <a:bodyPr/>
      <a:lstStyle/>
      <a:p>
        <a:r>
          <a:rPr lang="ko-KR" altLang="en-US"/>
          <a:t>주어진 분포에 대해서 우리가 갖고있는 데이터가 얼마나 그럴듯한지 계산한 값
</a:t>
        </a:r>
      </a:p>
    </p188:txBody>
  </p188:cm>
</p188:cmLst>
</file>

<file path=ppt/comments/modernComment_11E_9B9B9C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BA9ECE-09B4-48D2-81C2-A8C7E0AFC2BA}" authorId="{27195B7A-76E4-4576-0DBB-099BD0FFBAA3}" created="2023-01-29T14:19:46.9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10666601" sldId="286"/>
      <ac:spMk id="2" creationId="{05D6C34D-0F85-CFD8-4A3B-AAB4DF69F30C}"/>
      <ac:txMk cp="145">
        <ac:context len="146" hash="2945281564"/>
      </ac:txMk>
    </ac:txMkLst>
    <p188:pos x="2450123" y="1217005"/>
    <p188:txBody>
      <a:bodyPr/>
      <a:lstStyle/>
      <a:p>
        <a:r>
          <a:rPr lang="ko-KR" altLang="en-US"/>
          <a:t>주어진 분포에 대해서 우리가 갖고있는 데이터가 얼마나 그럴듯한지 계산한 값
</a:t>
        </a:r>
      </a:p>
    </p188:txBody>
  </p188:cm>
</p188:cmLst>
</file>

<file path=ppt/comments/modernComment_123_833A81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06A270-8F1C-4ADC-BE86-E32ABBEDAD1A}" authorId="{27195B7A-76E4-4576-0DBB-099BD0FFBAA3}" created="2023-01-29T14:19:46.9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1649490" sldId="291"/>
      <ac:spMk id="2" creationId="{05D6C34D-0F85-CFD8-4A3B-AAB4DF69F30C}"/>
      <ac:txMk cp="145">
        <ac:context len="134" hash="4121840760"/>
      </ac:txMk>
    </ac:txMkLst>
    <p188:pos x="2450123" y="1217005"/>
    <p188:txBody>
      <a:bodyPr/>
      <a:lstStyle/>
      <a:p>
        <a:r>
          <a:rPr lang="ko-KR" altLang="en-US"/>
          <a:t>주어진 분포에 대해서 우리가 갖고있는 데이터가 얼마나 그럴듯한지 계산한 값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816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347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185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5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88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7299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367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0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3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70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397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843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353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00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206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75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15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5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95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43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B0E963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19F76A8A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C_F1E2527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D_B270CC5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3_833A815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E_9B9B9C6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E2B3D88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3306710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D47FA1C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36363" cy="2048607"/>
            <a:chOff x="224990" y="430200"/>
            <a:chExt cx="7214875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521104"/>
              <a:ext cx="7214875" cy="1231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Natural language processing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Bible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Basic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자연어처리 연구의 패러다임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자연어처리 연구의 패러다임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딥러닝 기반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단어 </a:t>
            </a:r>
            <a:r>
              <a:rPr lang="ko-KR" altLang="en-US" sz="2000" dirty="0" err="1"/>
              <a:t>임베딩</a:t>
            </a:r>
            <a:endParaRPr lang="en-US" altLang="ko-KR" sz="2000" dirty="0"/>
          </a:p>
          <a:p>
            <a:pPr marL="1841500" lvl="3">
              <a:spcBef>
                <a:spcPts val="0"/>
              </a:spcBef>
            </a:pPr>
            <a:r>
              <a:rPr lang="ko-KR" altLang="en-US" sz="1800" dirty="0"/>
              <a:t>단어를 벡터화 시켰다는 것인데</a:t>
            </a:r>
            <a:r>
              <a:rPr lang="en-US" altLang="ko-KR" sz="1800" dirty="0"/>
              <a:t>, </a:t>
            </a:r>
            <a:r>
              <a:rPr lang="ko-KR" altLang="en-US" sz="1800" dirty="0"/>
              <a:t>단어의 주변을 보면 단어 파악이 가능 하다는</a:t>
            </a:r>
            <a:r>
              <a:rPr lang="en-US" altLang="ko-KR" sz="1800" dirty="0"/>
              <a:t> </a:t>
            </a:r>
            <a:r>
              <a:rPr lang="ko-KR" altLang="en-US" sz="1800" dirty="0"/>
              <a:t>것이다</a:t>
            </a:r>
            <a:r>
              <a:rPr lang="en-US" altLang="ko-KR" sz="18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EAA25-6789-6A35-2502-31835265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459" y="3265084"/>
            <a:ext cx="3489464" cy="25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3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자연어처리 연구의 패러다임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자연어처리 연구의 패러다임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딥러닝 기반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코퍼스</a:t>
            </a:r>
            <a:endParaRPr lang="en-US" altLang="ko-KR" sz="2000" dirty="0"/>
          </a:p>
          <a:p>
            <a:pPr marL="1384300" lvl="2">
              <a:spcBef>
                <a:spcPts val="0"/>
              </a:spcBef>
            </a:pPr>
            <a:r>
              <a:rPr lang="en-US" altLang="ko-KR" sz="2000" dirty="0"/>
              <a:t>‘</a:t>
            </a:r>
            <a:r>
              <a:rPr lang="ko-KR" altLang="en-US" sz="2000" dirty="0"/>
              <a:t>말뭉치</a:t>
            </a:r>
            <a:r>
              <a:rPr lang="en-US" altLang="ko-KR" sz="2000" dirty="0"/>
              <a:t>’ </a:t>
            </a:r>
            <a:r>
              <a:rPr lang="ko-KR" altLang="en-US" sz="2000" dirty="0"/>
              <a:t>라고도 불리며 여러 단어들로 이루어진 문장을 뜻한다</a:t>
            </a:r>
            <a:r>
              <a:rPr lang="en-US" altLang="ko-KR" sz="2000" dirty="0"/>
              <a:t>.</a:t>
            </a:r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en-US" altLang="ko-KR" dirty="0"/>
              <a:t>		 </a:t>
            </a:r>
            <a:r>
              <a:rPr lang="ko-KR" altLang="en-US" dirty="0"/>
              <a:t>코퍼스가 많고 오류가 적을수록 </a:t>
            </a:r>
            <a:r>
              <a:rPr lang="en-US" altLang="ko-KR" dirty="0"/>
              <a:t>NLP</a:t>
            </a:r>
            <a:r>
              <a:rPr lang="ko-KR" altLang="en-US" dirty="0"/>
              <a:t>모델은 정교해지고 정확도가 높아진다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6FF2F-FAAF-4C2A-716A-74DDBBB1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913" y="3324974"/>
            <a:ext cx="7551098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50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자연어 처리를 위한 수학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확률의 기초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확률의 기초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사건과 표본공간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실험으로 나온 모든 결과를 담고 있는 집합은 표본공간이라 한다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사건은 표본공간의 부분집합 이다</a:t>
            </a:r>
            <a:r>
              <a:rPr lang="en-US" altLang="ko-KR" sz="2000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en-US" altLang="ko-KR" sz="2300" dirty="0"/>
              <a:t> </a:t>
            </a:r>
            <a:r>
              <a:rPr lang="ko-KR" altLang="en-US" sz="2300" dirty="0"/>
              <a:t>확률 변수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시행의 결과에 따라 값이 결정되는 변수를 뜻한다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이산적인 사건을 표현하는 이산 확률 변수와 연속적인 사건을 표현하는 연속 확률 </a:t>
            </a:r>
            <a:r>
              <a:rPr lang="en-US" altLang="ko-KR" sz="2100" dirty="0"/>
              <a:t>	</a:t>
            </a:r>
            <a:r>
              <a:rPr lang="ko-KR" altLang="en-US" sz="2100" dirty="0"/>
              <a:t>변수가 존재한다</a:t>
            </a:r>
            <a:r>
              <a:rPr lang="en-US" altLang="ko-KR" sz="2100" dirty="0"/>
              <a:t>.</a:t>
            </a:r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dirty="0"/>
          </a:p>
        </p:txBody>
      </p:sp>
      <p:pic>
        <p:nvPicPr>
          <p:cNvPr id="2050" name="Picture 2" descr="확률의 정의 : 네이버 블로그">
            <a:extLst>
              <a:ext uri="{FF2B5EF4-FFF2-40B4-BE49-F238E27FC236}">
                <a16:creationId xmlns:a16="http://schemas.microsoft.com/office/drawing/2014/main" id="{28332A28-A1E8-F197-7ECE-DF4A82EE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8" y="4588041"/>
            <a:ext cx="6324291" cy="17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2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확률의 기초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확률의 기초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확률 분포 </a:t>
            </a:r>
            <a:endParaRPr lang="en-US" altLang="ko-KR" sz="2100" dirty="0"/>
          </a:p>
          <a:p>
            <a:pPr marL="927100" lvl="1">
              <a:spcBef>
                <a:spcPts val="0"/>
              </a:spcBef>
            </a:pPr>
            <a:r>
              <a:rPr lang="ko-KR" altLang="en-US" sz="2300" dirty="0"/>
              <a:t>확률 변수가 취할 수 있는 모든 값과 그 값들이 나타날 확률을 나열한 것 이다</a:t>
            </a:r>
            <a:r>
              <a:rPr lang="en-US" altLang="ko-KR" sz="2300" dirty="0"/>
              <a:t>. 		</a:t>
            </a:r>
            <a:endParaRPr lang="en-US" altLang="ko-KR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9C4F014-F937-D341-F3F3-36894661A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612520"/>
              </p:ext>
            </p:extLst>
          </p:nvPr>
        </p:nvGraphicFramePr>
        <p:xfrm>
          <a:off x="941136" y="3337096"/>
          <a:ext cx="28448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BB2C0927-71D7-3A6A-B90B-F49AA1CC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42" y="3036112"/>
            <a:ext cx="71151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53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확률의 기초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확률의 기초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조건부 확률</a:t>
            </a:r>
            <a:endParaRPr lang="en-US" altLang="ko-KR" sz="21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어떤 사건 </a:t>
            </a:r>
            <a:r>
              <a:rPr lang="en-US" altLang="ko-KR" sz="2100" dirty="0"/>
              <a:t>A</a:t>
            </a:r>
            <a:r>
              <a:rPr lang="ko-KR" altLang="en-US" sz="2100" dirty="0"/>
              <a:t>가 일어났다고 가정한 상태에서 사건</a:t>
            </a:r>
            <a:r>
              <a:rPr lang="en-US" altLang="ko-KR" sz="2100" dirty="0"/>
              <a:t>B</a:t>
            </a:r>
            <a:r>
              <a:rPr lang="ko-KR" altLang="en-US" sz="2100" dirty="0"/>
              <a:t>가 일어날 확률을 의미</a:t>
            </a:r>
            <a:r>
              <a:rPr lang="en-US" altLang="ko-KR" sz="2300" dirty="0"/>
              <a:t>		</a:t>
            </a:r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2300" dirty="0"/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2300" dirty="0"/>
          </a:p>
          <a:p>
            <a:pPr marL="469900" indent="-342900">
              <a:spcBef>
                <a:spcPts val="0"/>
              </a:spcBef>
            </a:pPr>
            <a:r>
              <a:rPr lang="ko-KR" altLang="en-US" sz="2300" dirty="0" err="1"/>
              <a:t>베이즈</a:t>
            </a:r>
            <a:r>
              <a:rPr lang="ko-KR" altLang="en-US" sz="2300" dirty="0"/>
              <a:t> 정리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b="0" i="0" dirty="0">
                <a:solidFill>
                  <a:srgbClr val="333333"/>
                </a:solidFill>
                <a:effectLst/>
                <a:latin typeface="Noto Serif KR"/>
              </a:rPr>
              <a:t>데이터라는 조건이 주어졌을 때의 조건부확률을 구하는 공식이다</a:t>
            </a:r>
            <a:r>
              <a:rPr lang="en-US" altLang="ko-KR" sz="2100" b="0" i="0" dirty="0">
                <a:solidFill>
                  <a:srgbClr val="333333"/>
                </a:solidFill>
                <a:effectLst/>
                <a:latin typeface="Noto Serif KR"/>
              </a:rPr>
              <a:t>.</a:t>
            </a:r>
            <a:endParaRPr lang="en-US" altLang="ko-KR" sz="2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0EED5-E968-48F4-417C-15CBD12A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53" y="2370994"/>
            <a:ext cx="2569443" cy="105800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8F72644-2BC4-F2A3-D613-16D5C928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33" y="2476674"/>
            <a:ext cx="1944036" cy="84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95F020-B063-F79D-79E7-6101F364B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110" y="4662407"/>
            <a:ext cx="4656223" cy="17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확률의 기초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확률의 기초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 err="1"/>
              <a:t>기댓값과</a:t>
            </a:r>
            <a:r>
              <a:rPr lang="ko-KR" altLang="en-US" sz="2100" dirty="0"/>
              <a:t> 분산 표준편차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 err="1"/>
              <a:t>기댓값은</a:t>
            </a:r>
            <a:r>
              <a:rPr lang="ko-KR" altLang="en-US" sz="2000" dirty="0"/>
              <a:t> 일종의 평균이라 볼 수 있다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분산은 확률 분포에서 확률 변수들의 </a:t>
            </a:r>
            <a:r>
              <a:rPr lang="ko-KR" altLang="en-US" sz="2000" dirty="0" err="1"/>
              <a:t>퍼져있는</a:t>
            </a:r>
            <a:r>
              <a:rPr lang="ko-KR" altLang="en-US" sz="2000" dirty="0"/>
              <a:t> 정도를 나타낸다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표준편차는 분산의 제곱근이다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599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확률의 기초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45477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확률의 기초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이항분포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확률이</a:t>
            </a:r>
            <a:r>
              <a:rPr lang="en-US" altLang="ko-KR" sz="2000" dirty="0"/>
              <a:t>P</a:t>
            </a:r>
            <a:r>
              <a:rPr lang="ko-KR" altLang="en-US" sz="2000" dirty="0"/>
              <a:t>인 베르누이 시행을 </a:t>
            </a:r>
            <a:r>
              <a:rPr lang="en-US" altLang="ko-KR" sz="2000" dirty="0"/>
              <a:t>N</a:t>
            </a:r>
            <a:r>
              <a:rPr lang="ko-KR" altLang="en-US" sz="2000" dirty="0"/>
              <a:t>번 </a:t>
            </a:r>
            <a:r>
              <a:rPr lang="ko-KR" altLang="en-US" sz="2000" dirty="0" err="1"/>
              <a:t>반복시행할</a:t>
            </a:r>
            <a:r>
              <a:rPr lang="ko-KR" altLang="en-US" sz="2000" dirty="0"/>
              <a:t> 때 출현 횟수를 나타내는 </a:t>
            </a:r>
            <a:r>
              <a:rPr lang="en-US" altLang="ko-KR" sz="2000" dirty="0"/>
              <a:t>X</a:t>
            </a:r>
            <a:r>
              <a:rPr lang="ko-KR" altLang="en-US" sz="2000" dirty="0"/>
              <a:t>의 분포를 의미한다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이항분포의 표현은 </a:t>
            </a:r>
            <a:r>
              <a:rPr lang="en-US" altLang="ko-KR" sz="2000" dirty="0"/>
              <a:t>B(</a:t>
            </a:r>
            <a:r>
              <a:rPr lang="en-US" altLang="ko-KR" sz="2000" dirty="0" err="1"/>
              <a:t>n,p</a:t>
            </a:r>
            <a:r>
              <a:rPr lang="en-US" altLang="ko-KR" sz="2000" dirty="0"/>
              <a:t>)</a:t>
            </a:r>
            <a:r>
              <a:rPr lang="ko-KR" altLang="en-US" sz="2000" dirty="0"/>
              <a:t>로 하며 평균은</a:t>
            </a:r>
            <a:r>
              <a:rPr lang="en-US" altLang="ko-KR" sz="2000" dirty="0"/>
              <a:t>np, </a:t>
            </a:r>
            <a:r>
              <a:rPr lang="ko-KR" altLang="en-US" sz="2000" dirty="0"/>
              <a:t>분산은 </a:t>
            </a:r>
            <a:r>
              <a:rPr lang="en-US" altLang="ko-KR" sz="2000" dirty="0"/>
              <a:t>np(1-	p)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다항분포</a:t>
            </a:r>
            <a:endParaRPr lang="en-US" altLang="ko-KR" sz="2100" dirty="0"/>
          </a:p>
          <a:p>
            <a:pPr marL="1397000" lvl="2" indent="-342900">
              <a:spcBef>
                <a:spcPts val="0"/>
              </a:spcBef>
            </a:pPr>
            <a:r>
              <a:rPr lang="ko-KR" altLang="en-US" sz="2000" dirty="0"/>
              <a:t>이항분포의 일반화 이다</a:t>
            </a:r>
            <a:r>
              <a:rPr lang="en-US" altLang="ko-KR" sz="2000" dirty="0"/>
              <a:t>. </a:t>
            </a:r>
          </a:p>
          <a:p>
            <a:pPr marL="1397000" lvl="2" indent="-342900">
              <a:spcBef>
                <a:spcPts val="0"/>
              </a:spcBef>
            </a:pPr>
            <a:r>
              <a:rPr lang="ko-KR" altLang="en-US" sz="2000" dirty="0"/>
              <a:t>범주가 </a:t>
            </a:r>
            <a:r>
              <a:rPr lang="en-US" altLang="ko-KR" sz="2000" dirty="0"/>
              <a:t>k</a:t>
            </a:r>
            <a:r>
              <a:rPr lang="ko-KR" altLang="en-US" sz="2000" dirty="0"/>
              <a:t>개 이다</a:t>
            </a:r>
            <a:endParaRPr lang="en-US" altLang="ko-KR" sz="2000" dirty="0"/>
          </a:p>
          <a:p>
            <a:pPr marL="1054100" lvl="2" indent="0">
              <a:spcBef>
                <a:spcPts val="0"/>
              </a:spcBef>
              <a:buNone/>
            </a:pPr>
            <a:r>
              <a:rPr lang="en-US" altLang="ko-KR" sz="2100" dirty="0"/>
              <a:t>	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정규분포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연속 확률분포 중 하나이고</a:t>
            </a:r>
            <a:r>
              <a:rPr lang="en-US" altLang="ko-KR" sz="2000" dirty="0"/>
              <a:t>, </a:t>
            </a:r>
            <a:r>
              <a:rPr lang="ko-KR" altLang="en-US" sz="2000" dirty="0"/>
              <a:t>자료의 분포를 근사하는데 자주 사용한다</a:t>
            </a:r>
            <a:r>
              <a:rPr lang="en-US" altLang="ko-KR" sz="2000" dirty="0"/>
              <a:t>.</a:t>
            </a:r>
          </a:p>
          <a:p>
            <a:pPr marL="228600" indent="-101600">
              <a:spcBef>
                <a:spcPts val="0"/>
              </a:spcBef>
              <a:buFont typeface="Arial"/>
              <a:buNone/>
            </a:pPr>
            <a:r>
              <a:rPr lang="en-US" altLang="ko-KR" dirty="0"/>
              <a:t>	 	</a:t>
            </a:r>
            <a:r>
              <a:rPr lang="ko-KR" altLang="en-US" dirty="0"/>
              <a:t>정규분포의 표현은          로 하고 평균과 분산은 각각    </a:t>
            </a:r>
            <a:r>
              <a:rPr lang="en-US" altLang="ko-KR" dirty="0"/>
              <a:t>,    </a:t>
            </a:r>
            <a:r>
              <a:rPr lang="ko-KR" altLang="en-US" dirty="0"/>
              <a:t>로 나타낸다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FD1A-5354-DC78-6E18-4762DE21E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10" y="3082132"/>
            <a:ext cx="2941575" cy="5563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EE90BB-175B-A75A-9820-E166266D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705" y="3775868"/>
            <a:ext cx="3314987" cy="495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6D6EFC-6336-0988-4271-A665D0313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201" y="5614451"/>
            <a:ext cx="2110923" cy="624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A9E6B3-226D-3451-4134-24C469BA1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1124" y="5230011"/>
            <a:ext cx="583426" cy="2528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BE4A72-374D-AE71-697E-44A563D67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722" y="5131869"/>
            <a:ext cx="228950" cy="2725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470986-FAEC-77DD-94E8-DADD6745F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1964" y="5206416"/>
            <a:ext cx="228950" cy="1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0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MLE</a:t>
            </a:r>
            <a:r>
              <a:rPr lang="ko-KR" altLang="en-US" dirty="0"/>
              <a:t>와 </a:t>
            </a:r>
            <a:r>
              <a:rPr lang="en-US" altLang="ko-KR" dirty="0"/>
              <a:t>MAP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en-US" altLang="ko-KR" sz="2300" dirty="0"/>
              <a:t>MLE</a:t>
            </a:r>
            <a:r>
              <a:rPr lang="ko-KR" altLang="en-US" sz="2300" dirty="0"/>
              <a:t>와 </a:t>
            </a:r>
            <a:r>
              <a:rPr lang="en-US" altLang="ko-KR" sz="2300" dirty="0"/>
              <a:t>MAP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각각 최대 우도 추정</a:t>
            </a:r>
            <a:r>
              <a:rPr lang="en-US" altLang="ko-KR" sz="2100" dirty="0"/>
              <a:t>, </a:t>
            </a:r>
            <a:r>
              <a:rPr lang="ko-KR" altLang="en-US" sz="2100" dirty="0"/>
              <a:t>최대 사후 확률 추정을 의미한다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sz="2100" dirty="0"/>
              <a:t>MLE</a:t>
            </a:r>
            <a:r>
              <a:rPr lang="ko-KR" altLang="en-US" sz="2100" dirty="0"/>
              <a:t>와 </a:t>
            </a:r>
            <a:r>
              <a:rPr lang="en-US" altLang="ko-KR" sz="2100" dirty="0"/>
              <a:t>MAP</a:t>
            </a:r>
            <a:r>
              <a:rPr lang="ko-KR" altLang="en-US" sz="2100" dirty="0"/>
              <a:t>는 수식적으로 연관성이 높고</a:t>
            </a:r>
            <a:r>
              <a:rPr lang="en-US" altLang="ko-KR" sz="2100" dirty="0"/>
              <a:t>, MLE</a:t>
            </a:r>
            <a:r>
              <a:rPr lang="ko-KR" altLang="en-US" sz="2100" dirty="0"/>
              <a:t>는 관측치에 영향을 많이 받으며  </a:t>
            </a:r>
            <a:r>
              <a:rPr lang="en-US" altLang="ko-KR" sz="2100" dirty="0"/>
              <a:t>MLE</a:t>
            </a:r>
            <a:r>
              <a:rPr lang="ko-KR" altLang="en-US" sz="2100" dirty="0"/>
              <a:t>는 </a:t>
            </a:r>
            <a:r>
              <a:rPr lang="en-US" altLang="ko-KR" sz="2100" dirty="0"/>
              <a:t>MAP</a:t>
            </a:r>
            <a:r>
              <a:rPr lang="ko-KR" altLang="en-US" sz="2100" dirty="0"/>
              <a:t>의 특수한 형태이다</a:t>
            </a:r>
            <a:r>
              <a:rPr lang="en-US" altLang="ko-KR" sz="2100" dirty="0"/>
              <a:t>.</a:t>
            </a:r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53763C-C996-A705-5992-923D4695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406" y="3554010"/>
            <a:ext cx="2309060" cy="153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4613D9-5523-75EE-727C-B58065873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63" y="3429000"/>
            <a:ext cx="4044463" cy="12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413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정보이론과 엔트로피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정보이론과 엔트로피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정보이론의 두가지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중요성과 </a:t>
            </a:r>
            <a:r>
              <a:rPr lang="ko-KR" altLang="en-US" sz="2000" dirty="0" err="1"/>
              <a:t>가법성</a:t>
            </a:r>
            <a:endParaRPr lang="en-US" altLang="ko-KR" sz="2000" dirty="0"/>
          </a:p>
          <a:p>
            <a:pPr marL="1841500" lvl="3">
              <a:spcBef>
                <a:spcPts val="0"/>
              </a:spcBef>
            </a:pPr>
            <a:r>
              <a:rPr lang="ko-KR" altLang="en-US" sz="1800" dirty="0"/>
              <a:t>중요성이란 어떤 사건이 발생할 가능성이 적을수록 그 사건은 많은</a:t>
            </a:r>
            <a:endParaRPr lang="en-US" altLang="ko-KR" sz="1800" dirty="0"/>
          </a:p>
          <a:p>
            <a:pPr marL="228600" indent="-101600">
              <a:spcBef>
                <a:spcPts val="0"/>
              </a:spcBef>
              <a:buFont typeface="Arial"/>
              <a:buNone/>
            </a:pPr>
            <a:r>
              <a:rPr lang="en-US" altLang="ko-KR" sz="1800" dirty="0"/>
              <a:t>			</a:t>
            </a:r>
            <a:r>
              <a:rPr lang="ko-KR" altLang="en-US" sz="1800" dirty="0"/>
              <a:t> 정보를 지닌다는 것 이다</a:t>
            </a:r>
            <a:r>
              <a:rPr lang="en-US" altLang="ko-KR" sz="1800" dirty="0"/>
              <a:t>.</a:t>
            </a:r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1800" dirty="0"/>
          </a:p>
          <a:p>
            <a:pPr marL="1841500" lvl="3">
              <a:spcBef>
                <a:spcPts val="0"/>
              </a:spcBef>
            </a:pPr>
            <a:r>
              <a:rPr lang="ko-KR" altLang="en-US" sz="1800" dirty="0" err="1"/>
              <a:t>가법성이란</a:t>
            </a:r>
            <a:r>
              <a:rPr lang="ko-KR" altLang="en-US" sz="1800" dirty="0"/>
              <a:t> 어떤 두 사건</a:t>
            </a:r>
            <a:r>
              <a:rPr lang="en-US" altLang="ko-KR" sz="1800" dirty="0"/>
              <a:t>x1,x2</a:t>
            </a:r>
            <a:r>
              <a:rPr lang="ko-KR" altLang="en-US" sz="1800" dirty="0"/>
              <a:t>가 독립 이라면 다음을 만족 한다는 것 </a:t>
            </a:r>
            <a:r>
              <a:rPr lang="en-US" altLang="ko-KR" sz="1800" dirty="0"/>
              <a:t>			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2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4A40E-1DD8-A52A-F71D-4BD62EA7C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73" y="2795560"/>
            <a:ext cx="2339543" cy="3581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5DD6F8-F586-6619-6856-2684EA7D6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183" y="4007224"/>
            <a:ext cx="2148342" cy="3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367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자연어처리의 기본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정보이론과 엔트로피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정보이론과 엔트로피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정보량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1900" dirty="0"/>
              <a:t>앞서 말한 내용을 통해 정보량을 밑과 같이 나타낼 수 있다</a:t>
            </a:r>
            <a:endParaRPr lang="en-US" altLang="ko-KR" sz="1900" dirty="0"/>
          </a:p>
          <a:p>
            <a:pPr marL="1384300" lvl="2">
              <a:spcBef>
                <a:spcPts val="0"/>
              </a:spcBef>
            </a:pPr>
            <a:endParaRPr lang="en-US" altLang="ko-KR" sz="1900" dirty="0"/>
          </a:p>
          <a:p>
            <a:pPr marL="1384300" lvl="2">
              <a:spcBef>
                <a:spcPts val="0"/>
              </a:spcBef>
            </a:pPr>
            <a:endParaRPr lang="en-US" altLang="ko-KR" sz="1900" dirty="0"/>
          </a:p>
          <a:p>
            <a:pPr marL="1384300" lvl="2">
              <a:spcBef>
                <a:spcPts val="0"/>
              </a:spcBef>
            </a:pPr>
            <a:endParaRPr lang="en-US" altLang="ko-KR" sz="1900" dirty="0"/>
          </a:p>
          <a:p>
            <a:pPr marL="1384300" lvl="2">
              <a:spcBef>
                <a:spcPts val="0"/>
              </a:spcBef>
            </a:pPr>
            <a:r>
              <a:rPr lang="en-US" altLang="ko-KR" sz="1900" dirty="0"/>
              <a:t>.</a:t>
            </a:r>
            <a:r>
              <a:rPr lang="ko-KR" altLang="en-US" sz="1900" dirty="0"/>
              <a:t>정보량은 항상 양수 이다</a:t>
            </a:r>
            <a:r>
              <a:rPr lang="en-US" altLang="ko-KR" sz="1900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sz="1900" dirty="0"/>
          </a:p>
          <a:p>
            <a:pPr marL="1384300" lvl="2">
              <a:spcBef>
                <a:spcPts val="0"/>
              </a:spcBef>
            </a:pPr>
            <a:r>
              <a:rPr lang="ko-KR" altLang="en-US" sz="1900" dirty="0"/>
              <a:t>따라서 정보량은 </a:t>
            </a:r>
            <a:r>
              <a:rPr lang="en-US" altLang="ko-KR" sz="1900" dirty="0"/>
              <a:t>log</a:t>
            </a:r>
            <a:r>
              <a:rPr lang="ko-KR" altLang="en-US" sz="1900" dirty="0"/>
              <a:t>함수로도 표현이 가능하다</a:t>
            </a:r>
            <a:r>
              <a:rPr lang="en-US" altLang="ko-KR" sz="1900" dirty="0"/>
              <a:t>.(</a:t>
            </a:r>
            <a:r>
              <a:rPr lang="ko-KR" altLang="en-US" sz="1900" dirty="0"/>
              <a:t>밑 수식은 통계적으로 독립일때를 뜻합니다</a:t>
            </a:r>
            <a:r>
              <a:rPr lang="en-US" altLang="ko-KR" sz="1900" dirty="0"/>
              <a:t>.)</a:t>
            </a:r>
          </a:p>
          <a:p>
            <a:pPr marL="1054100" lvl="2" indent="0">
              <a:spcBef>
                <a:spcPts val="0"/>
              </a:spcBef>
              <a:buNone/>
            </a:pPr>
            <a:endParaRPr lang="en-US" altLang="ko-KR" sz="1900" dirty="0"/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6A46B-EF69-E45B-198C-CAE7A143D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598" y="2475669"/>
            <a:ext cx="1196444" cy="655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87BC28-BA74-068A-EC56-F1255FC01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598" y="3547654"/>
            <a:ext cx="1459969" cy="476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42F407-6C97-1B1D-5297-F4A54BC0E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626" y="4668331"/>
            <a:ext cx="6203881" cy="4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94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자연어처리를 위한 수학</a:t>
            </a:r>
            <a:endParaRPr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정보이론과 엔트로피</a:t>
            </a:r>
            <a:endParaRPr dirty="0"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</a:t>
            </a:r>
            <a:endParaRPr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dirty="0"/>
              <a:t>		</a:t>
            </a:r>
            <a:endParaRPr dirty="0"/>
          </a:p>
        </p:txBody>
      </p:sp>
      <p:sp>
        <p:nvSpPr>
          <p:cNvPr id="2" name="Google Shape;142;p4">
            <a:extLst>
              <a:ext uri="{FF2B5EF4-FFF2-40B4-BE49-F238E27FC236}">
                <a16:creationId xmlns:a16="http://schemas.microsoft.com/office/drawing/2014/main" id="{05D6C34D-0F85-CFD8-4A3B-AAB4DF69F30C}"/>
              </a:ext>
            </a:extLst>
          </p:cNvPr>
          <p:cNvSpPr txBox="1">
            <a:spLocks/>
          </p:cNvSpPr>
          <p:nvPr/>
        </p:nvSpPr>
        <p:spPr>
          <a:xfrm>
            <a:off x="461519" y="94707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정보이론과 엔트로피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엔트로피</a:t>
            </a:r>
            <a:endParaRPr lang="en-US" altLang="ko-KR" sz="21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엔트로피란 확률변수 </a:t>
            </a:r>
            <a:r>
              <a:rPr lang="en-US" altLang="ko-KR" sz="2100" dirty="0"/>
              <a:t>X</a:t>
            </a:r>
            <a:r>
              <a:rPr lang="ko-KR" altLang="en-US" sz="2100" dirty="0"/>
              <a:t>의 표본공간에서 나타나는 모든 사상들의 정보량의 </a:t>
            </a:r>
            <a:r>
              <a:rPr lang="en-US" altLang="ko-KR" sz="2100" dirty="0"/>
              <a:t>	</a:t>
            </a:r>
            <a:r>
              <a:rPr lang="ko-KR" altLang="en-US" sz="2100" dirty="0"/>
              <a:t>평균적인 </a:t>
            </a:r>
            <a:r>
              <a:rPr lang="ko-KR" altLang="en-US" sz="2100" dirty="0" err="1"/>
              <a:t>기댓값을</a:t>
            </a:r>
            <a:r>
              <a:rPr lang="ko-KR" altLang="en-US" sz="2100" dirty="0"/>
              <a:t> 의미한다</a:t>
            </a:r>
            <a:r>
              <a:rPr lang="en-US" altLang="ko-KR" sz="2100" dirty="0"/>
              <a:t>.</a:t>
            </a:r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2300" dirty="0"/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2300" dirty="0"/>
          </a:p>
          <a:p>
            <a:pPr marL="228600" indent="-101600">
              <a:spcBef>
                <a:spcPts val="0"/>
              </a:spcBef>
              <a:buFont typeface="Arial"/>
              <a:buNone/>
            </a:pPr>
            <a:endParaRPr lang="en-US" altLang="ko-KR" sz="2300" dirty="0"/>
          </a:p>
          <a:p>
            <a:pPr marL="469900" indent="-342900">
              <a:spcBef>
                <a:spcPts val="0"/>
              </a:spcBef>
            </a:pPr>
            <a:r>
              <a:rPr lang="en-US" altLang="ko-KR" sz="2300" dirty="0"/>
              <a:t>KL-Divergence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두 분포의 일치 정도를 측정하는 수단이다</a:t>
            </a:r>
            <a:r>
              <a:rPr lang="en-US" altLang="ko-KR" sz="2100" dirty="0"/>
              <a:t>. Relative Entropy</a:t>
            </a:r>
            <a:r>
              <a:rPr lang="ko-KR" altLang="en-US" sz="2100" dirty="0"/>
              <a:t>라고도 한다</a:t>
            </a:r>
            <a:r>
              <a:rPr lang="en-US" altLang="ko-KR" sz="2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9A950-4257-6F3A-DD83-88E814F41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530" y="3035805"/>
            <a:ext cx="5349620" cy="1151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2C4376-BDA6-20EA-8CA9-56FDA0301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356" y="5164100"/>
            <a:ext cx="5520145" cy="9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666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언어학의 기본 원리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언어학의 기본 원리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음절</a:t>
            </a:r>
            <a:r>
              <a:rPr lang="en-US" altLang="ko-KR" dirty="0"/>
              <a:t>,</a:t>
            </a:r>
            <a:r>
              <a:rPr lang="ko-KR" altLang="en-US" dirty="0"/>
              <a:t>형태소</a:t>
            </a:r>
            <a:r>
              <a:rPr lang="en-US" altLang="ko-KR" dirty="0"/>
              <a:t>,</a:t>
            </a:r>
            <a:r>
              <a:rPr lang="ko-KR" altLang="en-US" dirty="0"/>
              <a:t>어절</a:t>
            </a:r>
            <a:r>
              <a:rPr lang="en-US" altLang="ko-KR" dirty="0"/>
              <a:t>,</a:t>
            </a:r>
            <a:r>
              <a:rPr lang="ko-KR" altLang="en-US" dirty="0"/>
              <a:t>품사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음절</a:t>
            </a:r>
            <a:r>
              <a:rPr lang="en-US" altLang="ko-KR" sz="2300" dirty="0"/>
              <a:t>,</a:t>
            </a:r>
            <a:r>
              <a:rPr lang="ko-KR" altLang="en-US" sz="2300" dirty="0"/>
              <a:t>형태소</a:t>
            </a:r>
            <a:r>
              <a:rPr lang="en-US" altLang="ko-KR" sz="2300" dirty="0"/>
              <a:t>,</a:t>
            </a:r>
            <a:r>
              <a:rPr lang="ko-KR" altLang="en-US" sz="2300" dirty="0"/>
              <a:t>어절</a:t>
            </a:r>
            <a:r>
              <a:rPr lang="en-US" altLang="ko-KR" sz="2300" dirty="0"/>
              <a:t>,</a:t>
            </a:r>
            <a:r>
              <a:rPr lang="ko-KR" altLang="en-US" sz="2300" dirty="0"/>
              <a:t>품사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음절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언어를 말하고 들을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한 덩어리로 여겨지는 가장 작은 단위를 말한다</a:t>
            </a:r>
            <a:r>
              <a:rPr lang="en-US" altLang="ko-KR" sz="2000" dirty="0"/>
              <a:t>.</a:t>
            </a:r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형태소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언어에서 의미를 가지는 가장 작은 단위를 말한다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실질적인 의미의 유무에 따라 실질 형태소와 형식 형태소로 나뉜다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자립성의 유무에 따라 자립 형태소와 의존 형태소로 나뉜다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80538E-CADE-CAC2-68E8-7B19040F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89" y="2296997"/>
            <a:ext cx="4946064" cy="723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63C8BD-E8AB-3889-4104-527E74AFA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956" y="4908609"/>
            <a:ext cx="4267633" cy="13564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언어학의 기본 원리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음절</a:t>
            </a:r>
            <a:r>
              <a:rPr lang="en-US" altLang="ko-KR" dirty="0"/>
              <a:t>,</a:t>
            </a:r>
            <a:r>
              <a:rPr lang="ko-KR" altLang="en-US" dirty="0"/>
              <a:t>형태소</a:t>
            </a:r>
            <a:r>
              <a:rPr lang="en-US" altLang="ko-KR" dirty="0"/>
              <a:t>,</a:t>
            </a:r>
            <a:r>
              <a:rPr lang="ko-KR" altLang="en-US" dirty="0"/>
              <a:t>어절</a:t>
            </a:r>
            <a:r>
              <a:rPr lang="en-US" altLang="ko-KR" dirty="0"/>
              <a:t>,</a:t>
            </a:r>
            <a:r>
              <a:rPr lang="ko-KR" altLang="en-US" dirty="0"/>
              <a:t>품사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음절</a:t>
            </a:r>
            <a:r>
              <a:rPr lang="en-US" altLang="ko-KR" dirty="0"/>
              <a:t>,</a:t>
            </a:r>
            <a:r>
              <a:rPr lang="ko-KR" altLang="en-US" dirty="0"/>
              <a:t>형태소</a:t>
            </a:r>
            <a:r>
              <a:rPr lang="en-US" altLang="ko-KR" dirty="0"/>
              <a:t>,</a:t>
            </a:r>
            <a:r>
              <a:rPr lang="ko-KR" altLang="en-US" dirty="0"/>
              <a:t>어절</a:t>
            </a:r>
            <a:r>
              <a:rPr lang="en-US" altLang="ko-KR" dirty="0"/>
              <a:t>,</a:t>
            </a:r>
            <a:r>
              <a:rPr lang="ko-KR" altLang="en-US" dirty="0"/>
              <a:t>품사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어절</a:t>
            </a:r>
            <a:r>
              <a:rPr lang="en-US" sz="2100" dirty="0"/>
              <a:t>	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한  개 이상의 형태소가 모여 구성된 단위로 발화 시 어절을 중심으로 끊어서 말하고</a:t>
            </a:r>
            <a:r>
              <a:rPr lang="en-US" altLang="ko-KR" sz="2000" dirty="0"/>
              <a:t>, </a:t>
            </a:r>
            <a:r>
              <a:rPr lang="ko-KR" altLang="en-US" sz="2000" dirty="0"/>
              <a:t>글을 쓸 때 에는 어절 단위로 띄어쓰기 한다</a:t>
            </a:r>
            <a:r>
              <a:rPr lang="en-US" altLang="ko-KR" sz="2000" dirty="0"/>
              <a:t>.</a:t>
            </a:r>
            <a:endParaRPr lang="en-US" sz="2000"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품사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문장 내에서 단어의 역할을 기준으로 체언</a:t>
            </a:r>
            <a:r>
              <a:rPr lang="en-US" altLang="ko-KR" sz="2000" dirty="0"/>
              <a:t>, </a:t>
            </a:r>
            <a:r>
              <a:rPr lang="ko-KR" altLang="en-US" sz="2000" dirty="0"/>
              <a:t>수식언</a:t>
            </a:r>
            <a:r>
              <a:rPr lang="en-US" altLang="ko-KR" sz="2000" dirty="0"/>
              <a:t>,</a:t>
            </a:r>
            <a:r>
              <a:rPr lang="ko-KR" altLang="en-US" sz="2000" dirty="0"/>
              <a:t>관계언</a:t>
            </a:r>
            <a:r>
              <a:rPr lang="en-US" altLang="ko-KR" sz="2000" dirty="0"/>
              <a:t>,</a:t>
            </a:r>
            <a:r>
              <a:rPr lang="ko-KR" altLang="en-US" sz="2000" dirty="0"/>
              <a:t>독립언</a:t>
            </a:r>
            <a:r>
              <a:rPr lang="en-US" altLang="ko-KR" sz="2000" dirty="0"/>
              <a:t>, </a:t>
            </a:r>
            <a:r>
              <a:rPr lang="ko-KR" altLang="en-US" sz="2000" dirty="0"/>
              <a:t>용언으로 나눈다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형태에 따라서는 </a:t>
            </a:r>
            <a:r>
              <a:rPr lang="en-US" altLang="ko-KR" sz="2000" dirty="0"/>
              <a:t>9</a:t>
            </a:r>
            <a:r>
              <a:rPr lang="ko-KR" altLang="en-US" sz="2000" dirty="0"/>
              <a:t>품사</a:t>
            </a:r>
            <a:r>
              <a:rPr lang="en-US" altLang="ko-KR" sz="2000" dirty="0"/>
              <a:t>(</a:t>
            </a:r>
            <a:r>
              <a:rPr lang="ko-KR" altLang="en-US" sz="2000" dirty="0"/>
              <a:t>명사</a:t>
            </a:r>
            <a:r>
              <a:rPr lang="en-US" altLang="ko-KR" sz="2000" dirty="0"/>
              <a:t>,</a:t>
            </a:r>
            <a:r>
              <a:rPr lang="ko-KR" altLang="en-US" sz="2000" dirty="0"/>
              <a:t>대명사</a:t>
            </a:r>
            <a:r>
              <a:rPr lang="en-US" altLang="ko-KR" sz="2000" dirty="0"/>
              <a:t>,</a:t>
            </a:r>
            <a:r>
              <a:rPr lang="ko-KR" altLang="en-US" sz="2000" dirty="0"/>
              <a:t>수사</a:t>
            </a:r>
            <a:r>
              <a:rPr lang="en-US" altLang="ko-KR" sz="2000" dirty="0"/>
              <a:t>,</a:t>
            </a:r>
            <a:r>
              <a:rPr lang="ko-KR" altLang="en-US" sz="2000" dirty="0"/>
              <a:t>관형사</a:t>
            </a:r>
            <a:r>
              <a:rPr lang="en-US" altLang="ko-KR" sz="2000" dirty="0"/>
              <a:t>,</a:t>
            </a:r>
            <a:r>
              <a:rPr lang="ko-KR" altLang="en-US" sz="2000" dirty="0"/>
              <a:t>부사</a:t>
            </a:r>
            <a:r>
              <a:rPr lang="en-US" altLang="ko-KR" sz="2000" dirty="0"/>
              <a:t>,</a:t>
            </a:r>
            <a:r>
              <a:rPr lang="ko-KR" altLang="en-US" sz="2000" dirty="0"/>
              <a:t>조사</a:t>
            </a:r>
            <a:r>
              <a:rPr lang="en-US" altLang="ko-KR" sz="2000" dirty="0"/>
              <a:t>,</a:t>
            </a:r>
            <a:r>
              <a:rPr lang="ko-KR" altLang="en-US" sz="2000" dirty="0"/>
              <a:t>감탄사</a:t>
            </a:r>
            <a:r>
              <a:rPr lang="en-US" altLang="ko-KR" sz="2000" dirty="0"/>
              <a:t>,</a:t>
            </a:r>
            <a:r>
              <a:rPr lang="ko-KR" altLang="en-US" sz="2000" dirty="0"/>
              <a:t>동사</a:t>
            </a:r>
            <a:r>
              <a:rPr lang="en-US" altLang="ko-KR" sz="2000" dirty="0"/>
              <a:t>,</a:t>
            </a:r>
            <a:r>
              <a:rPr lang="ko-KR" altLang="en-US" sz="2000" dirty="0"/>
              <a:t>형용사</a:t>
            </a:r>
            <a:r>
              <a:rPr lang="en-US" altLang="ko-KR" sz="2000" dirty="0"/>
              <a:t>) </a:t>
            </a:r>
            <a:r>
              <a:rPr lang="ko-KR" altLang="en-US" sz="2000" dirty="0"/>
              <a:t>로 나눈다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02709-4C3E-8399-FDAB-812B55CB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31" y="2491659"/>
            <a:ext cx="4392958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3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언어학의 기본 원리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구구조와 의존구조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구구조와 의존구조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 err="1"/>
              <a:t>구구조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구구조란 문장의 요소들이 서로 짝을 지어 구와 절을 이룸으로써 형성되는 구조이다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표면적으로 같은 언어요소와 순서로 되어 있어도 뜻이 다른 문장을 다른 구조로 기술하여 </a:t>
            </a:r>
            <a:r>
              <a:rPr lang="en-US" altLang="ko-KR" sz="2000" dirty="0"/>
              <a:t> </a:t>
            </a:r>
            <a:r>
              <a:rPr lang="ko-KR" altLang="en-US" sz="2000" dirty="0"/>
              <a:t>뜻을 파악하기 용이하다</a:t>
            </a:r>
            <a:r>
              <a:rPr lang="en-US" altLang="ko-KR" sz="2000" dirty="0"/>
              <a:t>.</a:t>
            </a:r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의존구조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단어들이 서로 의존관계를 이루어 하나의 구문을 형성한다고 보는 구조이다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구의 배열이 영어에 비해 자유로운 한국어 분석에 적절하다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0B390-68BA-3CBB-220E-86FE589CB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58" y="2912326"/>
            <a:ext cx="3166385" cy="1283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E84CB4-718A-8AB3-9DAC-A59A28D9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492" y="5285922"/>
            <a:ext cx="2949196" cy="8916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5998A3-AAEE-6961-3423-3B7FF66B3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983" y="5311231"/>
            <a:ext cx="2263336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언어학의 기본 원리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의미론과 화용론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의미론과 화용론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의미론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문법적으로 옳은 문장이라도 의미가 어색하다면 언어라고 할 수 없다</a:t>
            </a:r>
            <a:r>
              <a:rPr lang="en-US" altLang="ko-KR" sz="2000" dirty="0"/>
              <a:t>.</a:t>
            </a:r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en-US" dirty="0"/>
              <a:t>			</a:t>
            </a:r>
            <a:r>
              <a:rPr lang="ko-KR" altLang="en-US" sz="1800" dirty="0"/>
              <a:t>예</a:t>
            </a:r>
            <a:r>
              <a:rPr lang="en-US" altLang="ko-KR" sz="1800" dirty="0"/>
              <a:t>)’</a:t>
            </a:r>
            <a:r>
              <a:rPr lang="ko-KR" altLang="en-US" sz="1800" dirty="0"/>
              <a:t>사료가 개를 먹었습니다</a:t>
            </a:r>
            <a:r>
              <a:rPr lang="en-US" altLang="ko-KR" sz="1800" dirty="0"/>
              <a:t>‘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화용론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언어 사용자와 발화 맥락을 고려하는 것을 의미한다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문맥을 이해하기 위해서는 상대방이 표현하는 것이 무엇인지를 알아야 한다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FD7C9-F84B-7A96-E21B-0BE5F3D1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04" y="4318496"/>
            <a:ext cx="3857657" cy="13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자연어와 인공어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r>
              <a:rPr lang="ko-KR" altLang="en-US" dirty="0"/>
              <a:t>자연어</a:t>
            </a:r>
            <a:r>
              <a:rPr lang="en-US" altLang="ko-KR" dirty="0"/>
              <a:t>? </a:t>
            </a:r>
            <a:r>
              <a:rPr lang="ko-KR" altLang="en-US" dirty="0"/>
              <a:t>인공어</a:t>
            </a:r>
            <a:r>
              <a:rPr lang="en-US" altLang="ko-KR" dirty="0"/>
              <a:t>?</a:t>
            </a:r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7FB3E8-8821-93A3-D847-CB733C5B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23" y="1349761"/>
            <a:ext cx="3993053" cy="3944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507EE8-183A-1707-2A74-E19518462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686" y="1349761"/>
            <a:ext cx="3993053" cy="394413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2593D7-E78F-68BF-1A9A-D7318137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968" y="2999874"/>
            <a:ext cx="8229600" cy="3213076"/>
          </a:xfrm>
          <a:prstGeom prst="rect">
            <a:avLst/>
          </a:prstGeom>
        </p:spPr>
      </p:pic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자연어처리란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자연어처리란</a:t>
            </a:r>
            <a:r>
              <a:rPr lang="en-US" altLang="ko-KR" sz="2300" dirty="0"/>
              <a:t>?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사람들이 사용하는 일상적인 언어</a:t>
            </a:r>
            <a:r>
              <a:rPr lang="en-US" altLang="ko-KR" sz="2100" dirty="0"/>
              <a:t>(</a:t>
            </a:r>
            <a:r>
              <a:rPr lang="ko-KR" altLang="en-US" sz="2100" dirty="0"/>
              <a:t>자연어</a:t>
            </a:r>
            <a:r>
              <a:rPr lang="en-US" altLang="ko-KR" sz="2100" dirty="0"/>
              <a:t>)</a:t>
            </a:r>
            <a:r>
              <a:rPr lang="ko-KR" altLang="en-US" sz="2100" dirty="0"/>
              <a:t>를 컴퓨터를 이용하여 이해하고 생성하도록 하는 것을 뜻한다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sz="2100" dirty="0"/>
              <a:t>NLU(</a:t>
            </a:r>
            <a:r>
              <a:rPr lang="ko-KR" altLang="en-US" sz="2100" dirty="0"/>
              <a:t>자연어이해</a:t>
            </a:r>
            <a:r>
              <a:rPr lang="en-US" altLang="ko-KR" sz="2100" dirty="0"/>
              <a:t>),NLG(</a:t>
            </a:r>
            <a:r>
              <a:rPr lang="ko-KR" altLang="en-US" sz="2100" dirty="0"/>
              <a:t>자연어생성</a:t>
            </a:r>
            <a:r>
              <a:rPr lang="en-US" altLang="ko-KR" sz="2100" dirty="0"/>
              <a:t>)</a:t>
            </a:r>
            <a:r>
              <a:rPr lang="ko-KR" altLang="en-US" sz="2100" dirty="0"/>
              <a:t>단계로 구분 가능하다</a:t>
            </a:r>
            <a:r>
              <a:rPr lang="en-US" altLang="ko-KR" sz="21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sz="2000" dirty="0"/>
              <a:t>NLU</a:t>
            </a:r>
            <a:r>
              <a:rPr lang="ko-KR" altLang="en-US" sz="2000" dirty="0"/>
              <a:t>는 컴퓨터가 이해할 수 있는 값으로 바꾸는 것</a:t>
            </a:r>
            <a:r>
              <a:rPr lang="en-US" altLang="ko-KR" sz="2000" dirty="0"/>
              <a:t>, NLG</a:t>
            </a:r>
            <a:r>
              <a:rPr lang="ko-KR" altLang="en-US" sz="2000" dirty="0"/>
              <a:t>는 컴퓨터가 만든 언어를 사람이 이해할 수 있도록 바꾼 것을 뜻한다</a:t>
            </a:r>
            <a:r>
              <a:rPr lang="en-US" altLang="ko-KR" sz="2000" dirty="0"/>
              <a:t>.</a:t>
            </a:r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34371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난이도가 높은 자연어처리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난이도가 높은 자연어처리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언어의 </a:t>
            </a:r>
            <a:r>
              <a:rPr lang="ko-KR" altLang="en-US" dirty="0" err="1"/>
              <a:t>중의성</a:t>
            </a:r>
            <a:r>
              <a:rPr lang="ko-KR" altLang="en-US" dirty="0"/>
              <a:t> 및 모호성이 존재한다</a:t>
            </a:r>
            <a:r>
              <a:rPr lang="en-US" altLang="ko-KR" dirty="0"/>
              <a:t>.</a:t>
            </a:r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sz="2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EC589-D0F0-978F-FA59-7A7EEE310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12" y="1937225"/>
            <a:ext cx="10025135" cy="13793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D86BA5-6AB8-A2B4-FD1E-87B62980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06" y="3896462"/>
            <a:ext cx="1013861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01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난이도가 높은 자연어처리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난이도가 높은 자연어처리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규칙의 예외가 존재한다</a:t>
            </a:r>
            <a:r>
              <a:rPr lang="en-US" altLang="ko-KR" sz="21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닫다 </a:t>
            </a:r>
            <a:r>
              <a:rPr lang="en-US" altLang="ko-KR" sz="2000" dirty="0"/>
              <a:t> -&gt;</a:t>
            </a:r>
            <a:r>
              <a:rPr lang="ko-KR" altLang="en-US" sz="2000" dirty="0" err="1"/>
              <a:t>닫이다</a:t>
            </a:r>
            <a:r>
              <a:rPr lang="ko-KR" altLang="en-US" sz="2000" dirty="0"/>
              <a:t> </a:t>
            </a:r>
            <a:r>
              <a:rPr lang="en-US" altLang="ko-KR" sz="2000" dirty="0"/>
              <a:t>-&gt;</a:t>
            </a:r>
            <a:r>
              <a:rPr lang="ko-KR" altLang="en-US" sz="2000" dirty="0"/>
              <a:t>닫히다</a:t>
            </a:r>
            <a:endParaRPr lang="en-US" altLang="ko-KR" sz="20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닫다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닫이다</a:t>
            </a:r>
            <a:endParaRPr lang="en-US" altLang="ko-KR" sz="2000" dirty="0"/>
          </a:p>
          <a:p>
            <a:pPr marL="1384300" lvl="2">
              <a:spcBef>
                <a:spcPts val="0"/>
              </a:spcBef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영어 동사의 과거형에는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se-nanumgothic"/>
              </a:rPr>
              <a:t>-ed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se-nanumgothic"/>
              </a:rPr>
              <a:t>가 붙지만 아닌 경우가 존재</a:t>
            </a:r>
            <a:endParaRPr lang="en-US" altLang="ko-KR" sz="2000" dirty="0"/>
          </a:p>
          <a:p>
            <a:pPr marL="228600" lvl="0" indent="-101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6B0E2"/>
              </a:buClr>
              <a:buSzPts val="2000"/>
              <a:buNone/>
            </a:pP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5651342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난이도가 높은 자연어처리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난이도가 높은 자연어처리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언어는 유연성과 확장성이 무한하다</a:t>
            </a:r>
            <a:r>
              <a:rPr lang="en-US" altLang="ko-KR" sz="21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새로운 언어가 태어나는 방법도 다양하다</a:t>
            </a:r>
            <a:r>
              <a:rPr lang="en-US" altLang="ko-KR" sz="2000" dirty="0"/>
              <a:t>.(</a:t>
            </a:r>
            <a:r>
              <a:rPr lang="ko-KR" altLang="en-US" sz="2000" dirty="0" err="1"/>
              <a:t>잼민이</a:t>
            </a:r>
            <a:r>
              <a:rPr lang="en-US" altLang="ko-KR" sz="2000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단어와 소리의 개수는 유한 하지만 이를 조합하여 만들 수 있는 문장은 무한하다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729EDE-70E0-ECBB-EBBC-71EE9B32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25" y="2913838"/>
            <a:ext cx="9169499" cy="25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자연어처리 연구의 패러다임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186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자연어처리 연구의 패러다임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규칙 기반</a:t>
            </a:r>
            <a:endParaRPr lang="en-US" altLang="ko-KR" sz="2100" dirty="0"/>
          </a:p>
          <a:p>
            <a:pPr marL="1397000" lvl="2" indent="-342900">
              <a:spcBef>
                <a:spcPts val="0"/>
              </a:spcBef>
            </a:pPr>
            <a:r>
              <a:rPr lang="ko-KR" altLang="en-US" sz="2000" dirty="0"/>
              <a:t>언어의 문법적 규칙을 사전에 정의 하고 자연어를 처리한다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Google Shape;142;p4">
            <a:extLst>
              <a:ext uri="{FF2B5EF4-FFF2-40B4-BE49-F238E27FC236}">
                <a16:creationId xmlns:a16="http://schemas.microsoft.com/office/drawing/2014/main" id="{CDEF6C65-A7FF-0EF1-4DB2-391BAC4C6017}"/>
              </a:ext>
            </a:extLst>
          </p:cNvPr>
          <p:cNvSpPr txBox="1">
            <a:spLocks/>
          </p:cNvSpPr>
          <p:nvPr/>
        </p:nvSpPr>
        <p:spPr>
          <a:xfrm>
            <a:off x="573296" y="2175205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054100" lvl="2" indent="0">
              <a:spcBef>
                <a:spcPts val="0"/>
              </a:spcBef>
              <a:buFont typeface="Noto Sans Symbols"/>
              <a:buNone/>
            </a:pPr>
            <a:endParaRPr lang="en-US" altLang="ko-KR" sz="2300" dirty="0"/>
          </a:p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규칙 기반 자연어처리의 한계점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어순이 정형화 되어 있지 않으면 한계가 크다</a:t>
            </a:r>
            <a:r>
              <a:rPr lang="en-US" altLang="ko-KR" sz="21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규칙을 미리 지정하는 것의 부담이 매우 크다</a:t>
            </a:r>
            <a:r>
              <a:rPr lang="en-US" altLang="ko-KR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544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자연어처리의 기본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자연어처리 연구의 패러다임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자연어처리 연구의 패러다임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100" dirty="0"/>
              <a:t>통계 기반</a:t>
            </a:r>
            <a:endParaRPr lang="en-US" altLang="ko-KR" sz="2100" dirty="0"/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언어의 규칙이 있다면 통계적으로 유의미한 값을 도출한다</a:t>
            </a:r>
            <a:r>
              <a:rPr lang="en-US" altLang="ko-KR" sz="2000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sz="2000" dirty="0"/>
              <a:t>어떤 단어가 선행 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단어가 나올 확률을 조건부 확률을 통해 계산한다</a:t>
            </a:r>
            <a:r>
              <a:rPr lang="en-US" altLang="ko-KR" sz="2000" dirty="0"/>
              <a:t>.</a:t>
            </a:r>
          </a:p>
          <a:p>
            <a:pPr marL="469900" indent="-342900">
              <a:spcBef>
                <a:spcPts val="0"/>
              </a:spcBef>
            </a:pPr>
            <a:r>
              <a:rPr lang="ko-KR" altLang="en-US" sz="2300" dirty="0"/>
              <a:t>통계 기반 자연어처리의 한계점</a:t>
            </a:r>
            <a:endParaRPr lang="en-US" altLang="ko-KR" sz="2300" dirty="0"/>
          </a:p>
          <a:p>
            <a:pPr marL="927100" lvl="1">
              <a:spcBef>
                <a:spcPts val="0"/>
              </a:spcBef>
            </a:pPr>
            <a:r>
              <a:rPr lang="ko-KR" altLang="en-US" sz="2000" dirty="0"/>
              <a:t>사람의 손길이 많이 가는 방법이다</a:t>
            </a:r>
            <a:r>
              <a:rPr lang="en-US" altLang="ko-KR" sz="2000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sz="2000" dirty="0"/>
              <a:t>복잡한 규칙을 처리하기엔 어려움이 존재한다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35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1045</Words>
  <Application>Microsoft Office PowerPoint</Application>
  <PresentationFormat>와이드스크린</PresentationFormat>
  <Paragraphs>257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Noto Sans Symbols</vt:lpstr>
      <vt:lpstr>Noto Serif KR</vt:lpstr>
      <vt:lpstr>se-nanumgothic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자연어처리의 기본</vt:lpstr>
      <vt:lpstr>자연어처리의 기본</vt:lpstr>
      <vt:lpstr>자연어처리의 기본</vt:lpstr>
      <vt:lpstr>자연어처리의 기본</vt:lpstr>
      <vt:lpstr>자연어처리의 기본</vt:lpstr>
      <vt:lpstr>자연어처리의 기본</vt:lpstr>
      <vt:lpstr>자연어처리의 기본</vt:lpstr>
      <vt:lpstr>자연어처리의 기본</vt:lpstr>
      <vt:lpstr>자연어처리의 기본</vt:lpstr>
      <vt:lpstr>PowerPoint 프레젠테이션</vt:lpstr>
      <vt:lpstr>자연어처리를 위한 수학</vt:lpstr>
      <vt:lpstr>자연어처리를 위한 수학</vt:lpstr>
      <vt:lpstr>자연어처리를 위한 수학</vt:lpstr>
      <vt:lpstr>자연어처리를 위한 수학</vt:lpstr>
      <vt:lpstr>자연어처리를 위한 수학</vt:lpstr>
      <vt:lpstr>자연어처리를 위한 수학</vt:lpstr>
      <vt:lpstr>자연어처리를 위한 수학</vt:lpstr>
      <vt:lpstr>자연어처리를 위한 수학</vt:lpstr>
      <vt:lpstr>자연어처리를 위한 수학</vt:lpstr>
      <vt:lpstr>PowerPoint 프레젠테이션</vt:lpstr>
      <vt:lpstr>언어학의 기본 원리</vt:lpstr>
      <vt:lpstr>언어학의 기본 원리</vt:lpstr>
      <vt:lpstr>언어학의 기본 원리</vt:lpstr>
      <vt:lpstr>언어학의 기본 원리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12</cp:revision>
  <dcterms:created xsi:type="dcterms:W3CDTF">2020-05-26T05:06:02Z</dcterms:created>
  <dcterms:modified xsi:type="dcterms:W3CDTF">2023-01-31T06:38:29Z</dcterms:modified>
</cp:coreProperties>
</file>