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2_0.xml" ContentType="application/vnd.ms-powerpoint.comments+xml"/>
  <Override PartName="/ppt/notesSlides/notesSlide4.xml" ContentType="application/vnd.openxmlformats-officedocument.presentationml.notesSlide+xml"/>
  <Override PartName="/ppt/comments/modernComment_124_4A94249C.xml" ContentType="application/vnd.ms-powerpoint.comments+xml"/>
  <Override PartName="/ppt/notesSlides/notesSlide5.xml" ContentType="application/vnd.openxmlformats-officedocument.presentationml.notesSlide+xml"/>
  <Override PartName="/ppt/comments/modernComment_127_DA5E596E.xml" ContentType="application/vnd.ms-powerpoint.comments+xml"/>
  <Override PartName="/ppt/notesSlides/notesSlide6.xml" ContentType="application/vnd.openxmlformats-officedocument.presentationml.notesSlide+xml"/>
  <Override PartName="/ppt/comments/modernComment_126_AB5829AA.xml" ContentType="application/vnd.ms-powerpoint.comments+xml"/>
  <Override PartName="/ppt/notesSlides/notesSlide7.xml" ContentType="application/vnd.openxmlformats-officedocument.presentationml.notesSlide+xml"/>
  <Override PartName="/ppt/comments/modernComment_128_F93EF348.xml" ContentType="application/vnd.ms-powerpoint.comments+xml"/>
  <Override PartName="/ppt/notesSlides/notesSlide8.xml" ContentType="application/vnd.openxmlformats-officedocument.presentationml.notesSlide+xml"/>
  <Override PartName="/ppt/comments/modernComment_129_84E43CE5.xml" ContentType="application/vnd.ms-powerpoint.comments+xml"/>
  <Override PartName="/ppt/notesSlides/notesSlide9.xml" ContentType="application/vnd.openxmlformats-officedocument.presentationml.notesSlide+xml"/>
  <Override PartName="/ppt/comments/modernComment_12A_18E51B22.xml" ContentType="application/vnd.ms-powerpoint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92" r:id="rId5"/>
    <p:sldId id="295" r:id="rId6"/>
    <p:sldId id="294" r:id="rId7"/>
    <p:sldId id="296" r:id="rId8"/>
    <p:sldId id="297" r:id="rId9"/>
    <p:sldId id="298" r:id="rId10"/>
    <p:sldId id="259" r:id="rId11"/>
    <p:sldId id="278" r:id="rId12"/>
    <p:sldId id="299" r:id="rId13"/>
    <p:sldId id="300" r:id="rId14"/>
    <p:sldId id="301" r:id="rId15"/>
    <p:sldId id="302" r:id="rId16"/>
    <p:sldId id="303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261" r:id="rId25"/>
    <p:sldId id="262" r:id="rId26"/>
    <p:sldId id="312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UMAhJ3WGZfSMGEvzQf4kGAGHfJ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195B7A-76E4-4576-0DBB-099BD0FFBAA3}" name="서 수원" initials="서수" userId="9851febfde171f0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modernComment_10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BC4BEC5-C363-48C4-9F99-AB7676A97526}" authorId="{27195B7A-76E4-4576-0DBB-099BD0FFBAA3}" created="2023-02-01T13:09:51.7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8"/>
      <ac:picMk id="7" creationId="{8749970D-D047-2C4C-BFEB-C6360B3F2FF2}"/>
    </ac:deMkLst>
    <p188:txBody>
      <a:bodyPr/>
      <a:lstStyle/>
      <a:p>
        <a:r>
          <a:rPr lang="ko-KR" altLang="en-US"/>
          <a:t>https://arspraxia.com/bisdataarticle_001/</a:t>
        </a:r>
      </a:p>
    </p188:txBody>
  </p188:cm>
</p188:cmLst>
</file>

<file path=ppt/comments/modernComment_124_4A94249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932DC0-484A-4EBB-B7DB-529D391F93D7}" authorId="{27195B7A-76E4-4576-0DBB-099BD0FFBAA3}" created="2023-02-01T13:21:03.7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51222684" sldId="292"/>
      <ac:spMk id="142" creationId="{00000000-0000-0000-0000-000000000000}"/>
      <ac:txMk cp="203" len="6">
        <ac:context len="217" hash="1716670254"/>
      </ac:txMk>
    </ac:txMkLst>
    <p188:pos x="2326298" y="3643342"/>
    <p188:txBody>
      <a:bodyPr/>
      <a:lstStyle/>
      <a:p>
        <a:r>
          <a:rPr lang="ko-KR" altLang="en-US"/>
          <a:t>문장의 경계를 인식 하는것은 마침표 물음표 등 문장의 끝을 나타내는 기호가 제각각이기에 어렵다 그래서 책에서 강조가 되어 있는듯 하다
</a:t>
        </a:r>
      </a:p>
    </p188:txBody>
  </p188:cm>
</p188:cmLst>
</file>

<file path=ppt/comments/modernComment_126_AB5829A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9AF027-3C89-43AA-86E6-8E75016E2270}" authorId="{27195B7A-76E4-4576-0DBB-099BD0FFBAA3}" created="2023-02-01T13:21:03.7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74681770" sldId="294"/>
      <ac:spMk id="142" creationId="{00000000-0000-0000-0000-000000000000}"/>
      <ac:txMk cp="203" len="6">
        <ac:context len="217" hash="1281685606"/>
      </ac:txMk>
    </ac:txMkLst>
    <p188:txBody>
      <a:bodyPr/>
      <a:lstStyle/>
      <a:p>
        <a:r>
          <a:rPr lang="ko-KR" altLang="en-US"/>
          <a:t>문장의 경계를 인식 하는것은 마침표 물음표 등 문장의 끝을 나타내는 기호가 제각각이기에 어렵다 그래서 책에서 강조가 되어 있는듯 하다
</a:t>
        </a:r>
      </a:p>
    </p188:txBody>
  </p188:cm>
</p188:cmLst>
</file>

<file path=ppt/comments/modernComment_127_DA5E596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83A106E-A9F7-4483-931C-E801C44E09D1}" authorId="{27195B7A-76E4-4576-0DBB-099BD0FFBAA3}" created="2023-02-01T13:21:03.7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74681770" sldId="294"/>
      <ac:spMk id="142" creationId="{00000000-0000-0000-0000-000000000000}"/>
      <ac:txMk cp="203" len="6">
        <ac:context len="217" hash="1281685606"/>
      </ac:txMk>
    </ac:txMkLst>
    <p188:txBody>
      <a:bodyPr/>
      <a:lstStyle/>
      <a:p>
        <a:r>
          <a:rPr lang="ko-KR" altLang="en-US"/>
          <a:t>문장의 경계를 인식 하는것은 마침표 물음표 등 문장의 끝을 나타내는 기호가 제각각이기에 어렵다 그래서 책에서 강조가 되어 있는듯 하다
</a:t>
        </a:r>
      </a:p>
    </p188:txBody>
  </p188:cm>
</p188:cmLst>
</file>

<file path=ppt/comments/modernComment_128_F93EF34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531F532-1027-404B-AF52-F25D9DF35398}" authorId="{27195B7A-76E4-4576-0DBB-099BD0FFBAA3}" created="2023-02-01T13:21:03.7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74681770" sldId="294"/>
      <ac:spMk id="142" creationId="{00000000-0000-0000-0000-000000000000}"/>
      <ac:txMk cp="203" len="6">
        <ac:context len="217" hash="1281685606"/>
      </ac:txMk>
    </ac:txMkLst>
    <p188:txBody>
      <a:bodyPr/>
      <a:lstStyle/>
      <a:p>
        <a:r>
          <a:rPr lang="ko-KR" altLang="en-US"/>
          <a:t>문장의 경계를 인식 하는것은 마침표 물음표 등 문장의 끝을 나타내는 기호가 제각각이기에 어렵다 그래서 책에서 강조가 되어 있는듯 하다
</a:t>
        </a:r>
      </a:p>
    </p188:txBody>
  </p188:cm>
</p188:cmLst>
</file>

<file path=ppt/comments/modernComment_129_84E43C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A0B8BFB-E167-4CA8-B860-192577B41504}" authorId="{27195B7A-76E4-4576-0DBB-099BD0FFBAA3}" created="2023-02-01T13:21:03.7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74681770" sldId="294"/>
      <ac:spMk id="142" creationId="{00000000-0000-0000-0000-000000000000}"/>
      <ac:txMk cp="203" len="6">
        <ac:context len="217" hash="1281685606"/>
      </ac:txMk>
    </ac:txMkLst>
    <p188:txBody>
      <a:bodyPr/>
      <a:lstStyle/>
      <a:p>
        <a:r>
          <a:rPr lang="ko-KR" altLang="en-US"/>
          <a:t>문장의 경계를 인식 하는것은 마침표 물음표 등 문장의 끝을 나타내는 기호가 제각각이기에 어렵다 그래서 책에서 강조가 되어 있는듯 하다
</a:t>
        </a:r>
      </a:p>
    </p188:txBody>
  </p188:cm>
</p188:cmLst>
</file>

<file path=ppt/comments/modernComment_12A_18E51B2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8A50BC-647B-4061-82FE-0C1438F32A5E}" authorId="{27195B7A-76E4-4576-0DBB-099BD0FFBAA3}" created="2023-02-01T13:21:03.7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74681770" sldId="294"/>
      <ac:spMk id="142" creationId="{00000000-0000-0000-0000-000000000000}"/>
      <ac:txMk cp="203" len="6">
        <ac:context len="217" hash="1281685606"/>
      </ac:txMk>
    </ac:txMkLst>
    <p188:txBody>
      <a:bodyPr/>
      <a:lstStyle/>
      <a:p>
        <a:r>
          <a:rPr lang="ko-KR" altLang="en-US"/>
          <a:t>문장의 경계를 인식 하는것은 마침표 물음표 등 문장의 끝을 나타내는 기호가 제각각이기에 어렵다 그래서 책에서 강조가 되어 있는듯 하다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318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8580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8785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459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2215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0183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925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352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45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먼저 “비전 및 목표에 대해 설명하겠습니다.</a:t>
            </a:r>
            <a:endParaRPr dirty="0"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1250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087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0878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6926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62" name="Google Shape;1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54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2953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685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891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2751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148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65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4_4A94249C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7_DA5E596E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6_AB5829AA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8_F93EF34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9_84E43C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18/10/relationships/comments" Target="../comments/modernComment_12A_18E51B22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91064"/>
            <a:ext cx="7936363" cy="2048607"/>
            <a:chOff x="224990" y="430200"/>
            <a:chExt cx="7214875" cy="186236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521104"/>
              <a:ext cx="7214875" cy="1231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400" dirty="0">
                  <a:solidFill>
                    <a:srgbClr val="2E4F88"/>
                  </a:solidFill>
                </a:rPr>
                <a:t>Natural language processing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400" dirty="0">
                  <a:solidFill>
                    <a:srgbClr val="2E4F88"/>
                  </a:solidFill>
                </a:rPr>
                <a:t>Bible</a:t>
              </a: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24990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dirty="0">
                  <a:solidFill>
                    <a:srgbClr val="8DA9DB"/>
                  </a:solidFill>
                </a:rPr>
                <a:t>Basic</a:t>
              </a: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30200"/>
              <a:ext cx="7214875" cy="335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2F5496"/>
                </a:solidFill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어휘 분석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어휘분석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형태소 분석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45477" y="94707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어휘 분석</a:t>
            </a:r>
            <a:endParaRPr lang="en-US" altLang="ko-KR" sz="1900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단어의 구조를 식별하고 분석을 통한 품사에 관한 단어수준의 연구이다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형태소 분석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형태소를 자연어의 제약 조건과 문법 규칙에 맞춰 분석 하는 것을 의미한다</a:t>
            </a:r>
            <a:r>
              <a:rPr lang="en-US" altLang="ko-KR" dirty="0"/>
              <a:t>.</a:t>
            </a:r>
          </a:p>
          <a:p>
            <a:pPr marL="228600" indent="-101600">
              <a:spcBef>
                <a:spcPts val="0"/>
              </a:spcBef>
              <a:buFont typeface="Arial"/>
              <a:buNone/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형태소 분석 절차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단어에서 최소 의미를 포함하는 형태소 후보로 분리한다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형태론적 변형이 일어난 형태소를 원형으로 복원한다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단어와 사전들 사이의 결합 조건에 따라 옳은 분석 후보를 선택한다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40FF99-7CA5-1EEB-522F-2DDF124B2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076" y="2596668"/>
            <a:ext cx="6435679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2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어휘분석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형태소 분석 절차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45477" y="94707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단어에서 최소 의미를 포함하는 형태소 후보로 분리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형태소 분석의 처리 대상인 어절은 하나 이상의 형태소가 연결된 것이다</a:t>
            </a:r>
            <a:r>
              <a:rPr lang="en-US" altLang="ko-KR" sz="2100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이를 형태소열 </a:t>
            </a:r>
            <a:r>
              <a:rPr lang="en-US" altLang="ko-KR" sz="2100" dirty="0"/>
              <a:t>(Sequence of Morphemes)</a:t>
            </a:r>
            <a:r>
              <a:rPr lang="ko-KR" altLang="en-US" sz="2100" dirty="0"/>
              <a:t>라고 부르기도 한다</a:t>
            </a:r>
            <a:r>
              <a:rPr lang="en-US" altLang="ko-KR" sz="2100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sz="2100" dirty="0"/>
          </a:p>
          <a:p>
            <a:pPr marL="927100" lvl="1">
              <a:spcBef>
                <a:spcPts val="0"/>
              </a:spcBef>
            </a:pPr>
            <a:endParaRPr lang="en-US" altLang="ko-KR" sz="2100" dirty="0"/>
          </a:p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단어에서 최소 의미를 포함하는 형태소 후보로 분리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형태소가 연결될 때</a:t>
            </a:r>
            <a:r>
              <a:rPr lang="en-US" altLang="ko-KR" sz="2100" dirty="0"/>
              <a:t>, </a:t>
            </a:r>
            <a:r>
              <a:rPr lang="ko-KR" altLang="en-US" sz="2100" dirty="0"/>
              <a:t>형태소의 변형이 일어나기에</a:t>
            </a:r>
            <a:r>
              <a:rPr lang="en-US" altLang="ko-KR" sz="2100" dirty="0"/>
              <a:t>, </a:t>
            </a:r>
            <a:r>
              <a:rPr lang="ko-KR" altLang="en-US" sz="2100" dirty="0"/>
              <a:t>형태소 원형의 복원이 필요하다</a:t>
            </a:r>
            <a:r>
              <a:rPr lang="en-US" altLang="ko-KR" sz="2100" dirty="0"/>
              <a:t>.</a:t>
            </a:r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4C9280-F056-2A77-3AE8-41D9FEEC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2" y="2260301"/>
            <a:ext cx="6826133" cy="7011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E15375-C888-9871-7442-B9FDDBEF0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795" y="4129332"/>
            <a:ext cx="4328535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4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어휘분석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형태소 분석 절차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45477" y="94707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형태론적 변형이 일어난 형태소의 원형 복원 및 형태소품사쌍 생성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1900" dirty="0"/>
              <a:t>형태소는 하나 이상의 품사를 가질 수 있으므로</a:t>
            </a:r>
            <a:r>
              <a:rPr lang="en-US" altLang="ko-KR" sz="1900" dirty="0"/>
              <a:t>, </a:t>
            </a:r>
            <a:r>
              <a:rPr lang="ko-KR" altLang="en-US" sz="1900" dirty="0"/>
              <a:t>형태소는 하나 이상의 형태소</a:t>
            </a:r>
            <a:r>
              <a:rPr lang="en-US" altLang="ko-KR" sz="1900" dirty="0"/>
              <a:t>-</a:t>
            </a:r>
            <a:r>
              <a:rPr lang="ko-KR" altLang="en-US" sz="1900" dirty="0"/>
              <a:t>품사 쌍으로 표현된다</a:t>
            </a:r>
            <a:r>
              <a:rPr lang="en-US" altLang="ko-KR" sz="1900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1900" dirty="0"/>
              <a:t>형태소와 품사를 쌍으로 나타낸 것을 형태소품사쌍 이라고 한다</a:t>
            </a:r>
            <a:r>
              <a:rPr lang="en-US" altLang="ko-KR" sz="1900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sz="1700" dirty="0"/>
              <a:t>형태소품사쌍의 예시</a:t>
            </a:r>
            <a:endParaRPr lang="en-US" altLang="ko-KR" sz="1700" dirty="0"/>
          </a:p>
          <a:p>
            <a:pPr marL="1384300" lvl="2">
              <a:spcBef>
                <a:spcPts val="0"/>
              </a:spcBef>
            </a:pPr>
            <a:r>
              <a:rPr lang="ko-KR" altLang="en-US" sz="1700" dirty="0"/>
              <a:t>나 </a:t>
            </a:r>
            <a:r>
              <a:rPr lang="en-US" altLang="ko-KR" sz="1700" dirty="0"/>
              <a:t>– (</a:t>
            </a:r>
            <a:r>
              <a:rPr lang="ko-KR" altLang="en-US" sz="1700" dirty="0"/>
              <a:t>나</a:t>
            </a:r>
            <a:r>
              <a:rPr lang="en-US" altLang="ko-KR" sz="1700" dirty="0"/>
              <a:t>_</a:t>
            </a:r>
            <a:r>
              <a:rPr lang="ko-KR" altLang="en-US" sz="1700" dirty="0"/>
              <a:t>대명사</a:t>
            </a:r>
            <a:r>
              <a:rPr lang="en-US" altLang="ko-KR" sz="1700" dirty="0"/>
              <a:t>),(</a:t>
            </a:r>
            <a:r>
              <a:rPr lang="ko-KR" altLang="en-US" sz="1700" dirty="0"/>
              <a:t>나</a:t>
            </a:r>
            <a:r>
              <a:rPr lang="en-US" altLang="ko-KR" sz="1700" dirty="0"/>
              <a:t>_</a:t>
            </a:r>
            <a:r>
              <a:rPr lang="ko-KR" altLang="en-US" sz="1700" dirty="0"/>
              <a:t>명사</a:t>
            </a:r>
            <a:r>
              <a:rPr lang="en-US" altLang="ko-KR" sz="1700" dirty="0"/>
              <a:t>),(</a:t>
            </a:r>
            <a:r>
              <a:rPr lang="ko-KR" altLang="en-US" sz="1700" dirty="0"/>
              <a:t>나</a:t>
            </a:r>
            <a:r>
              <a:rPr lang="en-US" altLang="ko-KR" sz="1700" dirty="0"/>
              <a:t>_</a:t>
            </a:r>
            <a:r>
              <a:rPr lang="ko-KR" altLang="en-US" sz="1700" dirty="0"/>
              <a:t>동사</a:t>
            </a:r>
            <a:r>
              <a:rPr lang="en-US" altLang="ko-KR" sz="1700" dirty="0"/>
              <a:t>),(</a:t>
            </a:r>
            <a:r>
              <a:rPr lang="ko-KR" altLang="en-US" sz="1700" dirty="0"/>
              <a:t>나</a:t>
            </a:r>
            <a:r>
              <a:rPr lang="en-US" altLang="ko-KR" sz="1700" dirty="0"/>
              <a:t>_</a:t>
            </a:r>
            <a:r>
              <a:rPr lang="ko-KR" altLang="en-US" sz="1700" dirty="0"/>
              <a:t>보조용언</a:t>
            </a:r>
            <a:r>
              <a:rPr lang="en-US" altLang="ko-KR" sz="1700" dirty="0"/>
              <a:t>)</a:t>
            </a:r>
          </a:p>
          <a:p>
            <a:pPr marL="927100" lvl="1">
              <a:spcBef>
                <a:spcPts val="0"/>
              </a:spcBef>
            </a:pPr>
            <a:endParaRPr lang="en-US" altLang="ko-KR" sz="2100" dirty="0"/>
          </a:p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단어와 사전들 사이의 결합 조건에 따라 옳은 분석 후보를 선택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en-US" altLang="ko-KR" sz="2100" dirty="0"/>
              <a:t>“</a:t>
            </a:r>
            <a:r>
              <a:rPr lang="ko-KR" altLang="en-US" sz="2100" dirty="0"/>
              <a:t>나는</a:t>
            </a:r>
            <a:r>
              <a:rPr lang="en-US" altLang="ko-KR" sz="2100" dirty="0"/>
              <a:t>”</a:t>
            </a:r>
            <a:r>
              <a:rPr lang="ko-KR" altLang="en-US" sz="2100" dirty="0"/>
              <a:t>에 대한 형태소품사쌍 열 후보군 중 선택한다</a:t>
            </a:r>
            <a:r>
              <a:rPr lang="en-US" altLang="ko-KR" sz="21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5656A1-CE7F-8C0E-3C0A-0FDE1EF1F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599" y="4664748"/>
            <a:ext cx="5452719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64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어휘분석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한국어 형태소 분석 라이브러리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45477" y="94707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한국어 형태소 분석기의 오픈 라이브러리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en-US" altLang="ko-KR" sz="2100" dirty="0" err="1"/>
              <a:t>KoNLPy</a:t>
            </a:r>
            <a:r>
              <a:rPr lang="en-US" altLang="ko-KR" sz="2100" dirty="0"/>
              <a:t> - </a:t>
            </a:r>
            <a:r>
              <a:rPr lang="en-US" altLang="ko-KR" sz="2100" dirty="0" err="1"/>
              <a:t>KUKoLex</a:t>
            </a:r>
            <a:r>
              <a:rPr lang="en-US" altLang="ko-KR" sz="2100" dirty="0"/>
              <a:t>(</a:t>
            </a:r>
            <a:r>
              <a:rPr lang="ko-KR" altLang="en-US" sz="2100" dirty="0"/>
              <a:t>고려대</a:t>
            </a:r>
            <a:r>
              <a:rPr lang="en-US" altLang="ko-KR" sz="2100" dirty="0"/>
              <a:t>), </a:t>
            </a:r>
            <a:r>
              <a:rPr lang="ko-KR" altLang="en-US" sz="2100" dirty="0" err="1"/>
              <a:t>한나눔</a:t>
            </a:r>
            <a:r>
              <a:rPr lang="en-US" altLang="ko-KR" sz="2100" dirty="0"/>
              <a:t>(</a:t>
            </a:r>
            <a:r>
              <a:rPr lang="en-US" altLang="ko-KR" sz="2100" dirty="0" err="1"/>
              <a:t>Hannanum</a:t>
            </a:r>
            <a:r>
              <a:rPr lang="en-US" altLang="ko-KR" sz="2100" dirty="0"/>
              <a:t>), </a:t>
            </a:r>
            <a:r>
              <a:rPr lang="ko-KR" altLang="en-US" sz="2100" dirty="0" err="1"/>
              <a:t>코모란</a:t>
            </a:r>
            <a:r>
              <a:rPr lang="en-US" altLang="ko-KR" sz="2100" dirty="0"/>
              <a:t>(</a:t>
            </a:r>
            <a:r>
              <a:rPr lang="en-US" altLang="ko-KR" sz="2100" dirty="0" err="1"/>
              <a:t>komoran</a:t>
            </a:r>
            <a:r>
              <a:rPr lang="en-US" altLang="ko-KR" sz="2100" dirty="0"/>
              <a:t>), </a:t>
            </a:r>
            <a:r>
              <a:rPr lang="ko-KR" altLang="en-US" sz="2100" dirty="0" err="1"/>
              <a:t>미캡</a:t>
            </a:r>
            <a:r>
              <a:rPr lang="en-US" altLang="ko-KR" sz="2100" dirty="0"/>
              <a:t>(</a:t>
            </a:r>
            <a:r>
              <a:rPr lang="en-US" altLang="ko-KR" sz="2100" dirty="0" err="1"/>
              <a:t>mecab</a:t>
            </a:r>
            <a:r>
              <a:rPr lang="en-US" altLang="ko-KR" sz="2100" dirty="0"/>
              <a:t>), </a:t>
            </a:r>
            <a:r>
              <a:rPr lang="ko-KR" altLang="en-US" sz="2100" dirty="0" err="1"/>
              <a:t>꼬꼬마</a:t>
            </a:r>
            <a:r>
              <a:rPr lang="en-US" altLang="ko-KR" sz="2100" dirty="0"/>
              <a:t>(</a:t>
            </a:r>
            <a:r>
              <a:rPr lang="en-US" altLang="ko-KR" sz="2100" dirty="0" err="1"/>
              <a:t>Kkma</a:t>
            </a:r>
            <a:r>
              <a:rPr lang="en-US" altLang="ko-KR" sz="2100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각각 기준</a:t>
            </a:r>
            <a:r>
              <a:rPr lang="en-US" altLang="ko-KR" sz="2100" dirty="0"/>
              <a:t>,</a:t>
            </a:r>
            <a:r>
              <a:rPr lang="ko-KR" altLang="en-US" sz="2100" dirty="0"/>
              <a:t>성능</a:t>
            </a:r>
            <a:r>
              <a:rPr lang="en-US" altLang="ko-KR" sz="2100" dirty="0"/>
              <a:t>,</a:t>
            </a:r>
            <a:r>
              <a:rPr lang="ko-KR" altLang="en-US" sz="2100" dirty="0"/>
              <a:t>시간이 다르다</a:t>
            </a:r>
            <a:r>
              <a:rPr lang="en-US" altLang="ko-KR" sz="2100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데이터에 맞는 분석기 활용능력이 필요하다</a:t>
            </a:r>
            <a:r>
              <a:rPr lang="en-US" altLang="ko-KR" sz="2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97EAA9-6CBC-8DC4-D2D8-3C13A4806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79" y="3183871"/>
            <a:ext cx="6694768" cy="290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6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어휘분석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45477" y="94707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품사 </a:t>
            </a:r>
            <a:r>
              <a:rPr lang="ko-KR" altLang="en-US" sz="2300" dirty="0" err="1"/>
              <a:t>태깅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품사는 단어의 기능</a:t>
            </a:r>
            <a:r>
              <a:rPr lang="en-US" altLang="ko-KR" sz="2100" dirty="0"/>
              <a:t>, </a:t>
            </a:r>
            <a:r>
              <a:rPr lang="ko-KR" altLang="en-US" sz="2100" dirty="0"/>
              <a:t>형태</a:t>
            </a:r>
            <a:r>
              <a:rPr lang="en-US" altLang="ko-KR" sz="2100" dirty="0"/>
              <a:t>, </a:t>
            </a:r>
            <a:r>
              <a:rPr lang="ko-KR" altLang="en-US" sz="2100" dirty="0"/>
              <a:t>의미에 따라 나눈 것을 말한다</a:t>
            </a:r>
            <a:r>
              <a:rPr lang="en-US" altLang="ko-KR" sz="2100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 err="1"/>
              <a:t>태깅이란</a:t>
            </a:r>
            <a:r>
              <a:rPr lang="ko-KR" altLang="en-US" sz="2100" dirty="0"/>
              <a:t> 같은 단어에 대해 의미가 다를 경우</a:t>
            </a:r>
            <a:r>
              <a:rPr lang="en-US" altLang="ko-KR" sz="2100" dirty="0"/>
              <a:t>(</a:t>
            </a:r>
            <a:r>
              <a:rPr lang="ko-KR" altLang="en-US" sz="2100" dirty="0"/>
              <a:t>중의성이 존재</a:t>
            </a:r>
            <a:r>
              <a:rPr lang="en-US" altLang="ko-KR" sz="2100" dirty="0"/>
              <a:t>) </a:t>
            </a:r>
            <a:r>
              <a:rPr lang="ko-KR" altLang="en-US" sz="2100" dirty="0"/>
              <a:t>해결하기 위한 부가 정보를 장착 하는 것을 말한다</a:t>
            </a:r>
            <a:r>
              <a:rPr lang="en-US" altLang="ko-KR" sz="2100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sz="2100" dirty="0"/>
          </a:p>
          <a:p>
            <a:pPr marL="927100" lvl="1">
              <a:spcBef>
                <a:spcPts val="0"/>
              </a:spcBef>
            </a:pPr>
            <a:endParaRPr lang="en-US" altLang="ko-KR" sz="2100" dirty="0"/>
          </a:p>
          <a:p>
            <a:pPr marL="927100" lvl="1">
              <a:spcBef>
                <a:spcPts val="0"/>
              </a:spcBef>
            </a:pPr>
            <a:endParaRPr lang="en-US" altLang="ko-KR" sz="2100" dirty="0"/>
          </a:p>
          <a:p>
            <a:pPr marL="927100" lvl="1">
              <a:spcBef>
                <a:spcPts val="0"/>
              </a:spcBef>
            </a:pPr>
            <a:endParaRPr lang="en-US" altLang="ko-KR" sz="2100" dirty="0"/>
          </a:p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품사 </a:t>
            </a:r>
            <a:r>
              <a:rPr lang="ko-KR" altLang="en-US" sz="2300" dirty="0" err="1"/>
              <a:t>태깅</a:t>
            </a:r>
            <a:r>
              <a:rPr lang="ko-KR" altLang="en-US" sz="2300" dirty="0"/>
              <a:t> 접근법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규칙 기반 접근법</a:t>
            </a:r>
            <a:endParaRPr lang="en-US" altLang="ko-KR" sz="21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통계 기반 접근법</a:t>
            </a:r>
            <a:endParaRPr lang="en-US" altLang="ko-KR" sz="21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딥러닝 기반 접근법</a:t>
            </a:r>
            <a:endParaRPr lang="en-US" altLang="ko-KR" sz="2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DA0486-46FD-15F2-0F41-14555C88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565" y="2349295"/>
            <a:ext cx="4170446" cy="297299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D269D3-E859-CBCC-40A6-341DD4A9782E}"/>
              </a:ext>
            </a:extLst>
          </p:cNvPr>
          <p:cNvSpPr/>
          <p:nvPr/>
        </p:nvSpPr>
        <p:spPr>
          <a:xfrm>
            <a:off x="6096000" y="3010739"/>
            <a:ext cx="914400" cy="202337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823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어휘분석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r>
              <a:rPr lang="ko-KR" altLang="en-US" dirty="0"/>
              <a:t> 접근법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45477" y="94707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규칙 기반의 접근법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언어 정보에서 생성되는 규칙 형태를 적용하여 </a:t>
            </a:r>
            <a:r>
              <a:rPr lang="ko-KR" altLang="en-US" sz="2100" dirty="0" err="1"/>
              <a:t>태깅을</a:t>
            </a:r>
            <a:r>
              <a:rPr lang="ko-KR" altLang="en-US" sz="2100" dirty="0"/>
              <a:t> 수행한다</a:t>
            </a:r>
            <a:r>
              <a:rPr lang="en-US" altLang="ko-KR" sz="2100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품사 사이 관계 외의 어절에 대해 높은 정확도를 나타내기 때문에</a:t>
            </a:r>
            <a:r>
              <a:rPr lang="en-US" altLang="ko-KR" sz="2100" dirty="0"/>
              <a:t>, </a:t>
            </a:r>
            <a:r>
              <a:rPr lang="ko-KR" altLang="en-US" sz="2100" dirty="0"/>
              <a:t>통계 기반 접근법으로 다루지 못하는 부분에 대해 교정이 가능하다</a:t>
            </a:r>
            <a:r>
              <a:rPr lang="en-US" altLang="ko-KR" sz="2100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긍정</a:t>
            </a:r>
            <a:r>
              <a:rPr lang="en-US" altLang="ko-KR" sz="2100" dirty="0"/>
              <a:t>, </a:t>
            </a:r>
            <a:r>
              <a:rPr lang="ko-KR" altLang="en-US" sz="2100" dirty="0"/>
              <a:t>부정</a:t>
            </a:r>
            <a:r>
              <a:rPr lang="en-US" altLang="ko-KR" sz="2100" dirty="0"/>
              <a:t>, </a:t>
            </a:r>
            <a:r>
              <a:rPr lang="ko-KR" altLang="en-US" sz="2100" dirty="0"/>
              <a:t>수정 정보를 이용하여 중의성을 해결하고 </a:t>
            </a:r>
            <a:r>
              <a:rPr lang="ko-KR" altLang="en-US" sz="2100" dirty="0" err="1"/>
              <a:t>태깅을</a:t>
            </a:r>
            <a:r>
              <a:rPr lang="ko-KR" altLang="en-US" sz="2100" dirty="0"/>
              <a:t> 부착하는 방법이다</a:t>
            </a:r>
            <a:r>
              <a:rPr lang="en-US" altLang="ko-KR" sz="2100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sz="1700" dirty="0"/>
              <a:t>긍정 정보 </a:t>
            </a:r>
            <a:r>
              <a:rPr lang="en-US" altLang="ko-KR" sz="1700" dirty="0"/>
              <a:t>:</a:t>
            </a:r>
            <a:r>
              <a:rPr lang="ko-KR" altLang="en-US" sz="1700" dirty="0"/>
              <a:t> 문장에서 선호되는 어휘 태그에 대한 언어 지식이다</a:t>
            </a:r>
            <a:r>
              <a:rPr lang="en-US" altLang="ko-KR" sz="1700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sz="1700" dirty="0"/>
              <a:t>부정 정보 </a:t>
            </a:r>
            <a:r>
              <a:rPr lang="en-US" altLang="ko-KR" sz="1700" dirty="0"/>
              <a:t>: </a:t>
            </a:r>
            <a:r>
              <a:rPr lang="ko-KR" altLang="en-US" sz="1700" dirty="0"/>
              <a:t>문장에서 배제되는 어휘 태그에 대한 언어 지식이다</a:t>
            </a:r>
            <a:r>
              <a:rPr lang="en-US" altLang="ko-KR" sz="1700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sz="1700" dirty="0"/>
              <a:t>수정 정보 </a:t>
            </a:r>
            <a:r>
              <a:rPr lang="en-US" altLang="ko-KR" sz="1700" dirty="0"/>
              <a:t>: </a:t>
            </a:r>
            <a:r>
              <a:rPr lang="ko-KR" altLang="en-US" sz="1700" dirty="0"/>
              <a:t>오류 교정 및 잘못된 정보 입력 시 수정될 정보에 대한 지식이다</a:t>
            </a:r>
            <a:r>
              <a:rPr lang="en-US" altLang="ko-KR" sz="1700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sz="2100" dirty="0"/>
          </a:p>
          <a:p>
            <a:pPr marL="927100" lvl="1">
              <a:spcBef>
                <a:spcPts val="0"/>
              </a:spcBef>
            </a:pPr>
            <a:endParaRPr lang="en-US" altLang="ko-KR" sz="2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D177D4-9B72-A17A-A97A-C59EE620C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58" y="4204213"/>
            <a:ext cx="9695117" cy="7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0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어휘분석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r>
              <a:rPr lang="ko-KR" altLang="en-US" dirty="0"/>
              <a:t> 접근법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45477" y="94707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통계 기반의 접근법</a:t>
            </a:r>
            <a:r>
              <a:rPr lang="en-US" altLang="ko-KR" sz="2300" dirty="0"/>
              <a:t>(Hidden Markov Model)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1900" dirty="0"/>
              <a:t>태그가 부착된 코퍼스 중 적합한 모델을 선정하고 코퍼스에서 추출된 정보를 이용한다</a:t>
            </a:r>
            <a:r>
              <a:rPr lang="en-US" altLang="ko-KR" sz="1900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1900" dirty="0"/>
              <a:t>대량의 코퍼스에 태그가 </a:t>
            </a:r>
            <a:r>
              <a:rPr lang="ko-KR" altLang="en-US" sz="1900" dirty="0" err="1"/>
              <a:t>부착되어야하는</a:t>
            </a:r>
            <a:r>
              <a:rPr lang="ko-KR" altLang="en-US" sz="1900" dirty="0"/>
              <a:t> 단점이 있지만 주어지면 정보추출이 용이하고</a:t>
            </a:r>
            <a:r>
              <a:rPr lang="en-US" altLang="ko-KR" sz="1900" dirty="0"/>
              <a:t>, </a:t>
            </a:r>
            <a:r>
              <a:rPr lang="ko-KR" altLang="en-US" sz="1900" dirty="0"/>
              <a:t>자동 추출이 가능하다</a:t>
            </a:r>
            <a:r>
              <a:rPr lang="en-US" altLang="ko-KR" sz="1900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대표적인 방법은 어휘 확률을 이용하는 은닉 </a:t>
            </a:r>
            <a:r>
              <a:rPr lang="ko-KR" altLang="en-US" sz="2100" dirty="0" err="1"/>
              <a:t>마르코프</a:t>
            </a:r>
            <a:r>
              <a:rPr lang="ko-KR" altLang="en-US" sz="2100" dirty="0"/>
              <a:t> 모델</a:t>
            </a:r>
            <a:r>
              <a:rPr lang="en-US" altLang="ko-KR" sz="2100" dirty="0"/>
              <a:t>(Hidden Markov Model)</a:t>
            </a:r>
            <a:r>
              <a:rPr lang="ko-KR" altLang="en-US" sz="2100" dirty="0"/>
              <a:t>이 존재한다</a:t>
            </a:r>
            <a:r>
              <a:rPr lang="en-US" altLang="ko-KR" sz="2100" dirty="0"/>
              <a:t>.</a:t>
            </a:r>
          </a:p>
          <a:p>
            <a:pPr marL="1054100" lvl="2" indent="0">
              <a:spcBef>
                <a:spcPts val="0"/>
              </a:spcBef>
              <a:buNone/>
            </a:pPr>
            <a:endParaRPr lang="en-US" altLang="ko-KR" sz="1900" dirty="0"/>
          </a:p>
          <a:p>
            <a:pPr marL="927100" lvl="1">
              <a:spcBef>
                <a:spcPts val="0"/>
              </a:spcBef>
            </a:pP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4204841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어휘분석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r>
              <a:rPr lang="ko-KR" altLang="en-US" dirty="0"/>
              <a:t> 접근법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45477" y="946088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en-US" altLang="ko-KR" sz="2300" dirty="0"/>
              <a:t>Hidden</a:t>
            </a:r>
            <a:r>
              <a:rPr lang="ko-KR" altLang="en-US" sz="2300" dirty="0"/>
              <a:t> </a:t>
            </a:r>
            <a:r>
              <a:rPr lang="en-US" altLang="ko-KR" sz="2300" dirty="0"/>
              <a:t>Markov</a:t>
            </a:r>
            <a:r>
              <a:rPr lang="ko-KR" altLang="en-US" sz="2300" dirty="0"/>
              <a:t> </a:t>
            </a:r>
            <a:r>
              <a:rPr lang="en-US" altLang="ko-KR" sz="2300" dirty="0"/>
              <a:t>Model(HMM) 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주어진 문장에서 형태소의 품사 태그 정보를 </a:t>
            </a:r>
            <a:r>
              <a:rPr lang="ko-KR" altLang="en-US" sz="2100" dirty="0" err="1"/>
              <a:t>숨긴채로</a:t>
            </a:r>
            <a:r>
              <a:rPr lang="ko-KR" altLang="en-US" sz="2100" dirty="0"/>
              <a:t> 확률 정보를 이용하여 가장 가능성이 높은 경로를 찾는다</a:t>
            </a:r>
            <a:r>
              <a:rPr lang="en-US" altLang="ko-KR" sz="21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7B0FF5-4B77-EB9B-111C-7AD75DFC6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2" y="2750688"/>
            <a:ext cx="7510251" cy="32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11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어휘분석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r>
              <a:rPr lang="ko-KR" altLang="en-US" dirty="0"/>
              <a:t> 접근법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45477" y="946088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sz="2300" dirty="0" err="1"/>
              <a:t>마르코프</a:t>
            </a:r>
            <a:r>
              <a:rPr lang="ko-KR" altLang="en-US" sz="2300" dirty="0"/>
              <a:t> 모델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Morkov</a:t>
            </a:r>
            <a:r>
              <a:rPr lang="en-US" altLang="ko-KR" sz="2300" dirty="0"/>
              <a:t> Model)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현재의 </a:t>
            </a:r>
            <a:r>
              <a:rPr lang="en-US" altLang="ko-KR" sz="2100" dirty="0"/>
              <a:t>observation</a:t>
            </a:r>
            <a:r>
              <a:rPr lang="ko-KR" altLang="en-US" sz="2100" dirty="0"/>
              <a:t>은 바로 이전의 </a:t>
            </a:r>
            <a:r>
              <a:rPr lang="en-US" altLang="ko-KR" sz="2100" dirty="0"/>
              <a:t>state</a:t>
            </a:r>
            <a:r>
              <a:rPr lang="ko-KR" altLang="en-US" sz="2100" dirty="0"/>
              <a:t>에 의해서만 결정된다</a:t>
            </a:r>
            <a:r>
              <a:rPr lang="en-US" altLang="ko-KR" sz="2100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sz="2100" dirty="0"/>
          </a:p>
          <a:p>
            <a:pPr marL="927100" lvl="1">
              <a:spcBef>
                <a:spcPts val="0"/>
              </a:spcBef>
            </a:pPr>
            <a:endParaRPr lang="en-US" altLang="ko-KR" sz="2100" dirty="0"/>
          </a:p>
          <a:p>
            <a:pPr marL="927100" lvl="1">
              <a:spcBef>
                <a:spcPts val="0"/>
              </a:spcBef>
            </a:pPr>
            <a:endParaRPr lang="en-US" altLang="ko-KR" sz="21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예</a:t>
            </a:r>
            <a:r>
              <a:rPr lang="en-US" altLang="ko-KR" sz="2100" dirty="0"/>
              <a:t>) </a:t>
            </a:r>
            <a:r>
              <a:rPr lang="ko-KR" altLang="en-US" sz="2100" dirty="0"/>
              <a:t>날씨예측 문제 </a:t>
            </a:r>
            <a:r>
              <a:rPr lang="en-US" altLang="ko-KR" sz="2100" dirty="0"/>
              <a:t>(state : </a:t>
            </a:r>
            <a:r>
              <a:rPr lang="ko-KR" altLang="en-US" sz="2100" dirty="0"/>
              <a:t>날씨</a:t>
            </a:r>
            <a:r>
              <a:rPr lang="en-US" altLang="ko-KR" sz="2100" dirty="0"/>
              <a:t>, observation : {</a:t>
            </a:r>
            <a:r>
              <a:rPr lang="en-US" altLang="ko-KR" sz="2100" dirty="0" err="1"/>
              <a:t>rainy,cloudy,sunny</a:t>
            </a:r>
            <a:r>
              <a:rPr lang="en-US" altLang="ko-KR" sz="2100" dirty="0"/>
              <a:t>},</a:t>
            </a:r>
            <a:r>
              <a:rPr lang="ko-KR" altLang="en-US" sz="2100" dirty="0"/>
              <a:t>가정 </a:t>
            </a:r>
            <a:r>
              <a:rPr lang="en-US" altLang="ko-KR" sz="2100" dirty="0"/>
              <a:t>: </a:t>
            </a:r>
            <a:r>
              <a:rPr lang="ko-KR" altLang="en-US" sz="2100" dirty="0"/>
              <a:t>오늘 날씨는 어제 날씨에만 영향을 받는다</a:t>
            </a:r>
            <a:r>
              <a:rPr lang="en-US" altLang="ko-KR" sz="2100" dirty="0"/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4A9110-A02B-992B-F53A-4D0EAA4F1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706" y="1935430"/>
            <a:ext cx="6471199" cy="11583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41A3D4-51F3-7951-CF24-7898B1EDB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736" y="3921579"/>
            <a:ext cx="6954064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0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6753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텍스트의 </a:t>
            </a:r>
            <a:r>
              <a:rPr lang="ko-KR" altLang="en-US" sz="2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어휘분석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r>
              <a:rPr lang="ko-KR" altLang="en-US" dirty="0"/>
              <a:t> 접근법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45477" y="946088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sz="2300" dirty="0" err="1"/>
              <a:t>마르코프</a:t>
            </a:r>
            <a:r>
              <a:rPr lang="ko-KR" altLang="en-US" sz="2300" dirty="0"/>
              <a:t> 모델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Morkov</a:t>
            </a:r>
            <a:r>
              <a:rPr lang="en-US" altLang="ko-KR" sz="2300" dirty="0"/>
              <a:t> Model)</a:t>
            </a:r>
          </a:p>
          <a:p>
            <a:pPr marL="469900" indent="-342900">
              <a:spcBef>
                <a:spcPts val="0"/>
              </a:spcBef>
            </a:pPr>
            <a:endParaRPr lang="en-US" altLang="ko-KR" sz="2300" dirty="0"/>
          </a:p>
          <a:p>
            <a:pPr marL="127000" indent="0">
              <a:spcBef>
                <a:spcPts val="0"/>
              </a:spcBef>
              <a:buNone/>
            </a:pPr>
            <a:endParaRPr lang="en-US" altLang="ko-KR" sz="2300" dirty="0"/>
          </a:p>
          <a:p>
            <a:pPr marL="469900" indent="-342900">
              <a:spcBef>
                <a:spcPts val="0"/>
              </a:spcBef>
            </a:pPr>
            <a:r>
              <a:rPr lang="en-US" altLang="ko-KR" sz="2300" dirty="0"/>
              <a:t>HMM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우리가 </a:t>
            </a:r>
            <a:r>
              <a:rPr lang="ko-KR" altLang="en-US" sz="2100" dirty="0" err="1"/>
              <a:t>알고싶은</a:t>
            </a:r>
            <a:r>
              <a:rPr lang="ko-KR" altLang="en-US" sz="2100" dirty="0"/>
              <a:t> </a:t>
            </a:r>
            <a:r>
              <a:rPr lang="en-US" altLang="ko-KR" sz="2100" dirty="0"/>
              <a:t>state(</a:t>
            </a:r>
            <a:r>
              <a:rPr lang="ko-KR" altLang="en-US" sz="2100" dirty="0"/>
              <a:t>상태</a:t>
            </a:r>
            <a:r>
              <a:rPr lang="en-US" altLang="ko-KR" sz="2100" dirty="0"/>
              <a:t>) </a:t>
            </a:r>
            <a:r>
              <a:rPr lang="ko-KR" altLang="en-US" sz="2100" dirty="0"/>
              <a:t>가 숨겨져 있는 상황을 의미한다</a:t>
            </a:r>
            <a:r>
              <a:rPr lang="en-US" altLang="ko-KR" sz="2100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sz="1900" dirty="0"/>
              <a:t>날씨 예측을 하고 싶은데 과거 날씨를 알 수 없는 상황</a:t>
            </a:r>
            <a:r>
              <a:rPr lang="en-US" altLang="ko-KR" sz="1900" dirty="0"/>
              <a:t> </a:t>
            </a:r>
            <a:r>
              <a:rPr lang="ko-KR" altLang="en-US" sz="1900" dirty="0"/>
              <a:t>이라면</a:t>
            </a:r>
            <a:r>
              <a:rPr lang="en-US" altLang="ko-KR" sz="1900" dirty="0"/>
              <a:t>, </a:t>
            </a:r>
            <a:r>
              <a:rPr lang="ko-KR" altLang="en-US" sz="1900" dirty="0"/>
              <a:t>사람들이 우산을 가지고 다니는지 </a:t>
            </a:r>
            <a:r>
              <a:rPr lang="ko-KR" altLang="en-US" sz="1900" dirty="0" err="1"/>
              <a:t>아닌지로</a:t>
            </a:r>
            <a:r>
              <a:rPr lang="ko-KR" altLang="en-US" sz="1900" dirty="0"/>
              <a:t> </a:t>
            </a:r>
            <a:r>
              <a:rPr lang="en-US" altLang="ko-KR" sz="1900" dirty="0"/>
              <a:t>observation(</a:t>
            </a:r>
            <a:r>
              <a:rPr lang="ko-KR" altLang="en-US" sz="1900" dirty="0"/>
              <a:t>관측치</a:t>
            </a:r>
            <a:r>
              <a:rPr lang="en-US" altLang="ko-KR" sz="1900" dirty="0"/>
              <a:t>)</a:t>
            </a:r>
            <a:r>
              <a:rPr lang="ko-KR" altLang="en-US" sz="1900" dirty="0"/>
              <a:t>를 구할 수 있다</a:t>
            </a:r>
            <a:r>
              <a:rPr lang="en-US" altLang="ko-KR" sz="1900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sz="2100" dirty="0"/>
              <a:t>HMM</a:t>
            </a:r>
            <a:r>
              <a:rPr lang="ko-KR" altLang="en-US" sz="2100" dirty="0"/>
              <a:t>에는 </a:t>
            </a:r>
            <a:r>
              <a:rPr lang="en-US" altLang="ko-KR" sz="2100" dirty="0"/>
              <a:t>3</a:t>
            </a:r>
            <a:r>
              <a:rPr lang="ko-KR" altLang="en-US" sz="2100" dirty="0"/>
              <a:t>가지 문제가 존재</a:t>
            </a:r>
            <a:endParaRPr lang="en-US" altLang="ko-KR" sz="2100" dirty="0"/>
          </a:p>
          <a:p>
            <a:pPr marL="1384300" lvl="2">
              <a:spcBef>
                <a:spcPts val="0"/>
              </a:spcBef>
            </a:pPr>
            <a:r>
              <a:rPr lang="ko-KR" altLang="en-US" sz="1900" dirty="0"/>
              <a:t>확률평가 문제</a:t>
            </a:r>
            <a:endParaRPr lang="en-US" altLang="ko-KR" sz="1900" dirty="0"/>
          </a:p>
          <a:p>
            <a:pPr marL="1384300" lvl="2">
              <a:spcBef>
                <a:spcPts val="0"/>
              </a:spcBef>
            </a:pPr>
            <a:r>
              <a:rPr lang="ko-KR" altLang="en-US" sz="1900" dirty="0">
                <a:solidFill>
                  <a:srgbClr val="FF0000"/>
                </a:solidFill>
              </a:rPr>
              <a:t>최적의 상태열을 찾는 문제</a:t>
            </a:r>
            <a:endParaRPr lang="en-US" altLang="ko-KR" sz="1900" dirty="0">
              <a:solidFill>
                <a:srgbClr val="FF0000"/>
              </a:solidFill>
            </a:endParaRPr>
          </a:p>
          <a:p>
            <a:pPr marL="1384300" lvl="2">
              <a:spcBef>
                <a:spcPts val="0"/>
              </a:spcBef>
            </a:pPr>
            <a:r>
              <a:rPr lang="ko-KR" altLang="en-US" sz="1900" dirty="0"/>
              <a:t>파라미터 추정의 문제</a:t>
            </a:r>
            <a:endParaRPr lang="en-US" altLang="ko-KR" sz="1900" dirty="0"/>
          </a:p>
          <a:p>
            <a:pPr marL="469900" indent="-342900">
              <a:spcBef>
                <a:spcPts val="0"/>
              </a:spcBef>
            </a:pPr>
            <a:endParaRPr lang="en-US" altLang="ko-KR" sz="2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4E4176-3204-00E0-5E6D-0066656FA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872" y="945101"/>
            <a:ext cx="6784059" cy="15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9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33729B-A6AF-4A7D-5FE5-D93F3E53C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500" y="2388049"/>
            <a:ext cx="5121084" cy="1165961"/>
          </a:xfrm>
          <a:prstGeom prst="rect">
            <a:avLst/>
          </a:prstGeom>
        </p:spPr>
      </p:pic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어휘분석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r>
              <a:rPr lang="ko-KR" altLang="en-US" dirty="0"/>
              <a:t> 접근법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45477" y="946088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en-US" altLang="ko-KR" sz="2300" dirty="0"/>
              <a:t>HMM(</a:t>
            </a:r>
            <a:r>
              <a:rPr lang="ko-KR" altLang="en-US" sz="2300" dirty="0"/>
              <a:t>최적의 상태열을 찾기</a:t>
            </a:r>
            <a:r>
              <a:rPr lang="en-US" altLang="ko-KR" sz="2300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하나의 최적 상태열의 경로를 찾는 방법은 사후확률</a:t>
            </a:r>
            <a:r>
              <a:rPr lang="en-US" altLang="ko-KR" sz="2100" b="0" i="0" dirty="0">
                <a:solidFill>
                  <a:srgbClr val="333333"/>
                </a:solidFill>
                <a:effectLst/>
                <a:latin typeface="Jeju Gothic"/>
              </a:rPr>
              <a:t>P(</a:t>
            </a:r>
            <a:r>
              <a:rPr lang="en-US" altLang="ko-KR" sz="2100" b="0" i="0" dirty="0" err="1">
                <a:solidFill>
                  <a:srgbClr val="333333"/>
                </a:solidFill>
                <a:effectLst/>
                <a:latin typeface="Jeju Gothic"/>
              </a:rPr>
              <a:t>q|O</a:t>
            </a:r>
            <a:r>
              <a:rPr lang="en-US" altLang="ko-KR" sz="2100" b="0" i="0" dirty="0">
                <a:solidFill>
                  <a:srgbClr val="333333"/>
                </a:solidFill>
                <a:effectLst/>
                <a:latin typeface="Jeju Gothic"/>
              </a:rPr>
              <a:t>,</a:t>
            </a:r>
            <a:r>
              <a:rPr lang="el-GR" altLang="ko-KR" sz="2100" b="0" i="0" dirty="0">
                <a:solidFill>
                  <a:srgbClr val="333333"/>
                </a:solidFill>
                <a:effectLst/>
                <a:latin typeface="Jeju Gothic"/>
              </a:rPr>
              <a:t>λ)</a:t>
            </a:r>
            <a:r>
              <a:rPr lang="ko-KR" altLang="en-US" sz="2100" b="0" i="0" dirty="0">
                <a:solidFill>
                  <a:srgbClr val="333333"/>
                </a:solidFill>
                <a:effectLst/>
                <a:latin typeface="Jeju Gothic"/>
              </a:rPr>
              <a:t>을 최대화 하는 것을 경로로 설정할 수 있다</a:t>
            </a:r>
            <a:r>
              <a:rPr lang="en-US" altLang="ko-KR" sz="2100" b="0" i="0" dirty="0">
                <a:solidFill>
                  <a:srgbClr val="333333"/>
                </a:solidFill>
                <a:effectLst/>
                <a:latin typeface="Jeju Gothic"/>
              </a:rPr>
              <a:t>.</a:t>
            </a:r>
            <a:endParaRPr lang="en-US" altLang="ko-KR" sz="1900" b="0" i="0" dirty="0">
              <a:solidFill>
                <a:srgbClr val="333333"/>
              </a:solidFill>
              <a:effectLst/>
              <a:latin typeface="Jeju Gothic"/>
            </a:endParaRPr>
          </a:p>
          <a:p>
            <a:pPr marL="1384300" lvl="2">
              <a:spcBef>
                <a:spcPts val="0"/>
              </a:spcBef>
            </a:pPr>
            <a:r>
              <a:rPr lang="ko-KR" altLang="en-US" sz="1900" dirty="0">
                <a:solidFill>
                  <a:srgbClr val="333333"/>
                </a:solidFill>
                <a:latin typeface="Jeju Gothic"/>
              </a:rPr>
              <a:t>사후확률을 </a:t>
            </a:r>
            <a:r>
              <a:rPr lang="en-US" altLang="ko-KR" sz="1900" dirty="0">
                <a:solidFill>
                  <a:srgbClr val="333333"/>
                </a:solidFill>
                <a:latin typeface="Jeju Gothic"/>
              </a:rPr>
              <a:t>forward-backward</a:t>
            </a:r>
            <a:r>
              <a:rPr lang="ko-KR" altLang="en-US" sz="1900" dirty="0">
                <a:solidFill>
                  <a:srgbClr val="333333"/>
                </a:solidFill>
                <a:latin typeface="Jeju Gothic"/>
              </a:rPr>
              <a:t>변수로 정의한다</a:t>
            </a:r>
            <a:r>
              <a:rPr lang="en-US" altLang="ko-KR" sz="1900" dirty="0">
                <a:solidFill>
                  <a:srgbClr val="333333"/>
                </a:solidFill>
                <a:latin typeface="Jeju Gothic"/>
              </a:rPr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sz="1900" dirty="0">
              <a:solidFill>
                <a:srgbClr val="333333"/>
              </a:solidFill>
              <a:latin typeface="Jeju Gothic"/>
            </a:endParaRPr>
          </a:p>
          <a:p>
            <a:pPr marL="1384300" lvl="2">
              <a:spcBef>
                <a:spcPts val="0"/>
              </a:spcBef>
            </a:pPr>
            <a:endParaRPr lang="en-US" altLang="ko-KR" sz="1900" dirty="0">
              <a:solidFill>
                <a:srgbClr val="333333"/>
              </a:solidFill>
              <a:latin typeface="Jeju Gothic"/>
            </a:endParaRPr>
          </a:p>
          <a:p>
            <a:pPr marL="1384300" lvl="2">
              <a:spcBef>
                <a:spcPts val="0"/>
              </a:spcBef>
            </a:pPr>
            <a:r>
              <a:rPr lang="ko-KR" altLang="en-US" sz="1900" dirty="0">
                <a:solidFill>
                  <a:srgbClr val="333333"/>
                </a:solidFill>
                <a:latin typeface="Jeju Gothic"/>
              </a:rPr>
              <a:t>이는 </a:t>
            </a:r>
            <a:r>
              <a:rPr lang="en-US" altLang="ko-KR" sz="1900" dirty="0">
                <a:solidFill>
                  <a:srgbClr val="333333"/>
                </a:solidFill>
                <a:latin typeface="Jeju Gothic"/>
              </a:rPr>
              <a:t>forward prob.</a:t>
            </a:r>
            <a:r>
              <a:rPr lang="ko-KR" altLang="en-US" sz="1900" dirty="0">
                <a:solidFill>
                  <a:srgbClr val="333333"/>
                </a:solidFill>
                <a:latin typeface="Jeju Gothic"/>
              </a:rPr>
              <a:t>와 </a:t>
            </a:r>
            <a:r>
              <a:rPr lang="en-US" altLang="ko-KR" sz="1900" dirty="0">
                <a:solidFill>
                  <a:srgbClr val="333333"/>
                </a:solidFill>
                <a:latin typeface="Jeju Gothic"/>
              </a:rPr>
              <a:t>backward prob.</a:t>
            </a:r>
            <a:r>
              <a:rPr lang="ko-KR" altLang="en-US" sz="1900" dirty="0">
                <a:solidFill>
                  <a:srgbClr val="333333"/>
                </a:solidFill>
                <a:latin typeface="Jeju Gothic"/>
              </a:rPr>
              <a:t>의 곱과 같다</a:t>
            </a:r>
            <a:r>
              <a:rPr lang="en-US" altLang="ko-KR" sz="1900" dirty="0">
                <a:solidFill>
                  <a:srgbClr val="333333"/>
                </a:solidFill>
                <a:latin typeface="Jeju Gothic"/>
              </a:rPr>
              <a:t>. </a:t>
            </a:r>
            <a:r>
              <a:rPr lang="ko-KR" altLang="en-US" sz="1900" dirty="0">
                <a:solidFill>
                  <a:srgbClr val="333333"/>
                </a:solidFill>
                <a:latin typeface="Jeju Gothic"/>
              </a:rPr>
              <a:t>따라서</a:t>
            </a:r>
            <a:r>
              <a:rPr lang="en-US" altLang="ko-KR" sz="1900" dirty="0">
                <a:solidFill>
                  <a:srgbClr val="333333"/>
                </a:solidFill>
                <a:latin typeface="Jeju Gothic"/>
              </a:rPr>
              <a:t> </a:t>
            </a:r>
            <a:r>
              <a:rPr lang="ko-KR" altLang="en-US" sz="1900" dirty="0">
                <a:solidFill>
                  <a:srgbClr val="333333"/>
                </a:solidFill>
                <a:latin typeface="Jeju Gothic"/>
              </a:rPr>
              <a:t>밑과 같이 정의 가능하다</a:t>
            </a:r>
            <a:r>
              <a:rPr lang="en-US" altLang="ko-KR" sz="1900" dirty="0">
                <a:solidFill>
                  <a:srgbClr val="333333"/>
                </a:solidFill>
                <a:latin typeface="Jeju Gothic"/>
              </a:rPr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sz="1900" b="0" i="0" dirty="0">
              <a:solidFill>
                <a:srgbClr val="333333"/>
              </a:solidFill>
              <a:effectLst/>
              <a:latin typeface="Jeju Gothic"/>
            </a:endParaRPr>
          </a:p>
          <a:p>
            <a:pPr marL="1384300" lvl="2">
              <a:spcBef>
                <a:spcPts val="0"/>
              </a:spcBef>
            </a:pPr>
            <a:endParaRPr lang="en-US" altLang="ko-KR" sz="1900" dirty="0">
              <a:solidFill>
                <a:srgbClr val="333333"/>
              </a:solidFill>
              <a:latin typeface="Jeju Gothic"/>
            </a:endParaRPr>
          </a:p>
          <a:p>
            <a:pPr marL="1384300" lvl="2">
              <a:spcBef>
                <a:spcPts val="0"/>
              </a:spcBef>
            </a:pPr>
            <a:endParaRPr lang="en-US" altLang="ko-KR" sz="1900" b="0" i="0" dirty="0">
              <a:solidFill>
                <a:srgbClr val="333333"/>
              </a:solidFill>
              <a:effectLst/>
              <a:latin typeface="Jeju Gothic"/>
            </a:endParaRPr>
          </a:p>
          <a:p>
            <a:pPr marL="1384300" lvl="2">
              <a:spcBef>
                <a:spcPts val="0"/>
              </a:spcBef>
            </a:pPr>
            <a:r>
              <a:rPr lang="ko-KR" altLang="en-US" sz="1900" dirty="0">
                <a:solidFill>
                  <a:srgbClr val="333333"/>
                </a:solidFill>
                <a:latin typeface="Jeju Gothic"/>
              </a:rPr>
              <a:t>이를 최대화 하는 상태를 찾아 모든 </a:t>
            </a:r>
            <a:r>
              <a:rPr lang="en-US" altLang="ko-KR" sz="1900" dirty="0">
                <a:solidFill>
                  <a:srgbClr val="333333"/>
                </a:solidFill>
                <a:latin typeface="Jeju Gothic"/>
              </a:rPr>
              <a:t>t</a:t>
            </a:r>
            <a:r>
              <a:rPr lang="ko-KR" altLang="en-US" sz="1900" dirty="0">
                <a:solidFill>
                  <a:srgbClr val="333333"/>
                </a:solidFill>
                <a:latin typeface="Jeju Gothic"/>
              </a:rPr>
              <a:t>에 대해 모으면 최적의 상태열을 구할 수 있다</a:t>
            </a:r>
            <a:r>
              <a:rPr lang="en-US" altLang="ko-KR" sz="1900" dirty="0">
                <a:solidFill>
                  <a:srgbClr val="333333"/>
                </a:solidFill>
                <a:latin typeface="Jeju Gothic"/>
              </a:rPr>
              <a:t>.</a:t>
            </a:r>
            <a:endParaRPr lang="en-US" altLang="ko-KR" sz="1900" b="0" i="0" dirty="0">
              <a:solidFill>
                <a:srgbClr val="333333"/>
              </a:solidFill>
              <a:effectLst/>
              <a:latin typeface="Jeju Gothic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D1FF61-51BB-F721-DE2D-C6E5ADE63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499" y="3966979"/>
            <a:ext cx="4902689" cy="7849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3EE182-94BE-62FD-8C26-1B4FD5D62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499" y="5265683"/>
            <a:ext cx="4306708" cy="99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00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어휘분석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r>
              <a:rPr lang="ko-KR" altLang="en-US" dirty="0"/>
              <a:t> 접근법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45477" y="946088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en-US" altLang="ko-KR" sz="2300" dirty="0"/>
              <a:t>HMM(</a:t>
            </a:r>
            <a:r>
              <a:rPr lang="ko-KR" altLang="en-US" sz="2300" dirty="0"/>
              <a:t>최적의 상태열을 찾기</a:t>
            </a:r>
            <a:r>
              <a:rPr lang="en-US" altLang="ko-KR" sz="2300" dirty="0"/>
              <a:t>)</a:t>
            </a:r>
          </a:p>
          <a:p>
            <a:pPr marL="1384300" lvl="2">
              <a:spcBef>
                <a:spcPts val="0"/>
              </a:spcBef>
            </a:pPr>
            <a:endParaRPr lang="en-US" altLang="ko-KR" sz="1900" dirty="0">
              <a:solidFill>
                <a:srgbClr val="333333"/>
              </a:solidFill>
              <a:latin typeface="Jeju Gothic"/>
            </a:endParaRPr>
          </a:p>
          <a:p>
            <a:pPr marL="1384300" lvl="2">
              <a:spcBef>
                <a:spcPts val="0"/>
              </a:spcBef>
            </a:pPr>
            <a:endParaRPr lang="en-US" altLang="ko-KR" sz="1900" b="0" i="0" dirty="0">
              <a:solidFill>
                <a:srgbClr val="333333"/>
              </a:solidFill>
              <a:effectLst/>
              <a:latin typeface="Jeju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37BB25-DCA6-1713-BCF2-514FAD501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60" y="1610753"/>
            <a:ext cx="5377951" cy="3886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AF1354-BEDD-5ED2-295E-C1FC590A8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428" y="1902879"/>
            <a:ext cx="6140356" cy="3455184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03E21AA-AA5C-CEC8-F55B-6C7FD80754F7}"/>
              </a:ext>
            </a:extLst>
          </p:cNvPr>
          <p:cNvSpPr/>
          <p:nvPr/>
        </p:nvSpPr>
        <p:spPr>
          <a:xfrm>
            <a:off x="4555958" y="3144253"/>
            <a:ext cx="1267470" cy="9304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03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어휘분석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r>
              <a:rPr lang="ko-KR" altLang="en-US" dirty="0"/>
              <a:t> 접근법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365410" y="94707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딥러닝 기반의 접근법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>
                <a:solidFill>
                  <a:srgbClr val="333333"/>
                </a:solidFill>
                <a:latin typeface="Jeju Gothic"/>
              </a:rPr>
              <a:t>데이터로부터 특징을 자동으로 학습한다</a:t>
            </a:r>
            <a:r>
              <a:rPr lang="en-US" altLang="ko-KR" sz="2100" dirty="0">
                <a:solidFill>
                  <a:srgbClr val="333333"/>
                </a:solidFill>
                <a:latin typeface="Jeju Gothic"/>
              </a:rPr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>
                <a:solidFill>
                  <a:srgbClr val="333333"/>
                </a:solidFill>
                <a:latin typeface="Jeju Gothic"/>
              </a:rPr>
              <a:t>폭넓은 문맥 정보를 다룰 수 있다</a:t>
            </a:r>
            <a:r>
              <a:rPr lang="en-US" altLang="ko-KR" sz="2100" dirty="0">
                <a:solidFill>
                  <a:srgbClr val="333333"/>
                </a:solidFill>
                <a:latin typeface="Jeju Gothic"/>
              </a:rPr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>
                <a:solidFill>
                  <a:srgbClr val="333333"/>
                </a:solidFill>
                <a:latin typeface="Jeju Gothic"/>
              </a:rPr>
              <a:t>모델에 적합한 출력을 다루기가 간단하다</a:t>
            </a:r>
            <a:r>
              <a:rPr lang="en-US" altLang="ko-KR" sz="2100" dirty="0">
                <a:solidFill>
                  <a:srgbClr val="333333"/>
                </a:solidFill>
                <a:latin typeface="Jeju Gothic"/>
              </a:rPr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sz="1900" b="0" i="0" dirty="0">
              <a:solidFill>
                <a:srgbClr val="333333"/>
              </a:solidFill>
              <a:effectLst/>
              <a:latin typeface="Jeju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3256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실습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한국어 형태소 분석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sz="2000" dirty="0"/>
              <a:t>                                                                 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3FF6B9-BF9B-43B6-F2B1-7BB00629D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15" y="946089"/>
            <a:ext cx="4918000" cy="13716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E4FF41-C789-80D7-E3DF-BB9EA9DAF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800" y="946088"/>
            <a:ext cx="5411723" cy="13716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930F90-8D57-7F8C-4B18-7360ED454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15" y="2965896"/>
            <a:ext cx="6805250" cy="12994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E6FE31E-9A9E-4FBE-2340-4FAA2CBC0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15" y="4367376"/>
            <a:ext cx="6805250" cy="179564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실습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한국어 </a:t>
            </a:r>
            <a:r>
              <a:rPr lang="ko-KR" altLang="en-US" dirty="0" err="1"/>
              <a:t>품사태깅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sz="2000" dirty="0"/>
              <a:t>                                                                 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3FF6B9-BF9B-43B6-F2B1-7BB00629D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15" y="946089"/>
            <a:ext cx="4918000" cy="13716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E4FF41-C789-80D7-E3DF-BB9EA9DAF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800" y="946088"/>
            <a:ext cx="5411723" cy="13716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66FEB2-6F3C-FA8D-67C8-DA33673D0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51673"/>
            <a:ext cx="12192000" cy="25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텍스트의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비정형 데이터 내의 오류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148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비정형 데이터 내의 오류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비정형데이터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일정한 규격이나 형태를 지니지 않고 구조화가 되어있지 않은 데이터를 뜻한다</a:t>
            </a:r>
            <a:r>
              <a:rPr lang="en-US" altLang="ko-KR" dirty="0"/>
              <a:t>.</a:t>
            </a:r>
          </a:p>
          <a:p>
            <a:pPr marL="1809750" lvl="3" indent="-285750">
              <a:spcBef>
                <a:spcPts val="0"/>
              </a:spcBef>
            </a:pPr>
            <a:r>
              <a:rPr lang="en-US" altLang="ko-KR" dirty="0"/>
              <a:t>Ex) </a:t>
            </a:r>
            <a:r>
              <a:rPr lang="ko-KR" altLang="en-US" dirty="0"/>
              <a:t>음성정보</a:t>
            </a:r>
            <a:r>
              <a:rPr lang="en-US" altLang="ko-KR" dirty="0"/>
              <a:t>, </a:t>
            </a:r>
            <a:r>
              <a:rPr lang="ko-KR" altLang="en-US" dirty="0" err="1"/>
              <a:t>시각정보등</a:t>
            </a:r>
            <a:endParaRPr lang="en-US" altLang="ko-KR" dirty="0"/>
          </a:p>
          <a:p>
            <a:pPr marL="1524000" lvl="3" indent="0">
              <a:spcBef>
                <a:spcPts val="0"/>
              </a:spcBef>
              <a:buNone/>
            </a:pPr>
            <a:endParaRPr lang="en-US" altLang="ko-KR" dirty="0"/>
          </a:p>
        </p:txBody>
      </p:sp>
      <p:sp>
        <p:nvSpPr>
          <p:cNvPr id="4" name="Google Shape;142;p4">
            <a:extLst>
              <a:ext uri="{FF2B5EF4-FFF2-40B4-BE49-F238E27FC236}">
                <a16:creationId xmlns:a16="http://schemas.microsoft.com/office/drawing/2014/main" id="{E2115CD5-B61D-160B-E0EF-14B908DA68A9}"/>
              </a:ext>
            </a:extLst>
          </p:cNvPr>
          <p:cNvSpPr txBox="1">
            <a:spLocks/>
          </p:cNvSpPr>
          <p:nvPr/>
        </p:nvSpPr>
        <p:spPr>
          <a:xfrm>
            <a:off x="445476" y="2479994"/>
            <a:ext cx="11301046" cy="148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dirty="0"/>
              <a:t>비정형 데이터의 오류를 수정하는 과정을 </a:t>
            </a:r>
            <a:r>
              <a:rPr lang="ko-KR" altLang="en-US" dirty="0" err="1"/>
              <a:t>전처리</a:t>
            </a:r>
            <a:r>
              <a:rPr lang="ko-KR" altLang="en-US" dirty="0"/>
              <a:t> 과정이라고 한다</a:t>
            </a:r>
            <a:r>
              <a:rPr lang="en-US" altLang="ko-KR" dirty="0"/>
              <a:t>.</a:t>
            </a:r>
          </a:p>
          <a:p>
            <a:pPr marL="1524000" lvl="3" indent="0">
              <a:spcBef>
                <a:spcPts val="0"/>
              </a:spcBef>
              <a:buFont typeface="Noto Sans Symbols"/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49970D-D047-2C4C-BFEB-C6360B3F2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41" y="3530044"/>
            <a:ext cx="7833284" cy="1615580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텍스트의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텍스트 문서의 변환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454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텍스트 문서의 변환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파일로부터 필요한 텍스트를 추출하는 것이 전처리의 첫번째 단계라고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문서파일이나 웹사이트를 </a:t>
            </a:r>
            <a:r>
              <a:rPr lang="ko-KR" altLang="en-US" dirty="0" err="1"/>
              <a:t>크롤링</a:t>
            </a:r>
            <a:r>
              <a:rPr lang="ko-KR" altLang="en-US" dirty="0"/>
              <a:t> 하면 형식에 따라 사람이 내용을 파악할 수 없게 읽히게 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따라서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문서파일</a:t>
            </a:r>
            <a:r>
              <a:rPr lang="ko-KR" altLang="en-US" dirty="0"/>
              <a:t>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문서</a:t>
            </a:r>
            <a:r>
              <a:rPr lang="ko-KR" altLang="en-US" dirty="0"/>
              <a:t>로 바꾸는 작업이 필요하다</a:t>
            </a:r>
            <a:r>
              <a:rPr lang="en-US" altLang="ko-KR" dirty="0"/>
              <a:t>.(</a:t>
            </a:r>
            <a:r>
              <a:rPr lang="ko-KR" altLang="en-US" dirty="0"/>
              <a:t>필요한 어휘만 남을 수 있도록 한다</a:t>
            </a:r>
            <a:r>
              <a:rPr lang="en-US" altLang="ko-KR" dirty="0"/>
              <a:t>.)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r>
              <a:rPr lang="ko-KR" altLang="en-US" dirty="0"/>
              <a:t>텍스트 문서의 변환 방법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특수문자를 제거한다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필요 없는 코딩이나 커맨드를 제거한다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문장의 경계</a:t>
            </a:r>
            <a:r>
              <a:rPr lang="ko-KR" altLang="en-US" dirty="0"/>
              <a:t>를 인식한다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12226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텍스트의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텍스트 문서의 변환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5BCF36-8AC5-C086-05D0-4FCAA978E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06" y="830460"/>
            <a:ext cx="11099131" cy="2758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831048-421A-ED2F-1B2A-F20A0617C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07" y="3589139"/>
            <a:ext cx="11099130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63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317607F-8CB2-96BA-DA53-D144ADD3C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822" y="2597781"/>
            <a:ext cx="4719484" cy="10212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0DBAD3-65F9-3238-48D1-DF1B9DC31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160" y="1661596"/>
            <a:ext cx="4556770" cy="1021290"/>
          </a:xfrm>
          <a:prstGeom prst="rect">
            <a:avLst/>
          </a:prstGeom>
        </p:spPr>
      </p:pic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텍스트의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띄어쓰기 교정</a:t>
            </a:r>
            <a:endParaRPr dirty="0"/>
          </a:p>
        </p:txBody>
      </p:sp>
      <p:sp>
        <p:nvSpPr>
          <p:cNvPr id="8" name="Google Shape;142;p4">
            <a:extLst>
              <a:ext uri="{FF2B5EF4-FFF2-40B4-BE49-F238E27FC236}">
                <a16:creationId xmlns:a16="http://schemas.microsoft.com/office/drawing/2014/main" id="{E48F7BBC-734F-D8DA-9181-607593D8458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31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실생활에서는 띄어쓰기가 제대로 되어 있지 않은 경우가 많다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따라서 문장의 가독성 및 의미혼용 방지를 위해 띄어쓰기를 교정하는 것이 필요하다</a:t>
            </a: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r>
              <a:rPr lang="ko-KR" altLang="en-US" dirty="0"/>
              <a:t>띄어쓰기 교정 방법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규칙기반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형태소 분석기를 사용하는 규칙기반의 분석법이다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높은 정확도</a:t>
            </a:r>
            <a:endParaRPr lang="en-US" altLang="ko-KR" dirty="0"/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단점 </a:t>
            </a:r>
            <a:r>
              <a:rPr lang="en-US" altLang="ko-KR" dirty="0"/>
              <a:t>:  </a:t>
            </a:r>
            <a:r>
              <a:rPr lang="ko-KR" altLang="en-US" dirty="0"/>
              <a:t>한 규칙은 한 답변에서만 사용 가능하다</a:t>
            </a:r>
            <a:r>
              <a:rPr lang="en-US" altLang="ko-KR" dirty="0"/>
              <a:t>. </a:t>
            </a:r>
          </a:p>
          <a:p>
            <a:pPr marL="1524000" lvl="3" indent="0">
              <a:spcBef>
                <a:spcPts val="0"/>
              </a:spcBef>
              <a:buNone/>
            </a:pPr>
            <a:r>
              <a:rPr lang="en-US" altLang="ko-KR" dirty="0"/>
              <a:t>                 </a:t>
            </a:r>
            <a:r>
              <a:rPr lang="ko-KR" altLang="en-US" dirty="0"/>
              <a:t>모든 경우의 수를 고려해서 규칙을 만들 수 없다</a:t>
            </a:r>
            <a:r>
              <a:rPr lang="en-US" altLang="ko-KR" dirty="0"/>
              <a:t>.(</a:t>
            </a:r>
            <a:r>
              <a:rPr lang="ko-KR" altLang="en-US" dirty="0"/>
              <a:t>높아지는 비용 및 유지보수 문제가 존재한다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통계</a:t>
            </a:r>
            <a:r>
              <a:rPr lang="en-US" altLang="ko-KR" dirty="0"/>
              <a:t>,</a:t>
            </a:r>
            <a:r>
              <a:rPr lang="ko-KR" altLang="en-US" dirty="0"/>
              <a:t>확률기반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언어 모델링 방법을 사용해 학습 말뭉치 내에서 수정 방향이 옳을 확률이 가장 높은 후보로 교정을 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구현이 쉽고</a:t>
            </a:r>
            <a:r>
              <a:rPr lang="en-US" altLang="ko-KR" dirty="0"/>
              <a:t>, </a:t>
            </a:r>
            <a:r>
              <a:rPr lang="ko-KR" altLang="en-US" dirty="0" err="1"/>
              <a:t>미등록어에</a:t>
            </a:r>
            <a:r>
              <a:rPr lang="ko-KR" altLang="en-US" dirty="0"/>
              <a:t> 대해서도 분석이 가능하다</a:t>
            </a:r>
            <a:endParaRPr lang="en-US" altLang="ko-KR" dirty="0"/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코퍼스의 영향을 크게 받음으로</a:t>
            </a:r>
            <a:r>
              <a:rPr lang="en-US" altLang="ko-KR" dirty="0"/>
              <a:t>, </a:t>
            </a:r>
            <a:r>
              <a:rPr lang="ko-KR" altLang="en-US" dirty="0"/>
              <a:t>정확도 및 오류율이 높으며</a:t>
            </a:r>
            <a:r>
              <a:rPr lang="en-US" altLang="ko-KR" dirty="0"/>
              <a:t>, </a:t>
            </a:r>
            <a:r>
              <a:rPr lang="ko-KR" altLang="en-US" dirty="0"/>
              <a:t>대량의 데이터가 필요하다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DF9C3F-7439-1362-6BC2-BDE2222A6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102" y="5092913"/>
            <a:ext cx="7233796" cy="12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817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텍스트의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철자 및 맞춤법 교정</a:t>
            </a:r>
            <a:endParaRPr dirty="0"/>
          </a:p>
        </p:txBody>
      </p:sp>
      <p:sp>
        <p:nvSpPr>
          <p:cNvPr id="8" name="Google Shape;142;p4">
            <a:extLst>
              <a:ext uri="{FF2B5EF4-FFF2-40B4-BE49-F238E27FC236}">
                <a16:creationId xmlns:a16="http://schemas.microsoft.com/office/drawing/2014/main" id="{E48F7BBC-734F-D8DA-9181-607593D8458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31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철자교정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띄어쓰기 교정과 유사하다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의미혼용 방지 및 정보전달을 위해 반드시 필요하다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철자 교정을 위해 </a:t>
            </a:r>
            <a:r>
              <a:rPr lang="en-US" altLang="ko-KR" dirty="0"/>
              <a:t>‘</a:t>
            </a:r>
            <a:r>
              <a:rPr lang="ko-KR" altLang="en-US" dirty="0"/>
              <a:t>맞춤법 검사</a:t>
            </a:r>
            <a:r>
              <a:rPr lang="en-US" altLang="ko-KR" dirty="0"/>
              <a:t>’</a:t>
            </a:r>
            <a:r>
              <a:rPr lang="ko-KR" altLang="en-US" dirty="0"/>
              <a:t>를 시행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텍스트 내 오류감지는 형태소 분석기를 이용한다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r>
              <a:rPr lang="ko-KR" altLang="en-US" dirty="0"/>
              <a:t>오류를 감지하기 위해서는 어떤 오류들이 나타날 수 있는지 파악해야 한다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r>
              <a:rPr lang="ko-KR" altLang="en-US" dirty="0"/>
              <a:t>오타로 인해 발생할 수 있는 오류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삽입 </a:t>
            </a:r>
            <a:r>
              <a:rPr lang="en-US" altLang="ko-KR" dirty="0"/>
              <a:t>: “</a:t>
            </a:r>
            <a:r>
              <a:rPr lang="ko-KR" altLang="en-US" dirty="0"/>
              <a:t>뭐해</a:t>
            </a:r>
            <a:r>
              <a:rPr lang="en-US" altLang="ko-KR" dirty="0"/>
              <a:t>?”</a:t>
            </a:r>
            <a:r>
              <a:rPr lang="ko-KR" altLang="en-US" dirty="0"/>
              <a:t>를 </a:t>
            </a:r>
            <a:r>
              <a:rPr lang="en-US" altLang="ko-KR" dirty="0"/>
              <a:t>“</a:t>
            </a:r>
            <a:r>
              <a:rPr lang="ko-KR" altLang="en-US" dirty="0" err="1"/>
              <a:t>뭐핼</a:t>
            </a:r>
            <a:r>
              <a:rPr lang="en-US" altLang="ko-KR" dirty="0"/>
              <a:t>?”</a:t>
            </a:r>
            <a:r>
              <a:rPr lang="ko-KR" altLang="en-US" dirty="0"/>
              <a:t>처럼 추가 문자를 입력하는 오류이다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생략 </a:t>
            </a:r>
            <a:r>
              <a:rPr lang="en-US" altLang="ko-KR" dirty="0"/>
              <a:t>: “</a:t>
            </a:r>
            <a:r>
              <a:rPr lang="ko-KR" altLang="en-US" dirty="0"/>
              <a:t>안녕</a:t>
            </a:r>
            <a:r>
              <a:rPr lang="en-US" altLang="ko-KR" dirty="0"/>
              <a:t>”</a:t>
            </a:r>
            <a:r>
              <a:rPr lang="ko-KR" altLang="en-US" dirty="0"/>
              <a:t>을 </a:t>
            </a:r>
            <a:r>
              <a:rPr lang="en-US" altLang="ko-KR" dirty="0"/>
              <a:t>“</a:t>
            </a:r>
            <a:r>
              <a:rPr lang="ko-KR" altLang="en-US" dirty="0" err="1"/>
              <a:t>안녀</a:t>
            </a:r>
            <a:r>
              <a:rPr lang="en-US" altLang="ko-KR" dirty="0"/>
              <a:t>“ </a:t>
            </a:r>
            <a:r>
              <a:rPr lang="ko-KR" altLang="en-US" dirty="0"/>
              <a:t>처럼 문자를 생략하는 오류이다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대체 </a:t>
            </a:r>
            <a:r>
              <a:rPr lang="en-US" altLang="ko-KR" dirty="0"/>
              <a:t>: “</a:t>
            </a:r>
            <a:r>
              <a:rPr lang="ko-KR" altLang="en-US" dirty="0"/>
              <a:t>안녕</a:t>
            </a:r>
            <a:r>
              <a:rPr lang="en-US" altLang="ko-KR" dirty="0"/>
              <a:t>”</a:t>
            </a:r>
            <a:r>
              <a:rPr lang="ko-KR" altLang="en-US" dirty="0"/>
              <a:t>을 </a:t>
            </a:r>
            <a:r>
              <a:rPr lang="en-US" altLang="ko-KR" dirty="0"/>
              <a:t>“</a:t>
            </a:r>
            <a:r>
              <a:rPr lang="ko-KR" altLang="en-US" dirty="0" err="1"/>
              <a:t>안영</a:t>
            </a:r>
            <a:r>
              <a:rPr lang="en-US" altLang="ko-KR" dirty="0"/>
              <a:t>”</a:t>
            </a:r>
            <a:r>
              <a:rPr lang="ko-KR" altLang="en-US" dirty="0"/>
              <a:t>처럼 다른 문자를 입력하는 오류이다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순열 </a:t>
            </a:r>
            <a:r>
              <a:rPr lang="en-US" altLang="ko-KR" dirty="0"/>
              <a:t>: “</a:t>
            </a:r>
            <a:r>
              <a:rPr lang="ko-KR" altLang="en-US" dirty="0"/>
              <a:t>안녕</a:t>
            </a:r>
            <a:r>
              <a:rPr lang="en-US" altLang="ko-KR" dirty="0"/>
              <a:t>”</a:t>
            </a:r>
            <a:r>
              <a:rPr lang="ko-KR" altLang="en-US" dirty="0"/>
              <a:t>을 </a:t>
            </a:r>
            <a:r>
              <a:rPr lang="en-US" altLang="ko-KR" dirty="0"/>
              <a:t>“</a:t>
            </a:r>
            <a:r>
              <a:rPr lang="ko-KR" altLang="en-US" dirty="0" err="1"/>
              <a:t>녕안</a:t>
            </a:r>
            <a:r>
              <a:rPr lang="en-US" altLang="ko-KR" dirty="0"/>
              <a:t>” </a:t>
            </a:r>
            <a:r>
              <a:rPr lang="ko-KR" altLang="en-US" dirty="0"/>
              <a:t>처럼 철자 순서가 뒤바뀌어 있는 오류이다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6522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텍스트의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철자 및 맞춤법 교정 방법</a:t>
            </a:r>
            <a:endParaRPr dirty="0"/>
          </a:p>
        </p:txBody>
      </p:sp>
      <p:sp>
        <p:nvSpPr>
          <p:cNvPr id="8" name="Google Shape;142;p4">
            <a:extLst>
              <a:ext uri="{FF2B5EF4-FFF2-40B4-BE49-F238E27FC236}">
                <a16:creationId xmlns:a16="http://schemas.microsoft.com/office/drawing/2014/main" id="{E48F7BBC-734F-D8DA-9181-607593D8458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31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규칙기반 철자 및 맞춤법 교정방법</a:t>
            </a:r>
            <a:endParaRPr lang="en-US" altLang="ko-KR" dirty="0"/>
          </a:p>
          <a:p>
            <a:pPr marL="469900" indent="-342900">
              <a:spcBef>
                <a:spcPts val="0"/>
              </a:spcBef>
            </a:pPr>
            <a:r>
              <a:rPr lang="ko-KR" altLang="en-US" dirty="0"/>
              <a:t>띄어쓰기 교정기의 규칙기반 방법과 장단점이 유사하다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어절은 어절보다 작은 단위</a:t>
            </a:r>
            <a:r>
              <a:rPr lang="en-US" altLang="ko-KR" dirty="0"/>
              <a:t>(</a:t>
            </a:r>
            <a:r>
              <a:rPr lang="ko-KR" altLang="en-US" dirty="0"/>
              <a:t>형태소</a:t>
            </a:r>
            <a:r>
              <a:rPr lang="en-US" altLang="ko-KR" dirty="0"/>
              <a:t>)</a:t>
            </a:r>
            <a:r>
              <a:rPr lang="ko-KR" altLang="en-US" dirty="0"/>
              <a:t>의 결합으로 구성된다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어절을 형태소로 분절하는 </a:t>
            </a:r>
            <a:r>
              <a:rPr lang="en-US" altLang="ko-KR" dirty="0"/>
              <a:t>‘</a:t>
            </a:r>
            <a:r>
              <a:rPr lang="ko-KR" altLang="en-US" dirty="0"/>
              <a:t>형태소 분석기</a:t>
            </a:r>
            <a:r>
              <a:rPr lang="en-US" altLang="ko-KR" dirty="0"/>
              <a:t>’</a:t>
            </a:r>
            <a:r>
              <a:rPr lang="ko-KR" altLang="en-US" dirty="0"/>
              <a:t>를 사용하는 방식이 존재한다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r>
              <a:rPr lang="ko-KR" altLang="en-US" dirty="0"/>
              <a:t>확률기반 절차 및 맞춤법 교정방법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Bayesian inference model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 err="1"/>
              <a:t>베이즈</a:t>
            </a:r>
            <a:r>
              <a:rPr lang="ko-KR" altLang="en-US" dirty="0"/>
              <a:t> 정리에 입각한 베이지안 추론이다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올바른 교정결과를</a:t>
            </a:r>
            <a:r>
              <a:rPr lang="en-US" altLang="ko-KR" dirty="0"/>
              <a:t>.</a:t>
            </a:r>
            <a:r>
              <a:rPr lang="ko-KR" altLang="en-US" dirty="0"/>
              <a:t>도출하기 위해 주어진 단어로부터 오타가 일어날 확률을 확률적으로 계산한다</a:t>
            </a:r>
            <a:r>
              <a:rPr lang="en-US" altLang="ko-KR" dirty="0"/>
              <a:t>.(</a:t>
            </a:r>
            <a:r>
              <a:rPr lang="ko-KR" altLang="en-US" dirty="0"/>
              <a:t>조건부확률</a:t>
            </a:r>
            <a:r>
              <a:rPr lang="en-US" altLang="ko-KR" dirty="0"/>
              <a:t>)</a:t>
            </a:r>
          </a:p>
          <a:p>
            <a:pPr marL="1054100" lvl="2" indent="0">
              <a:spcBef>
                <a:spcPts val="0"/>
              </a:spcBef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14875A-C82E-08F0-3632-55D4AED63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392" y="2413710"/>
            <a:ext cx="7280061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503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텍스트의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철자 및 맞춤법 교정 방법</a:t>
            </a:r>
            <a:endParaRPr dirty="0"/>
          </a:p>
        </p:txBody>
      </p:sp>
      <p:sp>
        <p:nvSpPr>
          <p:cNvPr id="8" name="Google Shape;142;p4">
            <a:extLst>
              <a:ext uri="{FF2B5EF4-FFF2-40B4-BE49-F238E27FC236}">
                <a16:creationId xmlns:a16="http://schemas.microsoft.com/office/drawing/2014/main" id="{E48F7BBC-734F-D8DA-9181-607593D8458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31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 err="1"/>
              <a:t>베이즈</a:t>
            </a:r>
            <a:r>
              <a:rPr lang="ko-KR" altLang="en-US" dirty="0"/>
              <a:t> 정리</a:t>
            </a: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r>
              <a:rPr lang="ko-KR" altLang="en-US" dirty="0"/>
              <a:t>베이지안 추론</a:t>
            </a: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EE03FA-DFB0-DC25-B8CD-80BCD6104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7" y="1378117"/>
            <a:ext cx="3844041" cy="8677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6515DF-07A9-9ADB-BC43-1E07A97E7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659" y="1482648"/>
            <a:ext cx="7636042" cy="8677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7B474A-981D-99FE-F04A-48C33351E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498" y="2238081"/>
            <a:ext cx="2794808" cy="10211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F66FF6-731E-4507-E3DE-288214B366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831" y="3987212"/>
            <a:ext cx="4571709" cy="8677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759FBB-53A9-2BC2-4695-4AB10A5624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8310" y="3987212"/>
            <a:ext cx="6748391" cy="7320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CF5788-0A84-F97D-03FB-A19BEF311C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4149" y="2404161"/>
            <a:ext cx="5296359" cy="11202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F3319E4-DE5D-5024-191B-C26B5CCDF5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1769" y="4818895"/>
            <a:ext cx="6268441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1224</Words>
  <Application>Microsoft Office PowerPoint</Application>
  <PresentationFormat>와이드스크린</PresentationFormat>
  <Paragraphs>275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Jeju Gothic</vt:lpstr>
      <vt:lpstr>Noto Sans Symbols</vt:lpstr>
      <vt:lpstr>Malgun Gothic</vt:lpstr>
      <vt:lpstr>Arial</vt:lpstr>
      <vt:lpstr>Impact</vt:lpstr>
      <vt:lpstr>Office 테마</vt:lpstr>
      <vt:lpstr>PowerPoint 프레젠테이션</vt:lpstr>
      <vt:lpstr>PowerPoint 프레젠테이션</vt:lpstr>
      <vt:lpstr>텍스트의 전처리</vt:lpstr>
      <vt:lpstr>텍스트의 전처리</vt:lpstr>
      <vt:lpstr>텍스트의 전처리</vt:lpstr>
      <vt:lpstr>텍스트의 전처리</vt:lpstr>
      <vt:lpstr>텍스트의 전처리</vt:lpstr>
      <vt:lpstr>텍스트의 전처리</vt:lpstr>
      <vt:lpstr>텍스트의 전처리</vt:lpstr>
      <vt:lpstr>PowerPoint 프레젠테이션</vt:lpstr>
      <vt:lpstr>어휘분석</vt:lpstr>
      <vt:lpstr>어휘분석</vt:lpstr>
      <vt:lpstr>어휘분석</vt:lpstr>
      <vt:lpstr>어휘분석</vt:lpstr>
      <vt:lpstr>어휘분석</vt:lpstr>
      <vt:lpstr>어휘분석</vt:lpstr>
      <vt:lpstr>어휘분석</vt:lpstr>
      <vt:lpstr>어휘분석</vt:lpstr>
      <vt:lpstr>어휘분석</vt:lpstr>
      <vt:lpstr>어휘분석</vt:lpstr>
      <vt:lpstr>어휘분석</vt:lpstr>
      <vt:lpstr>어휘분석</vt:lpstr>
      <vt:lpstr>어휘분석</vt:lpstr>
      <vt:lpstr>PowerPoint 프레젠테이션</vt:lpstr>
      <vt:lpstr>실습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서 수원</cp:lastModifiedBy>
  <cp:revision>21</cp:revision>
  <dcterms:created xsi:type="dcterms:W3CDTF">2020-05-26T05:06:02Z</dcterms:created>
  <dcterms:modified xsi:type="dcterms:W3CDTF">2023-02-05T10:08:38Z</dcterms:modified>
</cp:coreProperties>
</file>