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314" r:id="rId5"/>
    <p:sldId id="313" r:id="rId6"/>
    <p:sldId id="315" r:id="rId7"/>
    <p:sldId id="316" r:id="rId8"/>
    <p:sldId id="317" r:id="rId9"/>
    <p:sldId id="318" r:id="rId10"/>
    <p:sldId id="320" r:id="rId11"/>
    <p:sldId id="321" r:id="rId12"/>
    <p:sldId id="322" r:id="rId13"/>
    <p:sldId id="323" r:id="rId14"/>
    <p:sldId id="324" r:id="rId15"/>
    <p:sldId id="325" r:id="rId16"/>
    <p:sldId id="259" r:id="rId17"/>
    <p:sldId id="278" r:id="rId18"/>
    <p:sldId id="326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gUMAhJ3WGZfSMGEvzQf4kGAGHfJ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195B7A-76E4-4576-0DBB-099BD0FFBAA3}" name="서 수원" initials="서수" userId="9851febfde171f0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03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5081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60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2131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354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7231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3185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5882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8201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먼저 “비전 및 목표에 대해 설명하겠습니다.</a:t>
            </a:r>
            <a:endParaRPr dirty="0"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9676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0497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892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0107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65406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326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96256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3768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79287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613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342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9070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0892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6116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782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260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29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">
  <p:cSld name="1_Sec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0" y="-19050"/>
            <a:ext cx="12192000" cy="687705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Google Shape;21;p14"/>
          <p:cNvGrpSpPr/>
          <p:nvPr/>
        </p:nvGrpSpPr>
        <p:grpSpPr>
          <a:xfrm>
            <a:off x="7632171" y="798969"/>
            <a:ext cx="3456384" cy="4968552"/>
            <a:chOff x="7632171" y="798969"/>
            <a:chExt cx="3456384" cy="4968552"/>
          </a:xfrm>
        </p:grpSpPr>
        <p:sp>
          <p:nvSpPr>
            <p:cNvPr id="22" name="Google Shape;22;p14"/>
            <p:cNvSpPr/>
            <p:nvPr/>
          </p:nvSpPr>
          <p:spPr>
            <a:xfrm>
              <a:off x="7632171" y="798969"/>
              <a:ext cx="3456384" cy="4968552"/>
            </a:xfrm>
            <a:prstGeom prst="roundRect">
              <a:avLst>
                <a:gd name="adj" fmla="val 4363"/>
              </a:avLst>
            </a:prstGeom>
            <a:noFill/>
            <a:ln w="152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>
              <a:off x="8088221" y="3031217"/>
              <a:ext cx="254428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10939850" y="6348391"/>
            <a:ext cx="1252912" cy="406800"/>
          </a:xfrm>
          <a:prstGeom prst="rect">
            <a:avLst/>
          </a:prstGeom>
          <a:solidFill>
            <a:srgbClr val="012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0" y="257044"/>
            <a:ext cx="12192000" cy="4320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0" y="6348391"/>
            <a:ext cx="10865708" cy="4068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822275" y="6397903"/>
            <a:ext cx="7137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usiness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ntelligence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oratory –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비즈니스 인텔리전스 연구실</a:t>
            </a:r>
            <a:endParaRPr/>
          </a:p>
        </p:txBody>
      </p:sp>
      <p:cxnSp>
        <p:nvCxnSpPr>
          <p:cNvPr id="32" name="Google Shape;32;p15"/>
          <p:cNvCxnSpPr>
            <a:stCxn id="31" idx="3"/>
          </p:cNvCxnSpPr>
          <p:nvPr/>
        </p:nvCxnSpPr>
        <p:spPr>
          <a:xfrm>
            <a:off x="7960063" y="6551792"/>
            <a:ext cx="2526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832" y="6348391"/>
            <a:ext cx="292611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6306" y="256484"/>
            <a:ext cx="431935" cy="4334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1"/>
            <a:ext cx="1145005" cy="11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6544132" y="2479396"/>
            <a:ext cx="5647868" cy="4378604"/>
          </a:xfrm>
          <a:prstGeom prst="rtTriangle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297369" y="1163107"/>
            <a:ext cx="6480967" cy="5508171"/>
            <a:chOff x="4046075" y="664189"/>
            <a:chExt cx="6480967" cy="5508171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5902050" y="3863438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5400000">
              <a:off x="6824461" y="2942685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5400000">
              <a:off x="7746872" y="2027486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8676167" y="1110871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1221" y="3416756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5941" y="3550072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23632" y="2496003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098352" y="2629319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46043" y="1580804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020763" y="1714120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675338" y="664189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950058" y="797505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71927" y="4335612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6647" y="4468928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4976198" y="4793262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46075" y="5273768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20795" y="5408046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91416" y="4637155"/>
              <a:ext cx="212725" cy="304800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51439" y="955594"/>
              <a:ext cx="306388" cy="304800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226" y="80"/>
                  </a:moveTo>
                  <a:lnTo>
                    <a:pt x="187" y="80"/>
                  </a:lnTo>
                  <a:cubicBezTo>
                    <a:pt x="182" y="64"/>
                    <a:pt x="176" y="48"/>
                    <a:pt x="168" y="33"/>
                  </a:cubicBezTo>
                  <a:cubicBezTo>
                    <a:pt x="193" y="41"/>
                    <a:pt x="213" y="58"/>
                    <a:pt x="226" y="80"/>
                  </a:cubicBezTo>
                  <a:lnTo>
                    <a:pt x="226" y="80"/>
                  </a:lnTo>
                  <a:close/>
                  <a:moveTo>
                    <a:pt x="134" y="28"/>
                  </a:moveTo>
                  <a:cubicBezTo>
                    <a:pt x="145" y="44"/>
                    <a:pt x="153" y="61"/>
                    <a:pt x="159" y="80"/>
                  </a:cubicBezTo>
                  <a:lnTo>
                    <a:pt x="108" y="80"/>
                  </a:lnTo>
                  <a:cubicBezTo>
                    <a:pt x="114" y="61"/>
                    <a:pt x="123" y="44"/>
                    <a:pt x="134" y="28"/>
                  </a:cubicBezTo>
                  <a:lnTo>
                    <a:pt x="134" y="28"/>
                  </a:lnTo>
                  <a:close/>
                  <a:moveTo>
                    <a:pt x="30" y="160"/>
                  </a:moveTo>
                  <a:cubicBezTo>
                    <a:pt x="28" y="152"/>
                    <a:pt x="27" y="143"/>
                    <a:pt x="27" y="134"/>
                  </a:cubicBezTo>
                  <a:cubicBezTo>
                    <a:pt x="27" y="124"/>
                    <a:pt x="28" y="116"/>
                    <a:pt x="30" y="107"/>
                  </a:cubicBezTo>
                  <a:lnTo>
                    <a:pt x="76" y="107"/>
                  </a:lnTo>
                  <a:cubicBezTo>
                    <a:pt x="74" y="116"/>
                    <a:pt x="74" y="125"/>
                    <a:pt x="74" y="134"/>
                  </a:cubicBezTo>
                  <a:cubicBezTo>
                    <a:pt x="74" y="143"/>
                    <a:pt x="74" y="152"/>
                    <a:pt x="76" y="160"/>
                  </a:cubicBezTo>
                  <a:lnTo>
                    <a:pt x="30" y="160"/>
                  </a:lnTo>
                  <a:lnTo>
                    <a:pt x="30" y="160"/>
                  </a:lnTo>
                  <a:close/>
                  <a:moveTo>
                    <a:pt x="41" y="187"/>
                  </a:moveTo>
                  <a:lnTo>
                    <a:pt x="81" y="187"/>
                  </a:lnTo>
                  <a:cubicBezTo>
                    <a:pt x="85" y="204"/>
                    <a:pt x="91" y="220"/>
                    <a:pt x="99" y="234"/>
                  </a:cubicBezTo>
                  <a:cubicBezTo>
                    <a:pt x="75" y="226"/>
                    <a:pt x="54" y="209"/>
                    <a:pt x="41" y="187"/>
                  </a:cubicBezTo>
                  <a:lnTo>
                    <a:pt x="41" y="187"/>
                  </a:lnTo>
                  <a:close/>
                  <a:moveTo>
                    <a:pt x="81" y="80"/>
                  </a:moveTo>
                  <a:lnTo>
                    <a:pt x="41" y="80"/>
                  </a:lnTo>
                  <a:cubicBezTo>
                    <a:pt x="54" y="58"/>
                    <a:pt x="75" y="41"/>
                    <a:pt x="99" y="33"/>
                  </a:cubicBezTo>
                  <a:cubicBezTo>
                    <a:pt x="91" y="48"/>
                    <a:pt x="85" y="64"/>
                    <a:pt x="81" y="80"/>
                  </a:cubicBezTo>
                  <a:lnTo>
                    <a:pt x="81" y="80"/>
                  </a:lnTo>
                  <a:close/>
                  <a:moveTo>
                    <a:pt x="134" y="240"/>
                  </a:moveTo>
                  <a:cubicBezTo>
                    <a:pt x="123" y="224"/>
                    <a:pt x="114" y="206"/>
                    <a:pt x="108" y="187"/>
                  </a:cubicBezTo>
                  <a:lnTo>
                    <a:pt x="159" y="187"/>
                  </a:lnTo>
                  <a:cubicBezTo>
                    <a:pt x="153" y="206"/>
                    <a:pt x="145" y="224"/>
                    <a:pt x="134" y="240"/>
                  </a:cubicBezTo>
                  <a:lnTo>
                    <a:pt x="134" y="240"/>
                  </a:lnTo>
                  <a:close/>
                  <a:moveTo>
                    <a:pt x="165" y="160"/>
                  </a:moveTo>
                  <a:lnTo>
                    <a:pt x="102" y="160"/>
                  </a:lnTo>
                  <a:cubicBezTo>
                    <a:pt x="101" y="152"/>
                    <a:pt x="100" y="143"/>
                    <a:pt x="100" y="134"/>
                  </a:cubicBezTo>
                  <a:cubicBezTo>
                    <a:pt x="100" y="125"/>
                    <a:pt x="101" y="116"/>
                    <a:pt x="102" y="107"/>
                  </a:cubicBezTo>
                  <a:lnTo>
                    <a:pt x="165" y="107"/>
                  </a:lnTo>
                  <a:cubicBezTo>
                    <a:pt x="166" y="116"/>
                    <a:pt x="167" y="125"/>
                    <a:pt x="167" y="134"/>
                  </a:cubicBezTo>
                  <a:cubicBezTo>
                    <a:pt x="167" y="143"/>
                    <a:pt x="166" y="152"/>
                    <a:pt x="165" y="160"/>
                  </a:cubicBezTo>
                  <a:lnTo>
                    <a:pt x="165" y="160"/>
                  </a:lnTo>
                  <a:close/>
                  <a:moveTo>
                    <a:pt x="168" y="234"/>
                  </a:moveTo>
                  <a:cubicBezTo>
                    <a:pt x="176" y="220"/>
                    <a:pt x="182" y="204"/>
                    <a:pt x="187" y="187"/>
                  </a:cubicBezTo>
                  <a:lnTo>
                    <a:pt x="226" y="187"/>
                  </a:lnTo>
                  <a:cubicBezTo>
                    <a:pt x="213" y="209"/>
                    <a:pt x="193" y="226"/>
                    <a:pt x="168" y="234"/>
                  </a:cubicBezTo>
                  <a:lnTo>
                    <a:pt x="168" y="234"/>
                  </a:lnTo>
                  <a:close/>
                  <a:moveTo>
                    <a:pt x="192" y="160"/>
                  </a:moveTo>
                  <a:cubicBezTo>
                    <a:pt x="193" y="152"/>
                    <a:pt x="194" y="143"/>
                    <a:pt x="194" y="134"/>
                  </a:cubicBezTo>
                  <a:cubicBezTo>
                    <a:pt x="194" y="125"/>
                    <a:pt x="193" y="116"/>
                    <a:pt x="192" y="107"/>
                  </a:cubicBezTo>
                  <a:lnTo>
                    <a:pt x="237" y="107"/>
                  </a:lnTo>
                  <a:cubicBezTo>
                    <a:pt x="239" y="116"/>
                    <a:pt x="240" y="124"/>
                    <a:pt x="240" y="134"/>
                  </a:cubicBezTo>
                  <a:cubicBezTo>
                    <a:pt x="240" y="143"/>
                    <a:pt x="239" y="152"/>
                    <a:pt x="237" y="160"/>
                  </a:cubicBezTo>
                  <a:lnTo>
                    <a:pt x="192" y="160"/>
                  </a:lnTo>
                  <a:lnTo>
                    <a:pt x="192" y="16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554154" y="1899925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90" y="2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9" y="164"/>
                  </a:lnTo>
                  <a:lnTo>
                    <a:pt x="19" y="96"/>
                  </a:lnTo>
                  <a:lnTo>
                    <a:pt x="73" y="96"/>
                  </a:lnTo>
                  <a:lnTo>
                    <a:pt x="77" y="116"/>
                  </a:lnTo>
                  <a:lnTo>
                    <a:pt x="144" y="116"/>
                  </a:lnTo>
                  <a:lnTo>
                    <a:pt x="144" y="20"/>
                  </a:lnTo>
                  <a:lnTo>
                    <a:pt x="90" y="2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13664" y="1691064"/>
            <a:ext cx="7936363" cy="2048607"/>
            <a:chOff x="224990" y="430200"/>
            <a:chExt cx="7214875" cy="186236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224990" y="521104"/>
              <a:ext cx="7214875" cy="1231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4400" dirty="0">
                  <a:solidFill>
                    <a:srgbClr val="2E4F88"/>
                  </a:solidFill>
                </a:rPr>
                <a:t>Natural language processing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4400" dirty="0">
                  <a:solidFill>
                    <a:srgbClr val="2E4F88"/>
                  </a:solidFill>
                </a:rPr>
                <a:t>Bible</a:t>
              </a: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24990" y="1900849"/>
              <a:ext cx="7214875" cy="3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dirty="0">
                  <a:solidFill>
                    <a:srgbClr val="8DA9DB"/>
                  </a:solidFill>
                </a:rPr>
                <a:t>6-7</a:t>
              </a:r>
              <a:endParaRPr sz="28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24990" y="430200"/>
              <a:ext cx="7214875" cy="335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8518456" y="5140663"/>
            <a:ext cx="3365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2F5496"/>
                </a:solidFill>
              </a:rPr>
              <a:t>서수원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20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usiness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0" u="none" dirty="0" err="1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산업경영공학과, 명지대학교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구문분석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의존 구문 분석 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의존 구문 분석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자연어 문장에서 단어 간의 의존 관계를 분석함으로써 문장 전체의 문법적 구조를 분석하는 기술이다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대부분의 의존 관계 표현은 각 단어를 노드로 하고 단어간 의존 관계를 </a:t>
            </a:r>
            <a:r>
              <a:rPr lang="ko-KR" altLang="en-US" dirty="0" err="1"/>
              <a:t>엣지로</a:t>
            </a:r>
            <a:r>
              <a:rPr lang="ko-KR" altLang="en-US" dirty="0"/>
              <a:t> 나타내는 트리 구조를 따른다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비교적 문장 구조가 유연한 언어에 적합하다</a:t>
            </a: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B46292-D182-3F0D-E22F-C67A73D27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795" y="2761764"/>
            <a:ext cx="5381407" cy="200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8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B46292-D182-3F0D-E22F-C67A73D27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116" y="3019956"/>
            <a:ext cx="5381407" cy="2002741"/>
          </a:xfrm>
          <a:prstGeom prst="rect">
            <a:avLst/>
          </a:prstGeom>
        </p:spPr>
      </p:pic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구문분석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의존 구문 분석 </a:t>
            </a:r>
            <a:r>
              <a:rPr lang="en-US" altLang="ko-KR" dirty="0"/>
              <a:t>– </a:t>
            </a:r>
            <a:r>
              <a:rPr lang="ko-KR" altLang="en-US" dirty="0"/>
              <a:t>규칙 및 통계 기반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규칙 기반 의존 구문 분석 </a:t>
            </a:r>
            <a:r>
              <a:rPr lang="en-US" altLang="ko-KR" dirty="0"/>
              <a:t>: </a:t>
            </a:r>
            <a:r>
              <a:rPr lang="ko-KR" altLang="en-US" dirty="0"/>
              <a:t>의존 문법의 형태로 문법 규칙을 저장한 뒤 이를 적용한다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지배소</a:t>
            </a:r>
            <a:r>
              <a:rPr lang="en-US" altLang="ko-KR" dirty="0"/>
              <a:t> : </a:t>
            </a:r>
            <a:r>
              <a:rPr lang="ko-KR" altLang="en-US" dirty="0"/>
              <a:t>의존 관계 표현에서 절의 중심이 되는 단어이다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의존소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절 내에서 지배소에 의존하는 단어이다</a:t>
            </a: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r>
              <a:rPr lang="ko-KR" altLang="en-US" dirty="0"/>
              <a:t>통계적 의존 구문 분석 </a:t>
            </a:r>
            <a:r>
              <a:rPr lang="en-US" altLang="ko-KR" dirty="0"/>
              <a:t>: </a:t>
            </a:r>
            <a:r>
              <a:rPr lang="ko-KR" altLang="en-US" dirty="0"/>
              <a:t>문맥 의존 규칙의 조건부 확률을 통계적으로 계산하여 적용한다</a:t>
            </a:r>
            <a:r>
              <a:rPr lang="en-US" altLang="ko-KR" dirty="0"/>
              <a:t>.</a:t>
            </a:r>
          </a:p>
          <a:p>
            <a:pPr marL="127000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r>
              <a:rPr lang="en-US" altLang="ko-KR" dirty="0"/>
              <a:t>‘</a:t>
            </a:r>
            <a:r>
              <a:rPr lang="ko-KR" altLang="en-US" dirty="0"/>
              <a:t>나는 학교에 간다</a:t>
            </a:r>
            <a:r>
              <a:rPr lang="en-US" altLang="ko-KR" dirty="0"/>
              <a:t>.’</a:t>
            </a:r>
            <a:r>
              <a:rPr lang="ko-KR" altLang="en-US" dirty="0"/>
              <a:t>라는 문장은 전체가 하나의 어절이다</a:t>
            </a: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r>
              <a:rPr lang="ko-KR" altLang="en-US" dirty="0" err="1"/>
              <a:t>지배소</a:t>
            </a:r>
            <a:r>
              <a:rPr lang="ko-KR" altLang="en-US" dirty="0"/>
              <a:t> </a:t>
            </a:r>
            <a:r>
              <a:rPr lang="en-US" altLang="ko-KR" dirty="0"/>
              <a:t>: ‘</a:t>
            </a:r>
            <a:r>
              <a:rPr lang="ko-KR" altLang="en-US" dirty="0"/>
              <a:t>간다</a:t>
            </a:r>
            <a:r>
              <a:rPr lang="en-US" altLang="ko-KR" dirty="0"/>
              <a:t>.‘ </a:t>
            </a:r>
          </a:p>
          <a:p>
            <a:pPr marL="469900" indent="-342900">
              <a:spcBef>
                <a:spcPts val="0"/>
              </a:spcBef>
            </a:pPr>
            <a:r>
              <a:rPr lang="ko-KR" altLang="en-US" dirty="0" err="1"/>
              <a:t>의존소</a:t>
            </a:r>
            <a:r>
              <a:rPr lang="ko-KR" altLang="en-US" dirty="0"/>
              <a:t> </a:t>
            </a:r>
            <a:r>
              <a:rPr lang="en-US" altLang="ko-KR" dirty="0"/>
              <a:t>: ‘</a:t>
            </a:r>
            <a:r>
              <a:rPr lang="ko-KR" altLang="en-US" dirty="0"/>
              <a:t>나는</a:t>
            </a:r>
            <a:r>
              <a:rPr lang="en-US" altLang="ko-KR" dirty="0"/>
              <a:t>‘, ‘</a:t>
            </a:r>
            <a:r>
              <a:rPr lang="ko-KR" altLang="en-US" dirty="0"/>
              <a:t>학교에</a:t>
            </a:r>
            <a:r>
              <a:rPr lang="en-US" altLang="ko-KR" dirty="0"/>
              <a:t>’</a:t>
            </a:r>
          </a:p>
          <a:p>
            <a:pPr marL="127000" indent="0">
              <a:spcBef>
                <a:spcPts val="0"/>
              </a:spcBef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081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구문분석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의존 구문 분석 </a:t>
            </a:r>
            <a:r>
              <a:rPr lang="en-US" altLang="ko-KR" dirty="0"/>
              <a:t>– </a:t>
            </a:r>
            <a:r>
              <a:rPr lang="ko-KR" altLang="en-US" dirty="0"/>
              <a:t>딥러닝 기반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딥러닝 기반 의존 구문 분석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인간이 구축한 의존 구문 분석 데이터셋으로부터 딥러닝 모델을 학습하여 구문 분석을 수행한다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딥러닝 모델을 이용해 가장 적합한 의존 분석 트리를 구축한다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전이 기반 파싱과 그래프 기반 파싱이 존재한다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50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구문분석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의존 구문 분석 </a:t>
            </a:r>
            <a:r>
              <a:rPr lang="en-US" altLang="ko-KR" dirty="0"/>
              <a:t>– </a:t>
            </a:r>
            <a:r>
              <a:rPr lang="ko-KR" altLang="en-US" dirty="0"/>
              <a:t>딥러닝 기반</a:t>
            </a:r>
            <a:r>
              <a:rPr lang="en-US" altLang="ko-KR" dirty="0"/>
              <a:t>(</a:t>
            </a:r>
            <a:r>
              <a:rPr lang="ko-KR" altLang="en-US" dirty="0"/>
              <a:t>전이 기반 파싱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전이 기반 파싱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자연어 문장에 포함된 단어를 하나씩 의존 분석 트리에 포함시킴으로써 의존 구문 분석을 수행한다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A79E07-C8C0-8AD5-716D-7AA03C58B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432" y="1573227"/>
            <a:ext cx="5814389" cy="479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35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구문분석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의존 구문 분석 </a:t>
            </a:r>
            <a:r>
              <a:rPr lang="en-US" altLang="ko-KR" dirty="0"/>
              <a:t>– </a:t>
            </a:r>
            <a:r>
              <a:rPr lang="ko-KR" altLang="en-US" dirty="0"/>
              <a:t>딥러닝 기반</a:t>
            </a:r>
            <a:r>
              <a:rPr lang="en-US" altLang="ko-KR" dirty="0"/>
              <a:t>(</a:t>
            </a:r>
            <a:r>
              <a:rPr lang="ko-KR" altLang="en-US" dirty="0"/>
              <a:t>그래프 기반 파싱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그래프 기반 파싱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자연어 문장에 포함된 단어 간의 가능한 모든 의존관계에 대한 점수를 계산한 뒤 가장 높은 점수를  갖는 트리를 선택하는 방법이다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지역적 정보에 국한되는 전이 기반 파싱에 비해 문장 전채의 문법적 구조를 고려할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 err="1"/>
              <a:t>시간복잡도가</a:t>
            </a:r>
            <a:r>
              <a:rPr lang="ko-KR" altLang="en-US" dirty="0"/>
              <a:t> 높아 실사용 단계에서 비효율성이 발생할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040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구문분석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구문 분석 방법의 장단점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규칙 기반 구문 분석 방법의 장단점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장점</a:t>
            </a:r>
            <a:r>
              <a:rPr lang="en-US" altLang="ko-KR" dirty="0"/>
              <a:t> : </a:t>
            </a:r>
            <a:r>
              <a:rPr lang="ko-KR" altLang="en-US" dirty="0"/>
              <a:t>미리 정의된 문법 규칙을 적용할 수 있는 문장에 대해서는 정확한 의존 분석이 가능하다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문법 규칙을 미리 정의 하기위한 시간과 비용 문제가 발생한다</a:t>
            </a:r>
            <a:r>
              <a:rPr lang="en-US" altLang="ko-KR" dirty="0"/>
              <a:t>.</a:t>
            </a:r>
          </a:p>
          <a:p>
            <a:pPr marL="584200" lvl="1" indent="0">
              <a:spcBef>
                <a:spcPts val="0"/>
              </a:spcBef>
              <a:buNone/>
            </a:pPr>
            <a:r>
              <a:rPr lang="en-US" altLang="ko-KR" dirty="0"/>
              <a:t>	          </a:t>
            </a:r>
            <a:r>
              <a:rPr lang="ko-KR" altLang="en-US" dirty="0"/>
              <a:t>자연어 문장의 </a:t>
            </a:r>
            <a:r>
              <a:rPr lang="ko-KR" altLang="en-US" dirty="0" err="1"/>
              <a:t>중의성</a:t>
            </a:r>
            <a:r>
              <a:rPr lang="ko-KR" altLang="en-US" dirty="0"/>
              <a:t> 처리시 문제 발생한다</a:t>
            </a: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r>
              <a:rPr lang="ko-KR" altLang="en-US" dirty="0"/>
              <a:t>통계 기반 구문 분석 방법의 장단점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구문 중의성을 갖는 문장에서도 확률적으로 계산하여 타당한 결과를 선택 가능하다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장거리 의존 관계를 고려 하기가 어렵다</a:t>
            </a: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r>
              <a:rPr lang="ko-KR" altLang="en-US" dirty="0"/>
              <a:t>딥러닝 기반 구문 분석 방법의 장단점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규칙 기반과 통계 기반 방법에서는 활용하기 어려운 문장 전체 구조 정보</a:t>
            </a:r>
            <a:r>
              <a:rPr lang="en-US" altLang="ko-KR" dirty="0"/>
              <a:t>, </a:t>
            </a:r>
            <a:r>
              <a:rPr lang="ko-KR" altLang="en-US" dirty="0"/>
              <a:t>어휘의 하위 범주화 정보 등을 구문 분석에 활용할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대량의 파라미터가 학습 결과로 나타난다</a:t>
            </a:r>
            <a:r>
              <a:rPr lang="en-US" altLang="ko-KR" dirty="0"/>
              <a:t>. </a:t>
            </a:r>
            <a:r>
              <a:rPr lang="ko-KR" altLang="en-US" dirty="0"/>
              <a:t>따라서 구문 분석 결과의 근거가 해석 불가능하다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68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의미 분석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의미 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단어와 단어 의미 </a:t>
            </a:r>
            <a:r>
              <a:rPr lang="ko-KR" altLang="en-US" dirty="0" err="1"/>
              <a:t>중의성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45477" y="947075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sz="2300" dirty="0" err="1"/>
              <a:t>중의성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둘 이상의 의미를 가지는 표현을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어휘적 </a:t>
            </a:r>
            <a:r>
              <a:rPr lang="ko-KR" altLang="en-US" dirty="0" err="1"/>
              <a:t>중의성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다의어에 의한 중의성을 의미한다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손 좀 보다</a:t>
            </a:r>
            <a:r>
              <a:rPr lang="en-US" altLang="ko-KR" dirty="0"/>
              <a:t>.</a:t>
            </a:r>
          </a:p>
          <a:p>
            <a:pPr marL="2298700" lvl="4">
              <a:spcBef>
                <a:spcPts val="0"/>
              </a:spcBef>
            </a:pPr>
            <a:r>
              <a:rPr lang="en-US" altLang="ko-KR" dirty="0"/>
              <a:t> ‘</a:t>
            </a:r>
            <a:r>
              <a:rPr lang="ko-KR" altLang="en-US" dirty="0"/>
              <a:t>신체 일부</a:t>
            </a:r>
            <a:r>
              <a:rPr lang="en-US" altLang="ko-KR" dirty="0"/>
              <a:t>‘,’</a:t>
            </a:r>
            <a:r>
              <a:rPr lang="ko-KR" altLang="en-US" dirty="0"/>
              <a:t>수리</a:t>
            </a:r>
            <a:r>
              <a:rPr lang="en-US" altLang="ko-KR" dirty="0"/>
              <a:t>‘,’</a:t>
            </a:r>
            <a:r>
              <a:rPr lang="ko-KR" altLang="en-US" dirty="0"/>
              <a:t>혼 내다</a:t>
            </a:r>
            <a:r>
              <a:rPr lang="en-US" altLang="ko-KR" dirty="0"/>
              <a:t>＇</a:t>
            </a:r>
            <a:r>
              <a:rPr lang="ko-KR" altLang="en-US" dirty="0"/>
              <a:t>의 의미를 가진다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동음어에 의한 </a:t>
            </a:r>
            <a:r>
              <a:rPr lang="ko-KR" altLang="en-US" dirty="0" err="1"/>
              <a:t>중의성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동음이의어에 대한 중의성을 의미한다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밤이 좋다</a:t>
            </a:r>
            <a:r>
              <a:rPr lang="en-US" altLang="ko-KR" dirty="0"/>
              <a:t>.</a:t>
            </a:r>
          </a:p>
          <a:p>
            <a:pPr marL="2298700" lvl="4">
              <a:spcBef>
                <a:spcPts val="0"/>
              </a:spcBef>
            </a:pPr>
            <a:r>
              <a:rPr lang="en-US" altLang="ko-KR" dirty="0"/>
              <a:t>‘</a:t>
            </a:r>
            <a:r>
              <a:rPr lang="ko-KR" altLang="en-US" dirty="0"/>
              <a:t>시간</a:t>
            </a:r>
            <a:r>
              <a:rPr lang="en-US" altLang="ko-KR" dirty="0"/>
              <a:t>’,’</a:t>
            </a:r>
            <a:r>
              <a:rPr lang="ko-KR" altLang="en-US" dirty="0"/>
              <a:t>음식</a:t>
            </a:r>
            <a:r>
              <a:rPr lang="en-US" altLang="ko-KR" dirty="0"/>
              <a:t>’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구조적 </a:t>
            </a:r>
            <a:r>
              <a:rPr lang="ko-KR" altLang="en-US" dirty="0" err="1"/>
              <a:t>중의성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수식어에 의한 중의성을 의미한다</a:t>
            </a:r>
            <a:endParaRPr lang="en-US" altLang="ko-KR" dirty="0"/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부유한 철수와 영희가 명품 매장을 갔다</a:t>
            </a:r>
            <a:r>
              <a:rPr lang="en-US" altLang="ko-KR" dirty="0"/>
              <a:t>.</a:t>
            </a:r>
          </a:p>
          <a:p>
            <a:pPr marL="2298700" lvl="4">
              <a:spcBef>
                <a:spcPts val="0"/>
              </a:spcBef>
            </a:pPr>
            <a:r>
              <a:rPr lang="en-US" altLang="ko-KR" dirty="0"/>
              <a:t>‘</a:t>
            </a:r>
            <a:r>
              <a:rPr lang="ko-KR" altLang="en-US" dirty="0"/>
              <a:t>부유한</a:t>
            </a:r>
            <a:r>
              <a:rPr lang="en-US" altLang="ko-KR" dirty="0"/>
              <a:t>’</a:t>
            </a:r>
            <a:r>
              <a:rPr lang="ko-KR" altLang="en-US" dirty="0"/>
              <a:t>의 수식어가 철수를 수식 하는지</a:t>
            </a:r>
            <a:r>
              <a:rPr lang="en-US" altLang="ko-KR" dirty="0"/>
              <a:t>, </a:t>
            </a:r>
            <a:r>
              <a:rPr lang="ko-KR" altLang="en-US" dirty="0"/>
              <a:t>영희를 수식하는지를 모른다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982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7108A5-B437-F3AD-8814-EB27AFA6F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728" y="3710223"/>
            <a:ext cx="5699203" cy="2606935"/>
          </a:xfrm>
          <a:prstGeom prst="rect">
            <a:avLst/>
          </a:prstGeom>
        </p:spPr>
      </p:pic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의미 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지식기반 방법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45477" y="947075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dirty="0"/>
              <a:t>지식기반 방법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문장에 등장한 단어들을 사전에 정의된 어휘 지식을 활용하여 예측하는 방법을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사전 정의 기반 방법과 그래프 기반 방법이 있다</a:t>
            </a: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r>
              <a:rPr lang="ko-KR" altLang="en-US" dirty="0"/>
              <a:t>사전 정의 기반 방법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 err="1"/>
              <a:t>Lesk</a:t>
            </a:r>
            <a:r>
              <a:rPr lang="en-US" altLang="ko-KR" dirty="0"/>
              <a:t> </a:t>
            </a:r>
            <a:r>
              <a:rPr lang="ko-KR" altLang="en-US" dirty="0"/>
              <a:t>알고리즘을 사용한다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 err="1"/>
              <a:t>중의성</a:t>
            </a:r>
            <a:r>
              <a:rPr lang="ko-KR" altLang="en-US" dirty="0"/>
              <a:t> 단어의 사전 뜻풀이에 쓰인 단어들과 주변 문맥에 나타난 단어의 사전 뜻풀이에 쓰인 단어들 사이에 중복되는 단어가 가장 많은 의미를 </a:t>
            </a:r>
            <a:r>
              <a:rPr lang="ko-KR" altLang="en-US" dirty="0" err="1"/>
              <a:t>중의성</a:t>
            </a:r>
            <a:r>
              <a:rPr lang="ko-KR" altLang="en-US" dirty="0"/>
              <a:t> 단어의 의미로 선택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한계점 </a:t>
            </a:r>
            <a:r>
              <a:rPr lang="en-US" altLang="ko-KR" dirty="0"/>
              <a:t>: </a:t>
            </a:r>
            <a:r>
              <a:rPr lang="ko-KR" altLang="en-US" dirty="0"/>
              <a:t>단어 간의 정확한 일치 기반이다</a:t>
            </a:r>
            <a:r>
              <a:rPr lang="en-US" altLang="ko-KR" dirty="0"/>
              <a:t>.</a:t>
            </a:r>
          </a:p>
          <a:p>
            <a:pPr marL="1054100" lvl="2" indent="0">
              <a:spcBef>
                <a:spcPts val="0"/>
              </a:spcBef>
              <a:buNone/>
            </a:pPr>
            <a:r>
              <a:rPr lang="en-US" altLang="ko-KR" dirty="0"/>
              <a:t> 	      </a:t>
            </a:r>
            <a:r>
              <a:rPr lang="ko-KR" altLang="en-US" dirty="0"/>
              <a:t>사전 정의에 의존적이다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1933601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의미 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지식기반 방법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61519" y="947075"/>
            <a:ext cx="11301046" cy="531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dirty="0"/>
              <a:t>그래프 기반 방법 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단순 그래프 기반 방법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DFS,BFS</a:t>
            </a:r>
            <a:r>
              <a:rPr lang="ko-KR" altLang="en-US" dirty="0"/>
              <a:t>알고리즘을 이용하여 검색되는 </a:t>
            </a:r>
            <a:r>
              <a:rPr lang="en-US" altLang="ko-KR" dirty="0"/>
              <a:t>Edge</a:t>
            </a:r>
            <a:r>
              <a:rPr lang="ko-KR" altLang="en-US" dirty="0"/>
              <a:t>를 추출한다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의미간 연결성 측정을 통해 가장 많이 연결된 의미를 선택한다</a:t>
            </a: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endParaRPr lang="en-US" altLang="ko-KR" sz="1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42F6A0-27AC-675A-05A7-4FD5D9EC2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63" y="2917782"/>
            <a:ext cx="7758158" cy="302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2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6753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구문 분석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의미 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지식기반 방법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61519" y="947075"/>
            <a:ext cx="11301046" cy="531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dirty="0"/>
              <a:t>그래프 기반 방법 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단순 그래프 기반 방법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DFS(Depth-First Search),BFS</a:t>
            </a:r>
            <a:r>
              <a:rPr lang="ko-KR" altLang="en-US" dirty="0"/>
              <a:t>알고리즘을 이용하여 검색되는 </a:t>
            </a:r>
            <a:r>
              <a:rPr lang="en-US" altLang="ko-KR" dirty="0"/>
              <a:t>Edge</a:t>
            </a:r>
            <a:r>
              <a:rPr lang="ko-KR" altLang="en-US" dirty="0"/>
              <a:t>를 추출한다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의미간 연결성 측정을 통해 가장 많이 연결된 의미를 선택한다</a:t>
            </a: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endParaRPr lang="en-US" altLang="ko-KR" sz="1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42F6A0-27AC-675A-05A7-4FD5D9EC2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63" y="2917782"/>
            <a:ext cx="7758158" cy="302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27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의미 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지식기반 방법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61519" y="947075"/>
            <a:ext cx="11301046" cy="531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en-US" altLang="ko-KR" dirty="0"/>
              <a:t>DFS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깊이 우선 탐색을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하나의 정점부터 시작하여 아래로 깊게 내려가며 탐색한다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sz="1700" dirty="0"/>
          </a:p>
          <a:p>
            <a:pPr marL="927100" lvl="1">
              <a:spcBef>
                <a:spcPts val="0"/>
              </a:spcBef>
            </a:pPr>
            <a:endParaRPr lang="en-US" altLang="ko-KR" sz="1700" dirty="0"/>
          </a:p>
          <a:p>
            <a:pPr marL="927100" lvl="1">
              <a:spcBef>
                <a:spcPts val="0"/>
              </a:spcBef>
            </a:pPr>
            <a:endParaRPr lang="en-US" altLang="ko-KR" sz="1700" dirty="0"/>
          </a:p>
          <a:p>
            <a:pPr marL="927100" lvl="1">
              <a:spcBef>
                <a:spcPts val="0"/>
              </a:spcBef>
            </a:pPr>
            <a:endParaRPr lang="en-US" altLang="ko-KR" sz="1700" dirty="0"/>
          </a:p>
          <a:p>
            <a:pPr marL="469900" indent="-342900">
              <a:spcBef>
                <a:spcPts val="0"/>
              </a:spcBef>
            </a:pPr>
            <a:r>
              <a:rPr lang="en-US" altLang="ko-KR" dirty="0"/>
              <a:t>BFS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너비우선탐색을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시작 노드 인접 노드부터 확인하는 알고리즘이다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298CF5-E9B7-A3EF-0FF1-1E7759235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521" y="946088"/>
            <a:ext cx="3106195" cy="24780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A6C0BA-A9C9-A687-7332-2AC42C7DD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319" y="3787023"/>
            <a:ext cx="2699430" cy="247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33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의미 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지도학습 기반 방법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61519" y="947075"/>
            <a:ext cx="11301046" cy="531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dirty="0"/>
              <a:t>지도학습 기반 방법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각종 기계 학습 알고리즘을 통해 단어 의미를 분석한다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기계학습 분류기 모델은 사용자가 정의한 규칙에 맞춰 성능을 높여왔다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학습한 특정 </a:t>
            </a:r>
            <a:r>
              <a:rPr lang="ko-KR" altLang="en-US" dirty="0" err="1"/>
              <a:t>중의성</a:t>
            </a:r>
            <a:r>
              <a:rPr lang="ko-KR" altLang="en-US" dirty="0"/>
              <a:t> 단어에 대해서만 해결 가능하다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나이브</a:t>
            </a:r>
            <a:r>
              <a:rPr lang="ko-KR" altLang="en-US" dirty="0"/>
              <a:t> 베이지안 분류</a:t>
            </a:r>
            <a:r>
              <a:rPr lang="en-US" altLang="ko-KR" dirty="0"/>
              <a:t>, K-NN,SVM</a:t>
            </a:r>
            <a:r>
              <a:rPr lang="ko-KR" altLang="en-US" dirty="0"/>
              <a:t>등을 사용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576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의미 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지도학습 기반 방법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61519" y="947075"/>
            <a:ext cx="11301046" cy="531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dirty="0" err="1"/>
              <a:t>나이브</a:t>
            </a:r>
            <a:r>
              <a:rPr lang="ko-KR" altLang="en-US" dirty="0"/>
              <a:t> 베이지안 분류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베이지안 정리를 이용한 확률적 기계학습 알고리즘이다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사전확률에 기반을 두고 사후확률을 추론한다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모든 사건이 독립이라는 가정을 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97313F-5DFE-928C-D6D7-B0AB145C8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991" y="2663022"/>
            <a:ext cx="5701328" cy="370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의미 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지도학습 기반 방법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61519" y="947075"/>
            <a:ext cx="11301046" cy="531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en-US" altLang="ko-KR" dirty="0"/>
              <a:t>K-NN</a:t>
            </a:r>
            <a:r>
              <a:rPr lang="ko-KR" altLang="en-US" dirty="0"/>
              <a:t>분류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벡터 공간에서 유클리드 거리와 코사인 유사도를 활용해 가까운 데이터끼리 분류한다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9D2C4D-F231-7F0E-92F1-5E1EAB1C4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28" y="2402245"/>
            <a:ext cx="5775792" cy="26099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71A75E-72BB-6DD5-8C11-613B87A65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726" y="2023018"/>
            <a:ext cx="4865143" cy="329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47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의미 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지도학습 기반 방법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61519" y="947075"/>
            <a:ext cx="11301046" cy="531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en-US" altLang="ko-KR" dirty="0"/>
              <a:t>SVM</a:t>
            </a:r>
            <a:r>
              <a:rPr lang="ko-KR" altLang="en-US" dirty="0"/>
              <a:t> 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벡터 공간에 표현된 자질로부터 의미 클래스를 분류하기 위해 클래스 간에 가장 넓은 거리를 사용하는 방향으로 선을 그어 의미를 분류한다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069994-5229-1619-F006-F0BD68F24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370" y="2354916"/>
            <a:ext cx="4889514" cy="35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67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의미 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 err="1"/>
              <a:t>의미역</a:t>
            </a:r>
            <a:r>
              <a:rPr lang="ko-KR" altLang="en-US" dirty="0"/>
              <a:t> 분석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61519" y="947075"/>
            <a:ext cx="11301046" cy="531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dirty="0"/>
              <a:t>의미역은 두가지로 구분된다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필수적 </a:t>
            </a:r>
            <a:r>
              <a:rPr lang="ko-KR" altLang="en-US" dirty="0" err="1"/>
              <a:t>의미역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서술어의 의미를 구성하는데 필수적으로 요구되는 것을 의미한다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 err="1"/>
              <a:t>행동주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도구</a:t>
            </a:r>
            <a:r>
              <a:rPr lang="en-US" altLang="ko-KR" dirty="0"/>
              <a:t>,</a:t>
            </a:r>
            <a:r>
              <a:rPr lang="ko-KR" altLang="en-US" dirty="0" err="1"/>
              <a:t>피동주</a:t>
            </a:r>
            <a:r>
              <a:rPr lang="en-US" altLang="ko-KR" dirty="0"/>
              <a:t>,</a:t>
            </a:r>
            <a:r>
              <a:rPr lang="ko-KR" altLang="en-US" dirty="0"/>
              <a:t>경험자 등으로 분류가 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수의적 </a:t>
            </a:r>
            <a:r>
              <a:rPr lang="ko-KR" altLang="en-US" dirty="0" err="1"/>
              <a:t>의미역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서술어의 의미를 보충해 주는 것을 의미한다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장소</a:t>
            </a:r>
            <a:r>
              <a:rPr lang="en-US" altLang="ko-KR" dirty="0"/>
              <a:t>,</a:t>
            </a:r>
            <a:r>
              <a:rPr lang="ko-KR" altLang="en-US" dirty="0"/>
              <a:t>위치 이유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</a:t>
            </a:r>
            <a:r>
              <a:rPr lang="ko-KR" altLang="en-US" dirty="0"/>
              <a:t>시간 </a:t>
            </a:r>
            <a:r>
              <a:rPr lang="en-US" altLang="ko-KR" dirty="0"/>
              <a:t>,</a:t>
            </a:r>
            <a:r>
              <a:rPr lang="ko-KR" altLang="en-US" dirty="0"/>
              <a:t>경로</a:t>
            </a:r>
            <a:r>
              <a:rPr lang="en-US" altLang="ko-KR" dirty="0"/>
              <a:t>,</a:t>
            </a:r>
            <a:r>
              <a:rPr lang="ko-KR" altLang="en-US" dirty="0"/>
              <a:t>방법으로 분류가 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5F5285-71B9-4B47-35AB-93E6A05D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331" y="3313398"/>
            <a:ext cx="7842585" cy="31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5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의미 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지도학습 기반 </a:t>
            </a:r>
            <a:r>
              <a:rPr lang="ko-KR" altLang="en-US" dirty="0" err="1"/>
              <a:t>의미역</a:t>
            </a:r>
            <a:r>
              <a:rPr lang="ko-KR" altLang="en-US" dirty="0"/>
              <a:t> 분석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61519" y="947075"/>
            <a:ext cx="11301046" cy="531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dirty="0"/>
              <a:t>지도학습 기반 </a:t>
            </a:r>
            <a:r>
              <a:rPr lang="ko-KR" altLang="en-US" dirty="0" err="1"/>
              <a:t>의미역</a:t>
            </a:r>
            <a:r>
              <a:rPr lang="ko-KR" altLang="en-US" dirty="0"/>
              <a:t> 분석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단어 의미 </a:t>
            </a:r>
            <a:r>
              <a:rPr lang="ko-KR" altLang="en-US" dirty="0" err="1"/>
              <a:t>중의성</a:t>
            </a:r>
            <a:r>
              <a:rPr lang="ko-KR" altLang="en-US" dirty="0"/>
              <a:t> 해소의 지도학습기반 방법과 마찬가지의 기계학습을 사용한다</a:t>
            </a: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r>
              <a:rPr lang="ko-KR" altLang="en-US" dirty="0" err="1"/>
              <a:t>의미역</a:t>
            </a:r>
            <a:r>
              <a:rPr lang="ko-KR" altLang="en-US" dirty="0"/>
              <a:t> 성능을 높이기 위해 문법적</a:t>
            </a:r>
            <a:r>
              <a:rPr lang="en-US" altLang="ko-KR" dirty="0"/>
              <a:t>, </a:t>
            </a:r>
            <a:r>
              <a:rPr lang="ko-KR" altLang="en-US" dirty="0"/>
              <a:t>의미적 자질을 사용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문법적 자질이란 형태소</a:t>
            </a:r>
            <a:r>
              <a:rPr lang="en-US" altLang="ko-KR" dirty="0"/>
              <a:t>, </a:t>
            </a:r>
            <a:r>
              <a:rPr lang="ko-KR" altLang="en-US" dirty="0"/>
              <a:t>구문정보 등을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의미적 자질이란 개체명과 같은 것을 의미한다</a:t>
            </a:r>
            <a:r>
              <a:rPr lang="en-US" altLang="ko-KR" dirty="0"/>
              <a:t>.   Ex)</a:t>
            </a:r>
            <a:r>
              <a:rPr lang="ko-KR" altLang="en-US" dirty="0"/>
              <a:t>눈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문법적</a:t>
            </a:r>
            <a:r>
              <a:rPr lang="en-US" altLang="ko-KR" dirty="0"/>
              <a:t>, </a:t>
            </a:r>
            <a:r>
              <a:rPr lang="ko-KR" altLang="en-US" dirty="0"/>
              <a:t>의미적 자질을 사용하면 높은 성능을 보이지만</a:t>
            </a:r>
            <a:r>
              <a:rPr lang="en-US" altLang="ko-KR" dirty="0"/>
              <a:t>, </a:t>
            </a:r>
            <a:r>
              <a:rPr lang="ko-KR" altLang="en-US" dirty="0"/>
              <a:t>자질을 추출하기 위해 대량의 학습데이터가 학습된 분류기를 따로 구축해야 한다는 단점이 존재한다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106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의미 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의미표현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61519" y="947075"/>
            <a:ext cx="11301046" cy="531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dirty="0"/>
              <a:t>의미표현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대화자들은 의미 구조에 대한 지식으로 문장사이의 모순관계</a:t>
            </a:r>
            <a:r>
              <a:rPr lang="en-US" altLang="ko-KR" dirty="0"/>
              <a:t>, </a:t>
            </a:r>
            <a:r>
              <a:rPr lang="ko-KR" altLang="en-US" dirty="0" err="1"/>
              <a:t>중의성</a:t>
            </a:r>
            <a:r>
              <a:rPr lang="ko-KR" altLang="en-US" dirty="0"/>
              <a:t> 등의 관계를 정확하게 파악한다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의미표현이란</a:t>
            </a:r>
            <a:r>
              <a:rPr lang="ko-KR" altLang="en-US" dirty="0"/>
              <a:t> 대화자들의 다양한 언어적 표현을 파악하는 단계를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63B992-4C85-1A44-135B-13A2F4078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45" y="2401005"/>
            <a:ext cx="4832695" cy="196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00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의미 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의미표현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61519" y="947075"/>
            <a:ext cx="11301046" cy="531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en-US" altLang="ko-KR" dirty="0"/>
              <a:t>Semantic Network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매우 복잡한 분류나 인과관계를 갖는 추론에 자연스러운 표현이 가능하다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지식베이스의 크기가 커지면 너무 </a:t>
            </a:r>
            <a:r>
              <a:rPr lang="ko-KR" altLang="en-US" dirty="0" err="1"/>
              <a:t>복잡해지므로</a:t>
            </a:r>
            <a:r>
              <a:rPr lang="ko-KR" altLang="en-US" dirty="0"/>
              <a:t> 다루기가 힘들다는 단점이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3CDBC3-EA56-E183-060C-8A0E4141A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63" y="2481262"/>
            <a:ext cx="5771255" cy="35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79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구문분석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16042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구문 분석 개요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구문 분석</a:t>
            </a:r>
            <a:r>
              <a:rPr lang="en-US" altLang="ko-KR" dirty="0"/>
              <a:t> : </a:t>
            </a:r>
            <a:r>
              <a:rPr lang="ko-KR" altLang="en-US" dirty="0"/>
              <a:t>자연어 문장에서 구성 요소들의 문법적 구조를 분석하는 것을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구문 분석의 목표 </a:t>
            </a:r>
            <a:r>
              <a:rPr lang="en-US" altLang="ko-KR" dirty="0"/>
              <a:t>: </a:t>
            </a:r>
            <a:r>
              <a:rPr lang="ko-KR" altLang="en-US" dirty="0"/>
              <a:t>자연어 문장의 문법적 구조를 </a:t>
            </a:r>
            <a:r>
              <a:rPr lang="en-US" altLang="ko-KR" dirty="0"/>
              <a:t>‘</a:t>
            </a:r>
            <a:r>
              <a:rPr lang="ko-KR" altLang="en-US" dirty="0"/>
              <a:t>구문 문법</a:t>
            </a:r>
            <a:r>
              <a:rPr lang="en-US" altLang="ko-KR" dirty="0"/>
              <a:t>’</a:t>
            </a:r>
            <a:r>
              <a:rPr lang="ko-KR" altLang="en-US" dirty="0"/>
              <a:t>에 따라 자동으로 분석하는 것이 목표이다</a:t>
            </a:r>
            <a:r>
              <a:rPr lang="en-US" altLang="ko-KR" dirty="0"/>
              <a:t>.</a:t>
            </a:r>
          </a:p>
          <a:p>
            <a:pPr marL="127000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r>
              <a:rPr lang="ko-KR" altLang="en-US" dirty="0"/>
              <a:t>구문 문법 </a:t>
            </a:r>
            <a:r>
              <a:rPr lang="en-US" altLang="ko-KR" dirty="0"/>
              <a:t>: </a:t>
            </a:r>
            <a:r>
              <a:rPr lang="ko-KR" altLang="en-US" dirty="0"/>
              <a:t>언어학에서 문법적 구성 </a:t>
            </a:r>
            <a:r>
              <a:rPr lang="ko-KR" altLang="en-US" dirty="0" err="1"/>
              <a:t>요소들로부터</a:t>
            </a:r>
            <a:r>
              <a:rPr lang="ko-KR" altLang="en-US" dirty="0"/>
              <a:t> 문장을 생성하기도 하고</a:t>
            </a:r>
            <a:r>
              <a:rPr lang="en-US" altLang="ko-KR" dirty="0"/>
              <a:t>, </a:t>
            </a:r>
            <a:r>
              <a:rPr lang="ko-KR" altLang="en-US" dirty="0"/>
              <a:t>문장을 구성요소들로 분석하기도 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구문 문법을 정의 하는 것은 구문 분석에서 중요한 요소 중 하나이다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구문 분석 기술에서 활용되는 구문 문법은 </a:t>
            </a:r>
            <a:r>
              <a:rPr lang="ko-KR" altLang="en-US" dirty="0" err="1">
                <a:solidFill>
                  <a:srgbClr val="FF0000"/>
                </a:solidFill>
              </a:rPr>
              <a:t>구구조</a:t>
            </a:r>
            <a:r>
              <a:rPr lang="ko-KR" altLang="en-US" dirty="0">
                <a:solidFill>
                  <a:srgbClr val="FF0000"/>
                </a:solidFill>
              </a:rPr>
              <a:t> 문법과 의존 문법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</p:txBody>
      </p:sp>
      <p:sp>
        <p:nvSpPr>
          <p:cNvPr id="4" name="Google Shape;142;p4">
            <a:extLst>
              <a:ext uri="{FF2B5EF4-FFF2-40B4-BE49-F238E27FC236}">
                <a16:creationId xmlns:a16="http://schemas.microsoft.com/office/drawing/2014/main" id="{E2115CD5-B61D-160B-E0EF-14B908DA68A9}"/>
              </a:ext>
            </a:extLst>
          </p:cNvPr>
          <p:cNvSpPr txBox="1">
            <a:spLocks/>
          </p:cNvSpPr>
          <p:nvPr/>
        </p:nvSpPr>
        <p:spPr>
          <a:xfrm>
            <a:off x="445476" y="2479994"/>
            <a:ext cx="11301046" cy="148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524000" lvl="3" indent="0">
              <a:spcBef>
                <a:spcPts val="0"/>
              </a:spcBef>
              <a:buFont typeface="Noto Sans Symbols"/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A192F0-B509-4FA4-21EF-65971F48E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261" y="3851961"/>
            <a:ext cx="7315200" cy="243861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의미 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의미표현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61519" y="947075"/>
            <a:ext cx="11301046" cy="531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en-US" altLang="ko-KR" dirty="0"/>
              <a:t>AMR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문장의 의미구조를 그래프로 표현한 것을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실제 일어난 일과 미래</a:t>
            </a:r>
            <a:r>
              <a:rPr lang="en-US" altLang="ko-KR" dirty="0"/>
              <a:t>,</a:t>
            </a:r>
            <a:r>
              <a:rPr lang="ko-KR" altLang="en-US" dirty="0"/>
              <a:t>가정</a:t>
            </a:r>
            <a:r>
              <a:rPr lang="en-US" altLang="ko-KR" dirty="0"/>
              <a:t>,</a:t>
            </a:r>
            <a:r>
              <a:rPr lang="ko-KR" altLang="en-US" dirty="0"/>
              <a:t>소망을 구별하지 못한다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시제 및 수 표현에 따른 접사 및 모음의 변화를 포함하지 않는다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0A42DC-24AE-2593-10A2-EF58B5F0D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58" y="2670931"/>
            <a:ext cx="9142047" cy="300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35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구문분석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 err="1"/>
              <a:t>구구조</a:t>
            </a:r>
            <a:r>
              <a:rPr lang="ko-KR" altLang="en-US" dirty="0"/>
              <a:t> 구문 분석 </a:t>
            </a:r>
            <a:r>
              <a:rPr lang="en-US" altLang="ko-KR" dirty="0"/>
              <a:t>- </a:t>
            </a:r>
            <a:r>
              <a:rPr lang="ko-KR" altLang="en-US" dirty="0"/>
              <a:t>규칙기반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 err="1"/>
              <a:t>구구조</a:t>
            </a:r>
            <a:r>
              <a:rPr lang="ko-KR" altLang="en-US" dirty="0"/>
              <a:t> 구문 분석 </a:t>
            </a:r>
            <a:r>
              <a:rPr lang="en-US" altLang="ko-KR" dirty="0"/>
              <a:t>: </a:t>
            </a:r>
            <a:r>
              <a:rPr lang="ko-KR" altLang="en-US" dirty="0"/>
              <a:t>문장 구성 요소의 구조가 비교적 고정적인 언어에 적합하다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규칙 기반</a:t>
            </a:r>
            <a:r>
              <a:rPr lang="en-US" altLang="ko-KR" dirty="0"/>
              <a:t>, </a:t>
            </a:r>
            <a:r>
              <a:rPr lang="ko-KR" altLang="en-US" dirty="0"/>
              <a:t>통계 기반</a:t>
            </a:r>
            <a:r>
              <a:rPr lang="en-US" altLang="ko-KR" dirty="0"/>
              <a:t>, </a:t>
            </a:r>
            <a:r>
              <a:rPr lang="ko-KR" altLang="en-US" dirty="0"/>
              <a:t>딥러닝 기반 구문 분석 방법이 존재한다</a:t>
            </a: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r>
              <a:rPr lang="ko-KR" altLang="en-US" dirty="0"/>
              <a:t>문법 규칙의 형태로 </a:t>
            </a:r>
            <a:r>
              <a:rPr lang="en-US" altLang="ko-KR" dirty="0"/>
              <a:t>‘</a:t>
            </a:r>
            <a:r>
              <a:rPr lang="ko-KR" altLang="en-US" dirty="0" err="1"/>
              <a:t>구구조</a:t>
            </a:r>
            <a:r>
              <a:rPr lang="ko-KR" altLang="en-US" dirty="0"/>
              <a:t> 문법</a:t>
            </a:r>
            <a:r>
              <a:rPr lang="en-US" altLang="ko-KR" dirty="0"/>
              <a:t>＇</a:t>
            </a:r>
            <a:r>
              <a:rPr lang="ko-KR" altLang="en-US" dirty="0"/>
              <a:t>을 활용한다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구구조</a:t>
            </a:r>
            <a:r>
              <a:rPr lang="ko-KR" altLang="en-US" dirty="0"/>
              <a:t> 문법 </a:t>
            </a:r>
            <a:r>
              <a:rPr lang="en-US" altLang="ko-KR" dirty="0"/>
              <a:t>: </a:t>
            </a:r>
            <a:r>
              <a:rPr lang="ko-KR" altLang="en-US" dirty="0"/>
              <a:t>자연어 문장을 하위 </a:t>
            </a:r>
            <a:r>
              <a:rPr lang="en-US" altLang="ko-KR" dirty="0"/>
              <a:t>‘</a:t>
            </a:r>
            <a:r>
              <a:rPr lang="ko-KR" altLang="en-US" dirty="0" err="1"/>
              <a:t>구성소</a:t>
            </a:r>
            <a:r>
              <a:rPr lang="en-US" altLang="ko-KR" dirty="0"/>
              <a:t>‘ </a:t>
            </a:r>
            <a:r>
              <a:rPr lang="ko-KR" altLang="en-US" dirty="0"/>
              <a:t>들로 나눔으로써 문장 구조를 나타내는 문법을 말한다</a:t>
            </a: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r>
              <a:rPr lang="ko-KR" altLang="en-US" dirty="0"/>
              <a:t>대표 알고리즘으론 </a:t>
            </a:r>
            <a:r>
              <a:rPr lang="en-US" altLang="ko-KR" dirty="0"/>
              <a:t>CYK</a:t>
            </a:r>
            <a:r>
              <a:rPr lang="ko-KR" altLang="en-US" dirty="0"/>
              <a:t>알고리즘이 있다</a:t>
            </a:r>
            <a:r>
              <a:rPr lang="en-US" altLang="ko-KR" dirty="0"/>
              <a:t>.</a:t>
            </a:r>
          </a:p>
        </p:txBody>
      </p:sp>
      <p:sp>
        <p:nvSpPr>
          <p:cNvPr id="4" name="Google Shape;142;p4">
            <a:extLst>
              <a:ext uri="{FF2B5EF4-FFF2-40B4-BE49-F238E27FC236}">
                <a16:creationId xmlns:a16="http://schemas.microsoft.com/office/drawing/2014/main" id="{E2115CD5-B61D-160B-E0EF-14B908DA68A9}"/>
              </a:ext>
            </a:extLst>
          </p:cNvPr>
          <p:cNvSpPr txBox="1">
            <a:spLocks/>
          </p:cNvSpPr>
          <p:nvPr/>
        </p:nvSpPr>
        <p:spPr>
          <a:xfrm>
            <a:off x="445476" y="2479994"/>
            <a:ext cx="11301046" cy="148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524000" lvl="3" indent="0">
              <a:spcBef>
                <a:spcPts val="0"/>
              </a:spcBef>
              <a:buFont typeface="Noto Sans Symbols"/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0AA193-E839-F1FA-280D-79411E5D9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337" y="2479994"/>
            <a:ext cx="4940969" cy="38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3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구문분석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 err="1"/>
              <a:t>구구조</a:t>
            </a:r>
            <a:r>
              <a:rPr lang="ko-KR" altLang="en-US" dirty="0"/>
              <a:t> 구문 분석 </a:t>
            </a:r>
            <a:r>
              <a:rPr lang="en-US" altLang="ko-KR" dirty="0"/>
              <a:t>- </a:t>
            </a:r>
            <a:r>
              <a:rPr lang="ko-KR" altLang="en-US" dirty="0"/>
              <a:t>규칙기반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CYK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 err="1"/>
              <a:t>Cocke</a:t>
            </a:r>
            <a:r>
              <a:rPr lang="en-US" altLang="ko-KR" dirty="0"/>
              <a:t>-Younger-</a:t>
            </a:r>
            <a:r>
              <a:rPr lang="en-US" altLang="ko-KR" dirty="0" err="1"/>
              <a:t>Kasami</a:t>
            </a:r>
            <a:r>
              <a:rPr lang="en-US" altLang="ko-KR" dirty="0"/>
              <a:t> </a:t>
            </a:r>
            <a:r>
              <a:rPr lang="ko-KR" altLang="en-US" dirty="0"/>
              <a:t>알고리즘 이라고 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현재 모든 문맥 자유 문법을 </a:t>
            </a:r>
            <a:r>
              <a:rPr lang="ko-KR" altLang="en-US" dirty="0" err="1"/>
              <a:t>파싱할</a:t>
            </a:r>
            <a:r>
              <a:rPr lang="ko-KR" altLang="en-US" dirty="0"/>
              <a:t> 수 있는 가장 효율적인 알고리즘이다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문자열의 길이가 </a:t>
            </a:r>
            <a:r>
              <a:rPr lang="en-US" altLang="ko-KR" dirty="0"/>
              <a:t>n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n^3</a:t>
            </a:r>
            <a:r>
              <a:rPr lang="ko-KR" altLang="en-US" dirty="0"/>
              <a:t>의 시간 복잡도를 가진다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촘스키</a:t>
            </a:r>
            <a:r>
              <a:rPr lang="ko-KR" altLang="en-US" dirty="0"/>
              <a:t> 정규형식으로 표현된 문법을 사용한다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CYK</a:t>
            </a:r>
            <a:r>
              <a:rPr lang="ko-KR" altLang="en-US" dirty="0"/>
              <a:t>알고리즘 보다 효율적인 알고리즘도 존재 하지만</a:t>
            </a:r>
            <a:r>
              <a:rPr lang="en-US" altLang="ko-KR" dirty="0"/>
              <a:t>, </a:t>
            </a:r>
            <a:r>
              <a:rPr lang="ko-KR" altLang="en-US" dirty="0"/>
              <a:t>특정한 상황에만 이용 가능 하다는 단점이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506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구문분석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 err="1"/>
              <a:t>구구조</a:t>
            </a:r>
            <a:r>
              <a:rPr lang="ko-KR" altLang="en-US" dirty="0"/>
              <a:t> 구문 분석 </a:t>
            </a:r>
            <a:r>
              <a:rPr lang="en-US" altLang="ko-KR" dirty="0"/>
              <a:t>- </a:t>
            </a:r>
            <a:r>
              <a:rPr lang="ko-KR" altLang="en-US" dirty="0"/>
              <a:t>통계기반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통계 기반 </a:t>
            </a:r>
            <a:r>
              <a:rPr lang="ko-KR" altLang="en-US" dirty="0" err="1"/>
              <a:t>구구조</a:t>
            </a:r>
            <a:r>
              <a:rPr lang="ko-KR" altLang="en-US" dirty="0"/>
              <a:t> 구문 분석 </a:t>
            </a:r>
            <a:r>
              <a:rPr lang="en-US" altLang="ko-KR" dirty="0"/>
              <a:t>: </a:t>
            </a:r>
            <a:r>
              <a:rPr lang="ko-KR" altLang="en-US" dirty="0"/>
              <a:t>통계적으로 확률적 </a:t>
            </a:r>
            <a:r>
              <a:rPr lang="ko-KR" altLang="en-US" dirty="0" err="1"/>
              <a:t>구구조</a:t>
            </a:r>
            <a:r>
              <a:rPr lang="ko-KR" altLang="en-US" dirty="0"/>
              <a:t> 문법을 계산하여 구문 분석을 수행 하는 방법이다</a:t>
            </a: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r>
              <a:rPr lang="ko-KR" altLang="en-US" dirty="0"/>
              <a:t>확률적 </a:t>
            </a:r>
            <a:r>
              <a:rPr lang="ko-KR" altLang="en-US" dirty="0" err="1"/>
              <a:t>구구조</a:t>
            </a:r>
            <a:r>
              <a:rPr lang="ko-KR" altLang="en-US" dirty="0"/>
              <a:t> 문법 </a:t>
            </a:r>
            <a:r>
              <a:rPr lang="en-US" altLang="ko-KR" dirty="0"/>
              <a:t>: </a:t>
            </a:r>
            <a:r>
              <a:rPr lang="ko-KR" altLang="en-US" dirty="0"/>
              <a:t>각 규칙에 대한 조건부 확률이 정의 된다</a:t>
            </a: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r>
              <a:rPr lang="en-US" altLang="ko-KR" dirty="0"/>
              <a:t>A -&gt; BC[p]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932E2E-0E09-8FC0-1F4D-0D349AD0A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7" y="2104212"/>
            <a:ext cx="7587716" cy="18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3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구문분석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 err="1"/>
              <a:t>구구조</a:t>
            </a:r>
            <a:r>
              <a:rPr lang="ko-KR" altLang="en-US" dirty="0"/>
              <a:t> 구문 분석 </a:t>
            </a:r>
            <a:r>
              <a:rPr lang="en-US" altLang="ko-KR" dirty="0"/>
              <a:t>- </a:t>
            </a:r>
            <a:r>
              <a:rPr lang="ko-KR" altLang="en-US" dirty="0"/>
              <a:t>통계기반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확률적 </a:t>
            </a:r>
            <a:r>
              <a:rPr lang="ko-KR" altLang="en-US" dirty="0" err="1"/>
              <a:t>구구조</a:t>
            </a:r>
            <a:r>
              <a:rPr lang="ko-KR" altLang="en-US" dirty="0"/>
              <a:t> 문법 규칙의 두가지 계산법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인간이 직접 </a:t>
            </a:r>
            <a:r>
              <a:rPr lang="ko-KR" altLang="en-US" dirty="0" err="1"/>
              <a:t>태깅한</a:t>
            </a:r>
            <a:r>
              <a:rPr lang="ko-KR" altLang="en-US" dirty="0"/>
              <a:t> </a:t>
            </a:r>
            <a:r>
              <a:rPr lang="ko-KR" altLang="en-US" dirty="0" err="1"/>
              <a:t>구구조</a:t>
            </a:r>
            <a:r>
              <a:rPr lang="ko-KR" altLang="en-US" dirty="0"/>
              <a:t>  구문 분석 코퍼스로부터 각 규칙이 나타나는 조건부 확률을 계산한다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태깅되지</a:t>
            </a:r>
            <a:r>
              <a:rPr lang="ko-KR" altLang="en-US" dirty="0"/>
              <a:t> 않은 자연어 문장에 </a:t>
            </a:r>
            <a:r>
              <a:rPr lang="ko-KR" altLang="en-US" dirty="0" err="1"/>
              <a:t>구구조</a:t>
            </a:r>
            <a:r>
              <a:rPr lang="ko-KR" altLang="en-US" dirty="0"/>
              <a:t> 구문 분석을 수행 해서</a:t>
            </a:r>
            <a:r>
              <a:rPr lang="en-US" altLang="ko-KR" dirty="0"/>
              <a:t>, </a:t>
            </a:r>
            <a:r>
              <a:rPr lang="ko-KR" altLang="en-US" dirty="0"/>
              <a:t>문법 규칙의 조건부 확률을 조정한다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Inside-outside </a:t>
            </a:r>
            <a:r>
              <a:rPr lang="ko-KR" altLang="en-US" dirty="0"/>
              <a:t>알고리즘 </a:t>
            </a:r>
            <a:r>
              <a:rPr lang="en-US" altLang="ko-KR" dirty="0"/>
              <a:t>: </a:t>
            </a:r>
            <a:r>
              <a:rPr lang="ko-KR" altLang="en-US" dirty="0"/>
              <a:t>이러한 방식으로 확률적 </a:t>
            </a:r>
            <a:r>
              <a:rPr lang="ko-KR" altLang="en-US" dirty="0" err="1"/>
              <a:t>구구조</a:t>
            </a:r>
            <a:r>
              <a:rPr lang="ko-KR" altLang="en-US" dirty="0"/>
              <a:t> 문법 규칙을 계산하는 대표적 알고리즘 이다</a:t>
            </a: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r>
              <a:rPr lang="ko-KR" altLang="en-US" dirty="0"/>
              <a:t>각 문법 규칙의 조건부 확률에 기반하여 가능한 구문 분석 결과 전체의 확률을 계산 할 수 있다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한 문장에 대해 가능한 여러 구문 분석 트리 중 분석 결과의 전체 확률이 가장 높은 것을 결과로 제시한다</a:t>
            </a: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47997F-3135-3F45-147D-3776B98B6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22" y="4485532"/>
            <a:ext cx="3958476" cy="7704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C2F015-12D9-ABCD-CFC2-8A03364F6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242" y="3429000"/>
            <a:ext cx="5759064" cy="25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1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구문분석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 err="1"/>
              <a:t>구구조</a:t>
            </a:r>
            <a:r>
              <a:rPr lang="ko-KR" altLang="en-US" dirty="0"/>
              <a:t> 구문 분석 </a:t>
            </a:r>
            <a:r>
              <a:rPr lang="en-US" altLang="ko-KR" dirty="0"/>
              <a:t>– </a:t>
            </a:r>
            <a:r>
              <a:rPr lang="ko-KR" altLang="en-US" dirty="0"/>
              <a:t>딥러닝 기반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딥러닝 기반 </a:t>
            </a:r>
            <a:r>
              <a:rPr lang="ko-KR" altLang="en-US" dirty="0" err="1"/>
              <a:t>구구조</a:t>
            </a:r>
            <a:r>
              <a:rPr lang="ko-KR" altLang="en-US" dirty="0"/>
              <a:t> 구문 분석 </a:t>
            </a:r>
            <a:r>
              <a:rPr lang="en-US" altLang="ko-KR" dirty="0"/>
              <a:t>: </a:t>
            </a:r>
            <a:r>
              <a:rPr lang="ko-KR" altLang="en-US" dirty="0"/>
              <a:t>인간이 구축한 </a:t>
            </a:r>
            <a:r>
              <a:rPr lang="ko-KR" altLang="en-US" dirty="0" err="1"/>
              <a:t>구구조</a:t>
            </a:r>
            <a:r>
              <a:rPr lang="ko-KR" altLang="en-US" dirty="0"/>
              <a:t> 구문 분석 데이터셋으로부터 딥러닝 모델을 학습하여 구문 분석을 수행하는 방법이다</a:t>
            </a: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r>
              <a:rPr lang="ko-KR" altLang="en-US" dirty="0"/>
              <a:t>대표적인 방법으로는 </a:t>
            </a:r>
            <a:r>
              <a:rPr lang="ko-KR" altLang="en-US" dirty="0">
                <a:solidFill>
                  <a:srgbClr val="FF0000"/>
                </a:solidFill>
              </a:rPr>
              <a:t>전이 기반 파싱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전이기반 파싱 </a:t>
            </a:r>
            <a:r>
              <a:rPr lang="en-US" altLang="ko-KR" dirty="0"/>
              <a:t>: </a:t>
            </a:r>
            <a:r>
              <a:rPr lang="ko-KR" altLang="en-US" dirty="0"/>
              <a:t>자연어 문장을 한 </a:t>
            </a:r>
            <a:r>
              <a:rPr lang="ko-KR" altLang="en-US" dirty="0" err="1"/>
              <a:t>단어씩</a:t>
            </a:r>
            <a:r>
              <a:rPr lang="ko-KR" altLang="en-US" dirty="0"/>
              <a:t> 읽으며 현재 단계에서 수행할 액션을 선택하는 방식이다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이동</a:t>
            </a:r>
            <a:r>
              <a:rPr lang="en-US" altLang="ko-KR" dirty="0"/>
              <a:t>-</a:t>
            </a:r>
            <a:r>
              <a:rPr lang="ko-KR" altLang="en-US" dirty="0"/>
              <a:t>감축 파싱이 대표적이다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이동 연산 </a:t>
            </a:r>
            <a:r>
              <a:rPr lang="en-US" altLang="ko-KR" dirty="0"/>
              <a:t>: </a:t>
            </a:r>
            <a:r>
              <a:rPr lang="ko-KR" altLang="en-US" dirty="0"/>
              <a:t>자연어 문장에 포함된 단어를 순차적으로 스택에 이동 시키는 연산을 의미한다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감축 연산 </a:t>
            </a:r>
            <a:r>
              <a:rPr lang="en-US" altLang="ko-KR" dirty="0"/>
              <a:t>: </a:t>
            </a:r>
            <a:r>
              <a:rPr lang="ko-KR" altLang="en-US" dirty="0"/>
              <a:t>스택에 저장된 하나 또는 두개의 구성소를 꺼내 상위 구성소로 감축한 뒤 상위 구성소를 다시 스택에 이동 시킨다</a:t>
            </a: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855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구문분석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 err="1"/>
              <a:t>구구조</a:t>
            </a:r>
            <a:r>
              <a:rPr lang="ko-KR" altLang="en-US" dirty="0"/>
              <a:t> 구문 분석 </a:t>
            </a:r>
            <a:r>
              <a:rPr lang="en-US" altLang="ko-KR" dirty="0"/>
              <a:t>– </a:t>
            </a:r>
            <a:r>
              <a:rPr lang="ko-KR" altLang="en-US" dirty="0"/>
              <a:t>딥러닝 기반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76504E-540C-4C0A-1333-CE12DD16A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37" y="984445"/>
            <a:ext cx="5522186" cy="5039622"/>
          </a:xfrm>
          <a:prstGeom prst="rect">
            <a:avLst/>
          </a:prstGeom>
        </p:spPr>
      </p:pic>
      <p:sp>
        <p:nvSpPr>
          <p:cNvPr id="5" name="Google Shape;142;p4">
            <a:extLst>
              <a:ext uri="{FF2B5EF4-FFF2-40B4-BE49-F238E27FC236}">
                <a16:creationId xmlns:a16="http://schemas.microsoft.com/office/drawing/2014/main" id="{1B091CE0-C1CD-9A55-7223-69BE4F3A0F5A}"/>
              </a:ext>
            </a:extLst>
          </p:cNvPr>
          <p:cNvSpPr txBox="1">
            <a:spLocks/>
          </p:cNvSpPr>
          <p:nvPr/>
        </p:nvSpPr>
        <p:spPr>
          <a:xfrm>
            <a:off x="-1" y="1086269"/>
            <a:ext cx="6882063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dirty="0"/>
              <a:t>이동 </a:t>
            </a:r>
            <a:r>
              <a:rPr lang="en-US" altLang="ko-KR" dirty="0"/>
              <a:t>– </a:t>
            </a:r>
            <a:r>
              <a:rPr lang="ko-KR" altLang="en-US" dirty="0"/>
              <a:t>감축 파싱을 이용한 </a:t>
            </a:r>
            <a:r>
              <a:rPr lang="ko-KR" altLang="en-US" dirty="0" err="1"/>
              <a:t>구구조</a:t>
            </a:r>
            <a:r>
              <a:rPr lang="ko-KR" altLang="en-US" dirty="0"/>
              <a:t> 구문 분석 수행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r>
              <a:rPr lang="ko-KR" altLang="en-US" dirty="0"/>
              <a:t>전이 기반 파싱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입력된 자연어 문장에 포함된 단어 수에 선형적인 전이 액션으로 구문분석이 가능하다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각 전이 액션 </a:t>
            </a:r>
            <a:r>
              <a:rPr lang="ko-KR" altLang="en-US" dirty="0" err="1"/>
              <a:t>선택시</a:t>
            </a:r>
            <a:r>
              <a:rPr lang="ko-KR" altLang="en-US" dirty="0"/>
              <a:t> 문장 전체의 문법적 구조를 고려 하는 것이 어렵다</a:t>
            </a:r>
            <a:r>
              <a:rPr lang="en-US" altLang="ko-KR" dirty="0"/>
              <a:t>. </a:t>
            </a:r>
            <a:r>
              <a:rPr lang="ko-KR" altLang="en-US" dirty="0"/>
              <a:t>오류 전파에 취약하다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6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1573</Words>
  <Application>Microsoft Office PowerPoint</Application>
  <PresentationFormat>와이드스크린</PresentationFormat>
  <Paragraphs>311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Noto Sans Symbols</vt:lpstr>
      <vt:lpstr>Malgun Gothic</vt:lpstr>
      <vt:lpstr>Arial</vt:lpstr>
      <vt:lpstr>Impact</vt:lpstr>
      <vt:lpstr>Office 테마</vt:lpstr>
      <vt:lpstr>PowerPoint 프레젠테이션</vt:lpstr>
      <vt:lpstr>PowerPoint 프레젠테이션</vt:lpstr>
      <vt:lpstr>구문분석</vt:lpstr>
      <vt:lpstr>구문분석</vt:lpstr>
      <vt:lpstr>구문분석</vt:lpstr>
      <vt:lpstr>구문분석</vt:lpstr>
      <vt:lpstr>구문분석</vt:lpstr>
      <vt:lpstr>구문분석</vt:lpstr>
      <vt:lpstr>구문분석</vt:lpstr>
      <vt:lpstr>구문분석</vt:lpstr>
      <vt:lpstr>구문분석</vt:lpstr>
      <vt:lpstr>구문분석</vt:lpstr>
      <vt:lpstr>구문분석</vt:lpstr>
      <vt:lpstr>구문분석</vt:lpstr>
      <vt:lpstr>구문분석</vt:lpstr>
      <vt:lpstr>PowerPoint 프레젠테이션</vt:lpstr>
      <vt:lpstr>의미 분석</vt:lpstr>
      <vt:lpstr>의미 분석</vt:lpstr>
      <vt:lpstr>의미 분석</vt:lpstr>
      <vt:lpstr>의미 분석</vt:lpstr>
      <vt:lpstr>의미 분석</vt:lpstr>
      <vt:lpstr>의미 분석</vt:lpstr>
      <vt:lpstr>의미 분석</vt:lpstr>
      <vt:lpstr>의미 분석</vt:lpstr>
      <vt:lpstr>의미 분석</vt:lpstr>
      <vt:lpstr>의미 분석</vt:lpstr>
      <vt:lpstr>의미 분석</vt:lpstr>
      <vt:lpstr>의미 분석</vt:lpstr>
      <vt:lpstr>의미 분석</vt:lpstr>
      <vt:lpstr>의미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TM_LAB</dc:creator>
  <cp:lastModifiedBy>서 수원</cp:lastModifiedBy>
  <cp:revision>35</cp:revision>
  <dcterms:created xsi:type="dcterms:W3CDTF">2020-05-26T05:06:02Z</dcterms:created>
  <dcterms:modified xsi:type="dcterms:W3CDTF">2023-02-12T16:43:24Z</dcterms:modified>
</cp:coreProperties>
</file>