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40" r:id="rId4"/>
    <p:sldId id="342" r:id="rId5"/>
    <p:sldId id="341" r:id="rId6"/>
    <p:sldId id="343" r:id="rId7"/>
    <p:sldId id="344" r:id="rId8"/>
    <p:sldId id="345" r:id="rId9"/>
    <p:sldId id="346" r:id="rId10"/>
    <p:sldId id="34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UMAhJ3WGZfSMGEvzQf4kGAGHfJ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195B7A-76E4-4576-0DBB-099BD0FFBAA3}" name="서 수원" initials="서수" userId="9851febfde171f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customschemas.google.com/relationships/presentationmetadata" Target="metadata"/><Relationship Id="rId38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80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944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48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8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64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27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4509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46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91064"/>
            <a:ext cx="7936363" cy="2048607"/>
            <a:chOff x="224990" y="430200"/>
            <a:chExt cx="7214875" cy="186236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521104"/>
              <a:ext cx="7214875" cy="1231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Natural language processing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Bible</a:t>
              </a: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24990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>
                  <a:solidFill>
                    <a:srgbClr val="8DA9DB"/>
                  </a:solidFill>
                </a:rPr>
                <a:t>8</a:t>
              </a: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30200"/>
              <a:ext cx="7214875" cy="335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2F5496"/>
                </a:solidFill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학습 코퍼스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학습 코퍼스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CoNLL2002, CoNLL2003,</a:t>
            </a:r>
            <a:r>
              <a:rPr lang="ko-KR" altLang="en-US" dirty="0"/>
              <a:t> </a:t>
            </a:r>
            <a:r>
              <a:rPr lang="en-US" altLang="ko-KR" dirty="0" err="1"/>
              <a:t>CHEMDNER,Twitter</a:t>
            </a:r>
            <a:r>
              <a:rPr lang="ko-KR" altLang="en-US" dirty="0"/>
              <a:t>가 대표적이다</a:t>
            </a:r>
            <a:r>
              <a:rPr lang="en-US" altLang="ko-KR" dirty="0"/>
              <a:t>.</a:t>
            </a:r>
          </a:p>
          <a:p>
            <a:pPr marL="584200" lvl="1" indent="0">
              <a:spcBef>
                <a:spcPts val="0"/>
              </a:spcBef>
              <a:buNone/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08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개체명</a:t>
            </a:r>
            <a:r>
              <a:rPr lang="ko-KR" alt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인식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 err="1"/>
              <a:t>개체명</a:t>
            </a:r>
            <a:r>
              <a:rPr lang="ko-KR" altLang="en-US" dirty="0"/>
              <a:t> 인식 소개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  <a:r>
              <a:rPr lang="en-US" altLang="ko-KR" dirty="0"/>
              <a:t>(NER)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질의답변</a:t>
            </a:r>
            <a:r>
              <a:rPr lang="en-US" altLang="ko-KR" dirty="0"/>
              <a:t>, </a:t>
            </a:r>
            <a:r>
              <a:rPr lang="ko-KR" altLang="en-US" dirty="0"/>
              <a:t>정보검색</a:t>
            </a:r>
            <a:r>
              <a:rPr lang="en-US" altLang="ko-KR" dirty="0"/>
              <a:t>, </a:t>
            </a:r>
            <a:r>
              <a:rPr lang="ko-KR" altLang="en-US" dirty="0" err="1"/>
              <a:t>관계추출등을</a:t>
            </a:r>
            <a:r>
              <a:rPr lang="ko-KR" altLang="en-US" dirty="0"/>
              <a:t> 위한 </a:t>
            </a:r>
            <a:r>
              <a:rPr lang="en-US" altLang="ko-KR" dirty="0" err="1"/>
              <a:t>nlp</a:t>
            </a:r>
            <a:r>
              <a:rPr lang="ko-KR" altLang="en-US" dirty="0"/>
              <a:t>시스템의 핵심 구성 요소이다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NER</a:t>
            </a:r>
            <a:r>
              <a:rPr lang="ko-KR" altLang="en-US" dirty="0"/>
              <a:t>은 사람</a:t>
            </a:r>
            <a:r>
              <a:rPr lang="en-US" altLang="ko-KR" dirty="0"/>
              <a:t>(Person, PS),</a:t>
            </a:r>
            <a:r>
              <a:rPr lang="ko-KR" altLang="en-US" dirty="0"/>
              <a:t>장소</a:t>
            </a:r>
            <a:r>
              <a:rPr lang="en-US" altLang="ko-KR" dirty="0"/>
              <a:t>(</a:t>
            </a:r>
            <a:r>
              <a:rPr lang="en-US" altLang="ko-KR" dirty="0" err="1"/>
              <a:t>Location,LC</a:t>
            </a:r>
            <a:r>
              <a:rPr lang="en-US" altLang="ko-KR" dirty="0"/>
              <a:t>),</a:t>
            </a:r>
            <a:r>
              <a:rPr lang="ko-KR" altLang="en-US" dirty="0"/>
              <a:t>기관</a:t>
            </a:r>
            <a:r>
              <a:rPr lang="en-US" altLang="ko-KR" dirty="0"/>
              <a:t>(Organization, OG),</a:t>
            </a:r>
            <a:r>
              <a:rPr lang="ko-KR" altLang="en-US" dirty="0"/>
              <a:t>날짜</a:t>
            </a:r>
            <a:r>
              <a:rPr lang="en-US" altLang="ko-KR" dirty="0"/>
              <a:t>(</a:t>
            </a:r>
            <a:r>
              <a:rPr lang="en-US" altLang="ko-KR" dirty="0" err="1"/>
              <a:t>Date,DT</a:t>
            </a:r>
            <a:r>
              <a:rPr lang="en-US" altLang="ko-KR" dirty="0"/>
              <a:t>)</a:t>
            </a:r>
            <a:r>
              <a:rPr lang="ko-KR" altLang="en-US" dirty="0"/>
              <a:t> 이외에도 분야에 따라 약물</a:t>
            </a:r>
            <a:r>
              <a:rPr lang="en-US" altLang="ko-KR" dirty="0"/>
              <a:t>, </a:t>
            </a:r>
            <a:r>
              <a:rPr lang="ko-KR" altLang="en-US" dirty="0"/>
              <a:t>임상 절차</a:t>
            </a:r>
            <a:r>
              <a:rPr lang="en-US" altLang="ko-KR" dirty="0"/>
              <a:t>, </a:t>
            </a:r>
            <a:r>
              <a:rPr lang="ko-KR" altLang="en-US" dirty="0"/>
              <a:t>생물학적 단백질 등 과 같은 명명된 개체</a:t>
            </a:r>
            <a:r>
              <a:rPr lang="en-US" altLang="ko-KR" dirty="0"/>
              <a:t>(</a:t>
            </a:r>
            <a:r>
              <a:rPr lang="ko-KR" altLang="en-US" dirty="0"/>
              <a:t>단어</a:t>
            </a:r>
            <a:r>
              <a:rPr lang="en-US" altLang="ko-KR" dirty="0"/>
              <a:t>)</a:t>
            </a:r>
            <a:r>
              <a:rPr lang="ko-KR" altLang="en-US" dirty="0"/>
              <a:t>를 식별하는 작업을 말한다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8C7EE0-5830-0762-14AA-6211D3118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67" y="2445935"/>
            <a:ext cx="8887222" cy="33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 err="1"/>
              <a:t>개체명</a:t>
            </a:r>
            <a:r>
              <a:rPr lang="ko-KR" altLang="en-US" dirty="0"/>
              <a:t> 인식의 필요성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  <a:r>
              <a:rPr lang="en-US" altLang="ko-KR" dirty="0"/>
              <a:t>(NER)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기계번역의 품질을 높이며</a:t>
            </a:r>
            <a:r>
              <a:rPr lang="en-US" altLang="ko-KR" dirty="0"/>
              <a:t>, </a:t>
            </a:r>
            <a:r>
              <a:rPr lang="ko-KR" altLang="en-US" dirty="0"/>
              <a:t>사용자에게 맞춤형 번역을 제공할 수 있도록 도와준다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‘TWIGFARM’</a:t>
            </a:r>
            <a:r>
              <a:rPr lang="ko-KR" altLang="en-US" dirty="0"/>
              <a:t>이란 글자를 그대로 해석하면 </a:t>
            </a:r>
            <a:r>
              <a:rPr lang="en-US" altLang="ko-KR" dirty="0"/>
              <a:t>‘</a:t>
            </a:r>
            <a:r>
              <a:rPr lang="ko-KR" altLang="en-US" dirty="0" err="1"/>
              <a:t>트위그팜</a:t>
            </a:r>
            <a:r>
              <a:rPr lang="en-US" altLang="ko-KR" dirty="0"/>
              <a:t>‘</a:t>
            </a:r>
            <a:r>
              <a:rPr lang="ko-KR" altLang="en-US" dirty="0"/>
              <a:t>이 아닌  </a:t>
            </a:r>
            <a:r>
              <a:rPr lang="en-US" altLang="ko-KR" dirty="0"/>
              <a:t>‘</a:t>
            </a:r>
            <a:r>
              <a:rPr lang="ko-KR" altLang="en-US" dirty="0"/>
              <a:t>나뭇가지 농장</a:t>
            </a:r>
            <a:r>
              <a:rPr lang="en-US" altLang="ko-KR" dirty="0"/>
              <a:t>‘ </a:t>
            </a:r>
            <a:r>
              <a:rPr lang="ko-KR" altLang="en-US" dirty="0"/>
              <a:t>이라고 해석이 된다</a:t>
            </a:r>
            <a:r>
              <a:rPr lang="en-US" altLang="ko-KR" dirty="0"/>
              <a:t>. </a:t>
            </a:r>
            <a:r>
              <a:rPr lang="ko-KR" altLang="en-US" dirty="0"/>
              <a:t>이러한 해석은 번역오류로 이루어지기 때문에</a:t>
            </a:r>
            <a:r>
              <a:rPr lang="en-US" altLang="ko-KR" dirty="0"/>
              <a:t>, TWIGFARM</a:t>
            </a:r>
            <a:r>
              <a:rPr lang="ko-KR" altLang="en-US" dirty="0"/>
              <a:t>을 회사명으로 제대로 인식할 수 있다면</a:t>
            </a:r>
            <a:r>
              <a:rPr lang="en-US" altLang="ko-KR" dirty="0"/>
              <a:t>, </a:t>
            </a:r>
            <a:r>
              <a:rPr lang="ko-KR" altLang="en-US" dirty="0"/>
              <a:t>번역 품질 뿐만 아니라 사용자 경험 까지도 향상 될 수 있다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2003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년에 나온 논문에 따르면 “개체명이 일반적인 명사로 잘못 해석되면 문장의 이해 자체가 어려워지고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이를 수정하기 위해 많은 비용이 소요된다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.”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고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757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 err="1"/>
              <a:t>개체명</a:t>
            </a:r>
            <a:r>
              <a:rPr lang="ko-KR" altLang="en-US" dirty="0"/>
              <a:t> 인식 시스템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 err="1"/>
              <a:t>개체명</a:t>
            </a:r>
            <a:r>
              <a:rPr lang="ko-KR" altLang="en-US" dirty="0"/>
              <a:t> 인식 시스템</a:t>
            </a:r>
            <a:r>
              <a:rPr lang="en-US" altLang="ko-KR" dirty="0"/>
              <a:t>(</a:t>
            </a:r>
            <a:r>
              <a:rPr lang="ko-KR" altLang="en-US" dirty="0"/>
              <a:t>지도학습 기반</a:t>
            </a:r>
            <a:r>
              <a:rPr lang="en-US" altLang="ko-KR" dirty="0"/>
              <a:t>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은닉 </a:t>
            </a:r>
            <a:r>
              <a:rPr lang="ko-KR" altLang="en-US" dirty="0" err="1"/>
              <a:t>마르코프</a:t>
            </a:r>
            <a:r>
              <a:rPr lang="ko-KR" altLang="en-US" dirty="0"/>
              <a:t> 모델</a:t>
            </a:r>
            <a:r>
              <a:rPr lang="en-US" altLang="ko-KR" dirty="0"/>
              <a:t>(HMM)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서포트 벡터 머신</a:t>
            </a:r>
            <a:r>
              <a:rPr lang="en-US" altLang="ko-KR" dirty="0"/>
              <a:t>(SVM)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조건부 무작위</a:t>
            </a:r>
            <a:r>
              <a:rPr lang="en-US" altLang="ko-KR" dirty="0"/>
              <a:t>(CRF)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83BDD4-C660-B99A-288A-24A4E499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03" y="3783594"/>
            <a:ext cx="7610256" cy="18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CRF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CRF(conditional random field)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Sequential labeling</a:t>
            </a:r>
            <a:r>
              <a:rPr lang="ko-KR" altLang="en-US" dirty="0"/>
              <a:t> 을 위한 </a:t>
            </a:r>
            <a:r>
              <a:rPr lang="en-US" altLang="ko-KR" dirty="0"/>
              <a:t>potential function</a:t>
            </a:r>
            <a:r>
              <a:rPr lang="ko-KR" altLang="en-US" dirty="0"/>
              <a:t>을 이용하는 </a:t>
            </a:r>
            <a:r>
              <a:rPr lang="en-US" altLang="ko-KR" dirty="0" err="1"/>
              <a:t>softmax</a:t>
            </a:r>
            <a:r>
              <a:rPr lang="en-US" altLang="ko-KR" dirty="0"/>
              <a:t> regression</a:t>
            </a:r>
            <a:r>
              <a:rPr lang="ko-KR" altLang="en-US" dirty="0"/>
              <a:t>을 의미한다</a:t>
            </a:r>
            <a:r>
              <a:rPr lang="en-US" altLang="ko-KR" dirty="0"/>
              <a:t>. RNN</a:t>
            </a:r>
            <a:r>
              <a:rPr lang="ko-KR" altLang="en-US" dirty="0"/>
              <a:t>등장 전 </a:t>
            </a:r>
            <a:r>
              <a:rPr lang="en-US" altLang="ko-KR" dirty="0"/>
              <a:t>Sequential labeling </a:t>
            </a:r>
            <a:r>
              <a:rPr lang="ko-KR" altLang="en-US" dirty="0"/>
              <a:t>에 있어 좋은 성능을 보인다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데이터의 형식이 벡터가 아니고 </a:t>
            </a:r>
            <a:r>
              <a:rPr lang="en-US" altLang="ko-KR" dirty="0"/>
              <a:t>sequence</a:t>
            </a:r>
            <a:r>
              <a:rPr lang="ko-KR" altLang="en-US" dirty="0"/>
              <a:t>인 </a:t>
            </a:r>
            <a:r>
              <a:rPr lang="en-US" altLang="ko-KR" dirty="0"/>
              <a:t>data</a:t>
            </a:r>
            <a:r>
              <a:rPr lang="ko-KR" altLang="en-US" dirty="0"/>
              <a:t>에 대한 </a:t>
            </a:r>
            <a:r>
              <a:rPr lang="en-US" altLang="ko-KR" dirty="0"/>
              <a:t>classification </a:t>
            </a:r>
            <a:r>
              <a:rPr lang="ko-KR" altLang="en-US" dirty="0"/>
              <a:t>이라는 의미로 </a:t>
            </a:r>
            <a:r>
              <a:rPr lang="en-US" altLang="ko-KR" dirty="0"/>
              <a:t>sequential labeling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대표적인 </a:t>
            </a:r>
            <a:r>
              <a:rPr lang="en-US" altLang="ko-KR" dirty="0"/>
              <a:t>sequential labeling</a:t>
            </a:r>
            <a:r>
              <a:rPr lang="ko-KR" altLang="en-US" dirty="0"/>
              <a:t>으론 띄어쓰기 문제나 품사 판별이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A4549-32DF-FCB0-E850-9AD599FE7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192" y="2308235"/>
            <a:ext cx="2875439" cy="756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46DC41-76A3-224E-D621-7A4C8D9BE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459" y="3064368"/>
            <a:ext cx="9926037" cy="17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1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ko-KR" altLang="en-US" dirty="0"/>
              <a:t>지식 기반 시스템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ko-KR" altLang="en-US" dirty="0"/>
              <a:t>지식 기반 시스템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지식 기반 </a:t>
            </a:r>
            <a:r>
              <a:rPr lang="en-US" altLang="ko-KR" dirty="0"/>
              <a:t>NER</a:t>
            </a:r>
            <a:r>
              <a:rPr lang="ko-KR" altLang="en-US" dirty="0"/>
              <a:t>시스템은 어휘 자원 및 도메인 별 지식에 의존 하므로</a:t>
            </a:r>
            <a:r>
              <a:rPr lang="en-US" altLang="ko-KR" dirty="0"/>
              <a:t>, </a:t>
            </a:r>
            <a:r>
              <a:rPr lang="ko-KR" altLang="en-US" dirty="0"/>
              <a:t>주석이 달린 학습 데이터가 필요하지 않다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사전 정보가 철저할 때에만 효과적이다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도메인 및 언어 별 규칙과 사전의 불완전성으로 인해 </a:t>
            </a:r>
            <a:r>
              <a:rPr lang="en-US" altLang="ko-KR" dirty="0"/>
              <a:t>recall</a:t>
            </a:r>
            <a:r>
              <a:rPr lang="ko-KR" altLang="en-US" dirty="0"/>
              <a:t>값은 낮다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지식기반 </a:t>
            </a:r>
            <a:r>
              <a:rPr lang="en-US" altLang="ko-KR" dirty="0"/>
              <a:t>NER</a:t>
            </a:r>
            <a:r>
              <a:rPr lang="ko-KR" altLang="en-US" dirty="0"/>
              <a:t> 시스템은 지식 자원을 구성하고 유지하기 위한 도메인 전문가가 필요하다</a:t>
            </a:r>
            <a:r>
              <a:rPr lang="en-US" altLang="ko-KR" dirty="0"/>
              <a:t>.</a:t>
            </a:r>
          </a:p>
          <a:p>
            <a:pPr marL="1054100" lvl="2" indent="0">
              <a:spcBef>
                <a:spcPts val="0"/>
              </a:spcBef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DA0C61-6F78-8518-04EF-498BBB3A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43" y="3473116"/>
            <a:ext cx="8873236" cy="169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NER </a:t>
            </a:r>
            <a:r>
              <a:rPr lang="ko-KR" altLang="en-US" dirty="0"/>
              <a:t>평가 척도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NER</a:t>
            </a:r>
            <a:r>
              <a:rPr lang="ko-KR" altLang="en-US" dirty="0"/>
              <a:t> 평가 척도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Confusion Matrix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 err="1"/>
              <a:t>재현율</a:t>
            </a:r>
            <a:r>
              <a:rPr lang="en-US" altLang="ko-KR" dirty="0"/>
              <a:t>,</a:t>
            </a:r>
            <a:r>
              <a:rPr lang="ko-KR" altLang="en-US" dirty="0"/>
              <a:t> 정밀도 </a:t>
            </a:r>
            <a:r>
              <a:rPr lang="en-US" altLang="ko-KR" dirty="0"/>
              <a:t>f1-score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A77210-A01E-D417-5341-F0E7B1C68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483" y="3260915"/>
            <a:ext cx="3280542" cy="1264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FE49E6-5F6D-AB0C-0BE2-58F82D66E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78" y="2116027"/>
            <a:ext cx="6249804" cy="35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8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ctrTitle"/>
          </p:nvPr>
        </p:nvSpPr>
        <p:spPr>
          <a:xfrm>
            <a:off x="48126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ubTitle" idx="1"/>
          </p:nvPr>
        </p:nvSpPr>
        <p:spPr>
          <a:xfrm>
            <a:off x="-48126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BIO tagging scheme</a:t>
            </a:r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2"/>
          </p:nvPr>
        </p:nvSpPr>
        <p:spPr>
          <a:xfrm>
            <a:off x="445477" y="842932"/>
            <a:ext cx="11301046" cy="483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BIO tagging scheme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개체명을 텍스트로부터 인식 시키기 위한 기법 중 하나로</a:t>
            </a:r>
            <a:r>
              <a:rPr lang="en-US" altLang="ko-KR" dirty="0"/>
              <a:t>, </a:t>
            </a:r>
            <a:r>
              <a:rPr lang="ko-KR" altLang="en-US" dirty="0"/>
              <a:t>정보추출 작업에서 자주 이용되는 기법이다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B : Begin</a:t>
            </a:r>
            <a:r>
              <a:rPr lang="ko-KR" altLang="en-US" dirty="0"/>
              <a:t>의 약자로 </a:t>
            </a:r>
            <a:r>
              <a:rPr lang="ko-KR" altLang="en-US" dirty="0" err="1"/>
              <a:t>개체명</a:t>
            </a:r>
            <a:r>
              <a:rPr lang="ko-KR" altLang="en-US" dirty="0"/>
              <a:t> 중 시작을 나타내는 단어에 </a:t>
            </a:r>
            <a:r>
              <a:rPr lang="ko-KR" altLang="en-US" dirty="0" err="1"/>
              <a:t>태그한다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I : Inside</a:t>
            </a:r>
            <a:r>
              <a:rPr lang="ko-KR" altLang="en-US" dirty="0"/>
              <a:t>의 약자로 </a:t>
            </a:r>
            <a:r>
              <a:rPr lang="en-US" altLang="ko-KR" dirty="0"/>
              <a:t>B </a:t>
            </a:r>
            <a:r>
              <a:rPr lang="ko-KR" altLang="en-US" dirty="0"/>
              <a:t>혹은 </a:t>
            </a:r>
            <a:r>
              <a:rPr lang="en-US" altLang="ko-KR" dirty="0"/>
              <a:t>I </a:t>
            </a:r>
            <a:r>
              <a:rPr lang="ko-KR" altLang="en-US" dirty="0" err="1"/>
              <a:t>개체명</a:t>
            </a:r>
            <a:r>
              <a:rPr lang="ko-KR" altLang="en-US" dirty="0"/>
              <a:t> 뒤에 오는 단어를 </a:t>
            </a:r>
            <a:r>
              <a:rPr lang="ko-KR" altLang="en-US" dirty="0" err="1"/>
              <a:t>태그한다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O : Outside</a:t>
            </a:r>
            <a:r>
              <a:rPr lang="ko-KR" altLang="en-US" dirty="0"/>
              <a:t>의 약자로 개체명이 아닌 나머지 단어에 대해 </a:t>
            </a:r>
            <a:r>
              <a:rPr lang="ko-KR" altLang="en-US" dirty="0" err="1"/>
              <a:t>태그한다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625C8C-4020-14CC-9259-482701CB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30" y="3249914"/>
            <a:ext cx="6857503" cy="6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1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446</Words>
  <Application>Microsoft Office PowerPoint</Application>
  <PresentationFormat>와이드스크린</PresentationFormat>
  <Paragraphs>72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KR</vt:lpstr>
      <vt:lpstr>Noto Sans Symbols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개체명 인식</vt:lpstr>
      <vt:lpstr>개체명 인식</vt:lpstr>
      <vt:lpstr>개체명 인식</vt:lpstr>
      <vt:lpstr>개체명 인식</vt:lpstr>
      <vt:lpstr>개체명 인식</vt:lpstr>
      <vt:lpstr>개체명 인식</vt:lpstr>
      <vt:lpstr>개체명 인식</vt:lpstr>
      <vt:lpstr>개체명 인식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37</cp:revision>
  <dcterms:created xsi:type="dcterms:W3CDTF">2020-05-26T05:06:02Z</dcterms:created>
  <dcterms:modified xsi:type="dcterms:W3CDTF">2023-02-19T12:00:13Z</dcterms:modified>
</cp:coreProperties>
</file>