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40" r:id="rId4"/>
    <p:sldId id="348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13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340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1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8451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866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8275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331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2532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0302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35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360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123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102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944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48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25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935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819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54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50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36363" cy="2048607"/>
            <a:chOff x="224990" y="430200"/>
            <a:chExt cx="7214875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521104"/>
              <a:ext cx="7214875" cy="1231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Natural language processing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Bible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통계적 언어모델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통계적 언어 모델</a:t>
            </a:r>
            <a:r>
              <a:rPr lang="en-US" altLang="ko-KR" dirty="0"/>
              <a:t>(</a:t>
            </a:r>
            <a:r>
              <a:rPr lang="ko-KR" altLang="en-US" dirty="0"/>
              <a:t>조건부 확률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N-gram(</a:t>
            </a:r>
            <a:r>
              <a:rPr lang="ko-KR" altLang="en-US" dirty="0"/>
              <a:t>언어모델</a:t>
            </a:r>
            <a:r>
              <a:rPr lang="en-US" altLang="ko-KR" dirty="0"/>
              <a:t>) </a:t>
            </a:r>
            <a:r>
              <a:rPr lang="ko-KR" altLang="en-US" dirty="0"/>
              <a:t>성능비교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0CD35C-6545-CD51-AC83-8C1C867F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14" y="1909312"/>
            <a:ext cx="8288153" cy="41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2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통계적 언어모델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통계적 언어 모델</a:t>
            </a:r>
            <a:r>
              <a:rPr lang="en-US" altLang="ko-KR" dirty="0"/>
              <a:t>(</a:t>
            </a:r>
            <a:r>
              <a:rPr lang="ko-KR" altLang="en-US" dirty="0"/>
              <a:t>조건부 확률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N-gram(</a:t>
            </a:r>
            <a:r>
              <a:rPr lang="ko-KR" altLang="en-US" dirty="0"/>
              <a:t>언어모델</a:t>
            </a:r>
            <a:r>
              <a:rPr lang="en-US" altLang="ko-KR" dirty="0"/>
              <a:t>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한계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생성된</a:t>
            </a:r>
            <a:r>
              <a:rPr lang="en-US" altLang="ko-KR" dirty="0"/>
              <a:t> </a:t>
            </a:r>
            <a:r>
              <a:rPr lang="ko-KR" altLang="en-US" dirty="0"/>
              <a:t>문장이 </a:t>
            </a:r>
            <a:r>
              <a:rPr lang="ko-KR" altLang="en-US" dirty="0" err="1"/>
              <a:t>지니치게</a:t>
            </a:r>
            <a:r>
              <a:rPr lang="ko-KR" altLang="en-US" dirty="0"/>
              <a:t> 부자연스럽거나 기존 코퍼스와 지나치게 유사하다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단어열의 </a:t>
            </a:r>
            <a:r>
              <a:rPr lang="ko-KR" altLang="en-US" dirty="0" err="1"/>
              <a:t>확률값이</a:t>
            </a:r>
            <a:r>
              <a:rPr lang="ko-KR" altLang="en-US" dirty="0"/>
              <a:t> 코퍼스에 따라 크게 달라진다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방대한 양의 코퍼스가 필요하다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희소성 문제가 생긴다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교착어인 한국어의 경우 희소성 문제가 크게 발생한다</a:t>
            </a:r>
            <a:r>
              <a:rPr lang="en-US" altLang="ko-KR" dirty="0"/>
              <a:t>.( </a:t>
            </a:r>
            <a:r>
              <a:rPr lang="ko-KR" altLang="en-US" dirty="0"/>
              <a:t>사과가</a:t>
            </a:r>
            <a:r>
              <a:rPr lang="en-US" altLang="ko-KR" dirty="0"/>
              <a:t>, </a:t>
            </a:r>
            <a:r>
              <a:rPr lang="ko-KR" altLang="en-US" dirty="0"/>
              <a:t>사과를 사과도</a:t>
            </a:r>
            <a:r>
              <a:rPr lang="en-US" altLang="ko-KR" dirty="0"/>
              <a:t>, </a:t>
            </a:r>
            <a:r>
              <a:rPr lang="ko-KR" altLang="en-US" dirty="0"/>
              <a:t>사과에 를 다 다른 단어로 처리</a:t>
            </a:r>
            <a:r>
              <a:rPr lang="en-US" altLang="ko-KR" dirty="0"/>
              <a:t>)</a:t>
            </a:r>
          </a:p>
          <a:p>
            <a:pPr marL="1841500" lvl="3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396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통계적 언어모델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통계적 언어 모델</a:t>
            </a:r>
            <a:r>
              <a:rPr lang="en-US" altLang="ko-KR" dirty="0"/>
              <a:t>(</a:t>
            </a:r>
            <a:r>
              <a:rPr lang="ko-KR" altLang="en-US" dirty="0"/>
              <a:t>조건부 확률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N-gram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로그 확률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언어 모델의 확률 </a:t>
            </a:r>
            <a:r>
              <a:rPr lang="ko-KR" altLang="en-US" dirty="0" err="1"/>
              <a:t>계산시</a:t>
            </a:r>
            <a:r>
              <a:rPr lang="ko-KR" altLang="en-US" dirty="0"/>
              <a:t> 원래 </a:t>
            </a:r>
            <a:r>
              <a:rPr lang="ko-KR" altLang="en-US" dirty="0" err="1"/>
              <a:t>확률값에</a:t>
            </a:r>
            <a:r>
              <a:rPr lang="ko-KR" altLang="en-US" dirty="0"/>
              <a:t> 로그를 취하는 것이 보편적이다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 err="1"/>
              <a:t>언더플로를</a:t>
            </a:r>
            <a:r>
              <a:rPr lang="ko-KR" altLang="en-US" dirty="0"/>
              <a:t> 피하기 위함이다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계산이 </a:t>
            </a:r>
            <a:r>
              <a:rPr lang="ko-KR" altLang="en-US" dirty="0" err="1"/>
              <a:t>간단해지며</a:t>
            </a:r>
            <a:r>
              <a:rPr lang="en-US" altLang="ko-KR" dirty="0"/>
              <a:t>, </a:t>
            </a:r>
            <a:r>
              <a:rPr lang="ko-KR" altLang="en-US" dirty="0" err="1"/>
              <a:t>곱셉을</a:t>
            </a:r>
            <a:r>
              <a:rPr lang="ko-KR" altLang="en-US" dirty="0"/>
              <a:t> 덧셈으로 환산 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EE4286-777F-B66B-E7D3-5816E506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88" y="3120363"/>
            <a:ext cx="7858837" cy="9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일반화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일반화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일반화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통계적 언어 모델은 제한된 양의 코퍼스로 인해 이전에 보지 못한 단어열에 대해서는 제대로 예측하지 못하고 정확도가 떨어진다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이와 같은 희소성 문제를 해결하고 모델의 일반화 능력을 향상시키기 위해 다양한 기법이 제시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01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일반화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일반화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ko-KR" altLang="en-US" dirty="0" err="1"/>
              <a:t>스무딩</a:t>
            </a:r>
            <a:r>
              <a:rPr lang="en-US" altLang="ko-KR" dirty="0"/>
              <a:t>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모델이 한번도 본 적 없는 단어 조합에 특정 값을 부여하여 확률 분포에 변화를 주는 방법이다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코퍼스에 없는 단어열로 인해 전체 문장의 확률이 </a:t>
            </a:r>
            <a:r>
              <a:rPr lang="en-US" altLang="ko-KR" dirty="0"/>
              <a:t>0</a:t>
            </a:r>
            <a:r>
              <a:rPr lang="ko-KR" altLang="en-US" dirty="0"/>
              <a:t>이 되는 희소성 문제를 방지한다</a:t>
            </a:r>
            <a:r>
              <a:rPr lang="en-US" altLang="ko-KR" dirty="0"/>
              <a:t>.</a:t>
            </a:r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693ECE-554C-F66D-E1C2-20574B69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51" y="2520135"/>
            <a:ext cx="7391612" cy="38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일반화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스무딩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라플라스</a:t>
            </a:r>
            <a:r>
              <a:rPr lang="ko-KR" altLang="en-US" dirty="0"/>
              <a:t> </a:t>
            </a:r>
            <a:r>
              <a:rPr lang="ko-KR" altLang="en-US" dirty="0" err="1"/>
              <a:t>스무딩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알파 값을 </a:t>
            </a:r>
            <a:r>
              <a:rPr lang="en-US" altLang="ko-KR" dirty="0"/>
              <a:t>1</a:t>
            </a:r>
            <a:r>
              <a:rPr lang="ko-KR" altLang="en-US" dirty="0"/>
              <a:t>로 지정하는 방법이다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한번도 등장하지 않은 단어열이 최소 한번은 등장 했다고 가정한다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08F40A-2DDB-DF6F-C713-5B6DFF32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47" y="2735520"/>
            <a:ext cx="3911574" cy="2588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EF0E9B-C1FC-C136-B4DD-583AA3B7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257" y="2735520"/>
            <a:ext cx="4679085" cy="4801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219488-A65F-EC08-8E50-9AFDE7649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627" y="3840844"/>
            <a:ext cx="5563082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7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16042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일반화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스무딩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라플라스</a:t>
            </a:r>
            <a:r>
              <a:rPr lang="ko-KR" altLang="en-US" dirty="0"/>
              <a:t> </a:t>
            </a:r>
            <a:r>
              <a:rPr lang="ko-KR" altLang="en-US" dirty="0" err="1"/>
              <a:t>스무딩</a:t>
            </a:r>
            <a:r>
              <a:rPr lang="ko-KR" altLang="en-US" dirty="0"/>
              <a:t> 한계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제로 </a:t>
            </a:r>
            <a:r>
              <a:rPr lang="ko-KR" altLang="en-US" dirty="0" err="1"/>
              <a:t>데어티가</a:t>
            </a:r>
            <a:r>
              <a:rPr lang="ko-KR" altLang="en-US" dirty="0"/>
              <a:t> 적은 경우 유용하다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계산을 거듭할수록 원래 단어의 빈도수에서 크게 벗어난다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일반화 문제는 완전히 해소되지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48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16042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일반화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보간법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특정 </a:t>
            </a:r>
            <a:r>
              <a:rPr lang="en-US" altLang="ko-KR" dirty="0"/>
              <a:t>N-gram</a:t>
            </a:r>
            <a:r>
              <a:rPr lang="ko-KR" altLang="en-US" dirty="0"/>
              <a:t>의 확률을 이전 </a:t>
            </a:r>
            <a:r>
              <a:rPr lang="en-US" altLang="ko-KR" dirty="0"/>
              <a:t>N-gram</a:t>
            </a:r>
            <a:r>
              <a:rPr lang="ko-KR" altLang="en-US" dirty="0"/>
              <a:t>의 확률과 </a:t>
            </a:r>
            <a:r>
              <a:rPr lang="ko-KR" altLang="en-US" dirty="0" err="1"/>
              <a:t>섞는방법이다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3-gram</a:t>
            </a:r>
            <a:r>
              <a:rPr lang="ko-KR" altLang="en-US" dirty="0"/>
              <a:t>의 예시 </a:t>
            </a:r>
            <a:r>
              <a:rPr lang="en-US" altLang="ko-KR" dirty="0"/>
              <a:t>: 2-gram,1-gram </a:t>
            </a:r>
            <a:r>
              <a:rPr lang="ko-KR" altLang="en-US" dirty="0"/>
              <a:t>모델의 확률까지 구한 후 일정한 비율의 가중치를 </a:t>
            </a:r>
            <a:r>
              <a:rPr lang="ko-KR" altLang="en-US" dirty="0" err="1"/>
              <a:t>곱한후</a:t>
            </a:r>
            <a:r>
              <a:rPr lang="ko-KR" altLang="en-US" dirty="0"/>
              <a:t> 합하는 방식이다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라플라스</a:t>
            </a:r>
            <a:r>
              <a:rPr lang="ko-KR" altLang="en-US" dirty="0"/>
              <a:t> </a:t>
            </a:r>
            <a:r>
              <a:rPr lang="ko-KR" altLang="en-US" dirty="0" err="1"/>
              <a:t>스무딩은</a:t>
            </a:r>
            <a:r>
              <a:rPr lang="ko-KR" altLang="en-US" dirty="0"/>
              <a:t> 모든 제로 데이터에 똑같은 빈도수를 부여하기 때문에 문제가 발생한다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보간법</a:t>
            </a:r>
            <a:r>
              <a:rPr lang="ko-KR" altLang="en-US" dirty="0"/>
              <a:t> 사용시</a:t>
            </a:r>
            <a:r>
              <a:rPr lang="en-US" altLang="ko-KR" dirty="0"/>
              <a:t>, </a:t>
            </a:r>
            <a:r>
              <a:rPr lang="ko-KR" altLang="en-US" dirty="0"/>
              <a:t>제로 데이터들의 </a:t>
            </a:r>
            <a:r>
              <a:rPr lang="en-US" altLang="ko-KR" dirty="0"/>
              <a:t>N-gram </a:t>
            </a:r>
            <a:r>
              <a:rPr lang="ko-KR" altLang="en-US" dirty="0"/>
              <a:t>정보에 따라 서로 다른 빈도를 부여할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가중치는 검증 코퍼스에서 각 </a:t>
            </a:r>
            <a:r>
              <a:rPr lang="en-US" altLang="ko-KR" dirty="0"/>
              <a:t>N-gram</a:t>
            </a:r>
            <a:r>
              <a:rPr lang="ko-KR" altLang="en-US" dirty="0"/>
              <a:t>의 확률을 최대화 하는 </a:t>
            </a:r>
            <a:r>
              <a:rPr lang="en-US" altLang="ko-KR" dirty="0"/>
              <a:t>0~1 </a:t>
            </a:r>
            <a:r>
              <a:rPr lang="ko-KR" altLang="en-US" dirty="0"/>
              <a:t>사이의 값으로 설정한다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FB249E-5CEB-A4FB-059D-1CAF4848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99" y="2337916"/>
            <a:ext cx="8516596" cy="72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16042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일반화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백오프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보간법과</a:t>
            </a:r>
            <a:r>
              <a:rPr lang="ko-KR" altLang="en-US" dirty="0"/>
              <a:t> 유사하다</a:t>
            </a:r>
            <a:r>
              <a:rPr lang="en-US" altLang="ko-KR" dirty="0"/>
              <a:t>. </a:t>
            </a:r>
            <a:r>
              <a:rPr lang="ko-KR" altLang="en-US" dirty="0"/>
              <a:t>여러 </a:t>
            </a:r>
            <a:r>
              <a:rPr lang="en-US" altLang="ko-KR" dirty="0"/>
              <a:t>N-gram</a:t>
            </a:r>
            <a:r>
              <a:rPr lang="ko-KR" altLang="en-US" dirty="0"/>
              <a:t>을 함께 고려한다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모든 </a:t>
            </a:r>
            <a:r>
              <a:rPr lang="en-US" altLang="ko-KR" dirty="0"/>
              <a:t>N-gram</a:t>
            </a:r>
            <a:r>
              <a:rPr lang="ko-KR" altLang="en-US" dirty="0"/>
              <a:t>의 확률을 합하지 않는다는 점이 </a:t>
            </a:r>
            <a:r>
              <a:rPr lang="ko-KR" altLang="en-US" dirty="0" err="1"/>
              <a:t>보간법과</a:t>
            </a:r>
            <a:r>
              <a:rPr lang="ko-KR" altLang="en-US" dirty="0"/>
              <a:t> 다르다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3-gram </a:t>
            </a:r>
            <a:r>
              <a:rPr lang="ko-KR" altLang="en-US" dirty="0"/>
              <a:t>모델의 예시 </a:t>
            </a:r>
            <a:r>
              <a:rPr lang="en-US" altLang="ko-KR" dirty="0"/>
              <a:t> : 3-gram,2-gram,1-gram</a:t>
            </a:r>
            <a:r>
              <a:rPr lang="ko-KR" altLang="en-US" dirty="0"/>
              <a:t>의 확률 중 빈도수가 </a:t>
            </a:r>
            <a:r>
              <a:rPr lang="en-US" altLang="ko-KR" dirty="0"/>
              <a:t>0 </a:t>
            </a:r>
            <a:r>
              <a:rPr lang="ko-KR" altLang="en-US" dirty="0"/>
              <a:t>이상이며 </a:t>
            </a:r>
            <a:r>
              <a:rPr lang="en-US" altLang="ko-KR" dirty="0"/>
              <a:t>N</a:t>
            </a:r>
            <a:r>
              <a:rPr lang="ko-KR" altLang="en-US" dirty="0"/>
              <a:t>의 차수가 높은 확률을 사용한다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48F1B-50BD-B081-1D9C-1105E003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89" y="2775428"/>
            <a:ext cx="9522766" cy="14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9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16042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일반화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일반화에 대해 생각해 볼 문제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비슷한 패턴의 새로운 문장에 대해 추론할 수 있는 일반화가 가능해야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이는 딥러닝 언어 모델에서의 주요 과제 중 하나이다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41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개체명</a:t>
            </a: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인식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16042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모델 평가와 </a:t>
            </a:r>
            <a:r>
              <a:rPr lang="ko-KR" altLang="en-US" dirty="0" err="1"/>
              <a:t>퍼플렉서티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언어 모델의 평가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일반적인 방법은 모델 간 비교 이지만</a:t>
            </a:r>
            <a:r>
              <a:rPr lang="en-US" altLang="ko-KR" dirty="0"/>
              <a:t>, </a:t>
            </a:r>
            <a:r>
              <a:rPr lang="ko-KR" altLang="en-US" dirty="0"/>
              <a:t>상당한 시간이 소요된다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따라서 </a:t>
            </a:r>
            <a:r>
              <a:rPr lang="ko-KR" altLang="en-US" dirty="0" err="1"/>
              <a:t>퍼플렉서티</a:t>
            </a:r>
            <a:r>
              <a:rPr lang="en-US" altLang="ko-KR" dirty="0"/>
              <a:t>(</a:t>
            </a:r>
            <a:r>
              <a:rPr lang="en-US" altLang="ko-KR" dirty="0" err="1"/>
              <a:t>Perplexity,PPL</a:t>
            </a:r>
            <a:r>
              <a:rPr lang="en-US" altLang="ko-KR" dirty="0"/>
              <a:t>)</a:t>
            </a:r>
            <a:r>
              <a:rPr lang="ko-KR" altLang="en-US" dirty="0"/>
              <a:t>을 활용한다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언어 모델의 성능을 자체적으로 평가하는 내부 평가 척도이다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PPL</a:t>
            </a:r>
            <a:r>
              <a:rPr lang="ko-KR" altLang="en-US" dirty="0"/>
              <a:t>은 확률 분포를 얼마나 확실하게 예측할 수 있는지를 나타내는 지표이다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PPL</a:t>
            </a:r>
            <a:r>
              <a:rPr lang="ko-KR" altLang="en-US" dirty="0"/>
              <a:t>점수가 낮을수록 좋다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7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16042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모델 평가와 </a:t>
            </a:r>
            <a:r>
              <a:rPr lang="ko-KR" altLang="en-US" dirty="0" err="1"/>
              <a:t>퍼플렉서티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PPL</a:t>
            </a:r>
            <a:r>
              <a:rPr lang="ko-KR" altLang="en-US" dirty="0"/>
              <a:t> 계산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PPL</a:t>
            </a:r>
            <a:r>
              <a:rPr lang="ko-KR" altLang="en-US" dirty="0"/>
              <a:t>은 모델이 선택할 수 있는 경우의 수를 의미하는 분기계수 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즉 모델이 얼마나 많은 후보군을 두고 고민 하는가를 나타낸다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PPL</a:t>
            </a:r>
            <a:r>
              <a:rPr lang="ko-KR" altLang="en-US" dirty="0"/>
              <a:t>이 높다는 것은 많은 후보군을 두고 고민 한다는 것을 의미하고</a:t>
            </a:r>
            <a:r>
              <a:rPr lang="en-US" altLang="ko-KR" dirty="0"/>
              <a:t>, </a:t>
            </a:r>
            <a:r>
              <a:rPr lang="ko-KR" altLang="en-US" dirty="0"/>
              <a:t>이는 예측에 대한 확실성이 낮음을 의미한다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E6C01-39B0-366C-25DE-E85A811F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22" y="2849390"/>
            <a:ext cx="8577352" cy="31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62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16042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모델 평가와 </a:t>
            </a:r>
            <a:r>
              <a:rPr lang="ko-KR" altLang="en-US" dirty="0" err="1"/>
              <a:t>퍼플렉서티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PPL</a:t>
            </a:r>
            <a:r>
              <a:rPr lang="ko-KR" altLang="en-US" dirty="0"/>
              <a:t> 계산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PPL</a:t>
            </a:r>
            <a:r>
              <a:rPr lang="ko-KR" altLang="en-US" dirty="0"/>
              <a:t>은 모델이 선택할 수 있는 경우의 수를 의미하는 분기계수 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즉 모델이 얼마나 많은 후보군을 두고 고민 하는가를 나타낸다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PPL</a:t>
            </a:r>
            <a:r>
              <a:rPr lang="ko-KR" altLang="en-US" dirty="0"/>
              <a:t>이 높다는 것은 많은 후보군을 두고 고민 한다는 것을 의미하고</a:t>
            </a:r>
            <a:r>
              <a:rPr lang="en-US" altLang="ko-KR" dirty="0"/>
              <a:t>, </a:t>
            </a:r>
            <a:r>
              <a:rPr lang="ko-KR" altLang="en-US" dirty="0"/>
              <a:t>이는 예측에 대한 확실성이 낮음을 의미한다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564E6-EB6C-0DB7-75D3-2B4CA4E9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67" y="2835233"/>
            <a:ext cx="5398386" cy="35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112295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언어 모델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언어 모델이란</a:t>
            </a:r>
            <a:r>
              <a:rPr lang="en-US" altLang="ko-KR" dirty="0"/>
              <a:t>?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언어를 이루는 구성요소</a:t>
            </a:r>
            <a:r>
              <a:rPr lang="en-US" altLang="ko-KR" dirty="0"/>
              <a:t>(</a:t>
            </a:r>
            <a:r>
              <a:rPr lang="ko-KR" altLang="en-US" dirty="0"/>
              <a:t>글자</a:t>
            </a:r>
            <a:r>
              <a:rPr lang="en-US" altLang="ko-KR" dirty="0"/>
              <a:t>,</a:t>
            </a:r>
            <a:r>
              <a:rPr lang="ko-KR" altLang="en-US" dirty="0"/>
              <a:t>형태소</a:t>
            </a:r>
            <a:r>
              <a:rPr lang="en-US" altLang="ko-KR" dirty="0"/>
              <a:t>,</a:t>
            </a:r>
            <a:r>
              <a:rPr lang="ko-KR" altLang="en-US" dirty="0"/>
              <a:t>단어 등</a:t>
            </a:r>
            <a:r>
              <a:rPr lang="en-US" altLang="ko-KR" dirty="0"/>
              <a:t>)</a:t>
            </a:r>
            <a:r>
              <a:rPr lang="ko-KR" altLang="en-US" dirty="0"/>
              <a:t>을 문맥으로 하여 이를 바탕으로 다음 구성요소를 예측하는 모델을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통계적 언어모델과 딥러닝 언어모델로 구분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C1F65-BAE4-7C9C-6B30-7AA7758C4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042" y="2809135"/>
            <a:ext cx="5823284" cy="32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통계적 언어모델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통계적 언어 모델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주어진 문서내 단어열의 등장확률을 기반으로 각 단어의 조합을 예측하는 모델이다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실제로 많이 사용하는 단어열의 확률 분포를 정확하게 근사하는 것이 목표이다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BA4F05-C9C4-1ADE-3392-3167237C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21" y="2543401"/>
            <a:ext cx="7064122" cy="24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6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통계적 언어모델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통계적 언어 모델</a:t>
            </a:r>
            <a:r>
              <a:rPr lang="en-US" altLang="ko-KR" dirty="0"/>
              <a:t>(</a:t>
            </a:r>
            <a:r>
              <a:rPr lang="ko-KR" altLang="en-US" dirty="0"/>
              <a:t>조건부 확률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결합확률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연쇄 법칙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카운트 기반 계산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코퍼스 내에서 각 단어들의 조합이 나오는 횟수를 카운트 한 후 이에 기반하여 확률을 계산한다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모든 단어 조합의 경우의 수를 다 세어야 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계산 복잡도가 높아질 뿐만 아니라 무한한 크기의 코퍼스가 필요하다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어렵다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349AAA-1047-7388-36E1-DBC218CB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271" y="2034253"/>
            <a:ext cx="4605729" cy="1511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E1FF66-4B5B-CC0B-013C-2552A503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464" y="2034253"/>
            <a:ext cx="5145271" cy="1511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605940-6B3D-8337-ACD7-7A511A69C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266" y="5091981"/>
            <a:ext cx="5098222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1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통계적 언어모델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통계적 언어 모델</a:t>
            </a:r>
            <a:r>
              <a:rPr lang="en-US" altLang="ko-KR" dirty="0"/>
              <a:t>(</a:t>
            </a:r>
            <a:r>
              <a:rPr lang="ko-KR" altLang="en-US" dirty="0"/>
              <a:t>조건부 확률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마르코프</a:t>
            </a:r>
            <a:r>
              <a:rPr lang="ko-KR" altLang="en-US" dirty="0"/>
              <a:t> 가정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기존 연쇄 법칙의 복잡성을 해결하고 간소화 하기 위함이다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미래 사건에 대한 조건부가 과거에 대해서는 독립이며 현재의 사건에만 영향을 받는다는 가정을 전제로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 err="1"/>
              <a:t>마르코프</a:t>
            </a:r>
            <a:r>
              <a:rPr lang="ko-KR" altLang="en-US" dirty="0"/>
              <a:t> 가정의 한계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언어 현상에 적용하기에는 지나치게 단순화를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언어의 장기 의존성이 간과된다</a:t>
            </a:r>
            <a:r>
              <a:rPr lang="en-US" altLang="ko-KR" dirty="0"/>
              <a:t>. (The computer which I had just put into the machine room on the fifth floor crashed.)</a:t>
            </a:r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B0ED77-AA2E-F7BC-F1AE-97717FAD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660" y="2357869"/>
            <a:ext cx="4040660" cy="13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통계적 언어모델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통계적 언어 모델</a:t>
            </a:r>
            <a:r>
              <a:rPr lang="en-US" altLang="ko-KR" dirty="0"/>
              <a:t>(</a:t>
            </a:r>
            <a:r>
              <a:rPr lang="ko-KR" altLang="en-US" dirty="0"/>
              <a:t>조건부 확률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N-gram(</a:t>
            </a:r>
            <a:r>
              <a:rPr lang="ko-KR" altLang="en-US" dirty="0"/>
              <a:t>언어모델</a:t>
            </a:r>
            <a:r>
              <a:rPr lang="en-US" altLang="ko-KR" dirty="0"/>
              <a:t>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문장 내 단어는 주변의 여러 단어와 연관 된다고 가정한다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 : </a:t>
            </a:r>
            <a:r>
              <a:rPr lang="ko-KR" altLang="en-US" dirty="0"/>
              <a:t>주변 몇 개의 단어를 볼 것인지 정하는 숫자이다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N-gram : N</a:t>
            </a:r>
            <a:r>
              <a:rPr lang="ko-KR" altLang="en-US" dirty="0"/>
              <a:t>개의 단어열을 의미한다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421A0E-B9EC-380B-1071-42461498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01" y="2798254"/>
            <a:ext cx="8188252" cy="32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통계적 언어모델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통계적 언어 모델</a:t>
            </a:r>
            <a:r>
              <a:rPr lang="en-US" altLang="ko-KR" dirty="0"/>
              <a:t>(</a:t>
            </a:r>
            <a:r>
              <a:rPr lang="ko-KR" altLang="en-US" dirty="0"/>
              <a:t>조건부 확률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N-gram(</a:t>
            </a:r>
            <a:r>
              <a:rPr lang="ko-KR" altLang="en-US" dirty="0"/>
              <a:t>언어모델</a:t>
            </a:r>
            <a:r>
              <a:rPr lang="en-US" altLang="ko-KR" dirty="0"/>
              <a:t>)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문장 내 단어는 주변의 여러 단어와 연관 된다고 가정한다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 : </a:t>
            </a:r>
            <a:r>
              <a:rPr lang="ko-KR" altLang="en-US" dirty="0"/>
              <a:t>주변 몇 개의 단어를 볼 것인지 정하는 숫자이다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N-gram : N</a:t>
            </a:r>
            <a:r>
              <a:rPr lang="ko-KR" altLang="en-US" dirty="0"/>
              <a:t>개의 단어열을 의미한다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1-gram (</a:t>
            </a:r>
            <a:r>
              <a:rPr lang="ko-KR" altLang="en-US" dirty="0" err="1"/>
              <a:t>유니그램</a:t>
            </a:r>
            <a:r>
              <a:rPr lang="en-US" altLang="ko-KR" dirty="0"/>
              <a:t>) </a:t>
            </a:r>
          </a:p>
          <a:p>
            <a:pPr marL="1841500" lvl="3">
              <a:spcBef>
                <a:spcPts val="0"/>
              </a:spcBef>
            </a:pPr>
            <a:endParaRPr lang="en-US" altLang="ko-KR" dirty="0"/>
          </a:p>
          <a:p>
            <a:pPr marL="1841500" lvl="3">
              <a:spcBef>
                <a:spcPts val="0"/>
              </a:spcBef>
            </a:pP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2-gram(</a:t>
            </a:r>
            <a:r>
              <a:rPr lang="ko-KR" altLang="en-US" dirty="0" err="1"/>
              <a:t>바이그램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B2850-A620-C554-577B-77EABD01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213" y="2729140"/>
            <a:ext cx="4168501" cy="5334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735EA7-F15A-9304-5D44-2F030844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919" y="3789327"/>
            <a:ext cx="4237087" cy="4343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18E158-93CC-3772-9182-78DAB1DE6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373" y="4273747"/>
            <a:ext cx="8280901" cy="19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9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언어모델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통계적 언어모델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552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통계적 언어 모델</a:t>
            </a:r>
            <a:r>
              <a:rPr lang="en-US" altLang="ko-KR" dirty="0"/>
              <a:t>(</a:t>
            </a:r>
            <a:r>
              <a:rPr lang="ko-KR" altLang="en-US" dirty="0"/>
              <a:t>조건부 확률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N-gram(</a:t>
            </a:r>
            <a:r>
              <a:rPr lang="ko-KR" altLang="en-US" dirty="0"/>
              <a:t>언어모델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40A5A-0CEE-EEAA-B68A-3BCF77F44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84" y="1663101"/>
            <a:ext cx="3865185" cy="2507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A0ED28-557A-C512-6ED1-EA389E232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950" y="1854132"/>
            <a:ext cx="6466568" cy="38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7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882</Words>
  <Application>Microsoft Office PowerPoint</Application>
  <PresentationFormat>와이드스크린</PresentationFormat>
  <Paragraphs>201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  <vt:lpstr>언어모델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40</cp:revision>
  <dcterms:created xsi:type="dcterms:W3CDTF">2020-05-26T05:06:02Z</dcterms:created>
  <dcterms:modified xsi:type="dcterms:W3CDTF">2023-02-26T15:05:38Z</dcterms:modified>
</cp:coreProperties>
</file>