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42" r:id="rId4"/>
    <p:sldId id="346" r:id="rId5"/>
    <p:sldId id="361" r:id="rId6"/>
    <p:sldId id="290" r:id="rId7"/>
    <p:sldId id="344" r:id="rId8"/>
    <p:sldId id="347" r:id="rId9"/>
    <p:sldId id="348" r:id="rId10"/>
    <p:sldId id="349" r:id="rId11"/>
    <p:sldId id="259" r:id="rId12"/>
    <p:sldId id="296" r:id="rId13"/>
    <p:sldId id="350" r:id="rId14"/>
    <p:sldId id="351" r:id="rId15"/>
    <p:sldId id="352" r:id="rId16"/>
    <p:sldId id="353" r:id="rId17"/>
    <p:sldId id="354" r:id="rId18"/>
    <p:sldId id="358" r:id="rId19"/>
    <p:sldId id="359" r:id="rId20"/>
    <p:sldId id="360" r:id="rId21"/>
    <p:sldId id="261" r:id="rId22"/>
    <p:sldId id="317" r:id="rId23"/>
    <p:sldId id="355" r:id="rId24"/>
    <p:sldId id="356" r:id="rId25"/>
    <p:sldId id="357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66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715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1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554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462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636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80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2553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39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053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88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386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36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77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87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762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64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00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05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21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14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36363" cy="2048607"/>
            <a:chOff x="224990" y="430200"/>
            <a:chExt cx="7214875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Text Analytics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Ch4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Bag of words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Bag of words : </a:t>
            </a:r>
            <a:r>
              <a:rPr lang="ko-KR" altLang="en-US" dirty="0"/>
              <a:t>한계점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벡터 표현은 문서에서 단어의 순서를 고려하지 않는다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수원이는 커피를 마시고</a:t>
            </a:r>
            <a:r>
              <a:rPr lang="en-US" altLang="ko-KR" dirty="0"/>
              <a:t>, </a:t>
            </a:r>
            <a:r>
              <a:rPr lang="ko-KR" altLang="en-US" dirty="0"/>
              <a:t>지훈이는 </a:t>
            </a:r>
            <a:r>
              <a:rPr lang="ko-KR" altLang="en-US" dirty="0" err="1"/>
              <a:t>라떼를</a:t>
            </a:r>
            <a:r>
              <a:rPr lang="ko-KR" altLang="en-US" dirty="0"/>
              <a:t> 마신다</a:t>
            </a:r>
            <a:r>
              <a:rPr lang="en-US" altLang="ko-KR" dirty="0"/>
              <a:t>. = </a:t>
            </a:r>
            <a:r>
              <a:rPr lang="ko-KR" altLang="en-US" dirty="0"/>
              <a:t>지훈이는 커피를 마시고</a:t>
            </a:r>
            <a:r>
              <a:rPr lang="en-US" altLang="ko-KR" dirty="0"/>
              <a:t>, </a:t>
            </a:r>
            <a:r>
              <a:rPr lang="ko-KR" altLang="en-US" dirty="0"/>
              <a:t>수원이는 </a:t>
            </a:r>
            <a:r>
              <a:rPr lang="ko-KR" altLang="en-US" dirty="0" err="1"/>
              <a:t>라떼를</a:t>
            </a:r>
            <a:r>
              <a:rPr lang="ko-KR" altLang="en-US" dirty="0"/>
              <a:t> 마신다</a:t>
            </a:r>
            <a:r>
              <a:rPr lang="en-US" altLang="ko-KR" dirty="0"/>
              <a:t>. 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벡터로 표현하게 되면 다시 원 문장으로 돌릴 수 없다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46B3A-FC2C-16F4-521A-3B8E55DF9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58" y="2327427"/>
            <a:ext cx="7683657" cy="333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 weighting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Weighting : Term-Frequency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Weighting : Term-Frequency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어떤 문서에서 어떤 단어가 중요한지 파악하기 위함이다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문서와 단어의 출현 빈도수를 확인한다</a:t>
            </a:r>
            <a:r>
              <a:rPr lang="en-US" altLang="ko-KR" dirty="0"/>
              <a:t>.</a:t>
            </a:r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F670D-A5B8-607A-0DBA-FAC2467DF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51" y="2158857"/>
            <a:ext cx="9997583" cy="38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Weighting : Document Frequency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Weighting : Document - Frequency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어떤 코퍼스에서 어떤 단어가 중요한지 파악하기 위함이다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특정 단어가 특정 문서에 몇 번 등장했는지 보다</a:t>
            </a:r>
            <a:r>
              <a:rPr lang="en-US" altLang="ko-KR" dirty="0"/>
              <a:t>, </a:t>
            </a:r>
            <a:r>
              <a:rPr lang="ko-KR" altLang="en-US" dirty="0"/>
              <a:t>등장한 문서의 수 에만 관심을 갖는다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많이 출현할수록 덜 중요한 단어일 확률이 높다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the, is,…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4EDB9-481E-FE5A-2326-35C5FC9E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42" y="3151290"/>
            <a:ext cx="7090610" cy="26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1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Weighting : Inverse Document Frequency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Weighting : Inverse Document - Frequency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은 코퍼스 문서의 개수를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Log</a:t>
            </a:r>
            <a:r>
              <a:rPr lang="ko-KR" altLang="en-US" dirty="0"/>
              <a:t>를 취하는 이유는 값이 기하급수적으로 증가하는 경향이 있기 때문이다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밑 표는 단어가 </a:t>
            </a:r>
            <a:r>
              <a:rPr lang="en-US" altLang="ko-KR" dirty="0"/>
              <a:t>100</a:t>
            </a:r>
            <a:r>
              <a:rPr lang="ko-KR" altLang="en-US" dirty="0"/>
              <a:t>만개가 들어있는 코퍼스의 기준으로 예시를 들은 것이다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18EB9-19B8-7748-11DF-F1FE4731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8" y="1291175"/>
            <a:ext cx="2025444" cy="409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5342A-8C33-BA6D-CD6D-A4B783433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76" y="3072664"/>
            <a:ext cx="8975735" cy="31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1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Weighting : TF – IDF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Weighting : TF – IDF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TF – IDF</a:t>
            </a:r>
            <a:r>
              <a:rPr lang="ko-KR" altLang="en-US" dirty="0"/>
              <a:t> 값이 낮으면 중요도가 낮고</a:t>
            </a:r>
            <a:r>
              <a:rPr lang="en-US" altLang="ko-KR" dirty="0"/>
              <a:t>, </a:t>
            </a:r>
            <a:r>
              <a:rPr lang="ko-KR" altLang="en-US" dirty="0"/>
              <a:t>크면 중요도가 크다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493627-E85D-7DE6-0EA4-66A8190A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51" y="1797290"/>
            <a:ext cx="8787640" cy="16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Weighting : TF – IDF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Weighting : TF – IDF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TF – IDF</a:t>
            </a:r>
            <a:r>
              <a:rPr lang="ko-KR" altLang="en-US" dirty="0"/>
              <a:t> 값이 낮으면 중요도가 낮고</a:t>
            </a:r>
            <a:r>
              <a:rPr lang="en-US" altLang="ko-KR" dirty="0"/>
              <a:t>, </a:t>
            </a:r>
            <a:r>
              <a:rPr lang="ko-KR" altLang="en-US" dirty="0"/>
              <a:t>크면 중요도가 크다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너무 고차원이 된다는 단점이 있다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V-dimensional vector space(v= vocabulary)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해당 문서가 쓰인 언어에서의 총 단어의 수를 의미한다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ko-KR" altLang="en-US" dirty="0"/>
              <a:t>한국어의 경우 </a:t>
            </a:r>
            <a:r>
              <a:rPr lang="en-US" altLang="ko-KR" dirty="0"/>
              <a:t>100</a:t>
            </a:r>
            <a:r>
              <a:rPr lang="ko-KR" altLang="en-US" dirty="0"/>
              <a:t>만개의 단어가 표현된다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희소성의 문제가 발생한다</a:t>
            </a:r>
            <a:r>
              <a:rPr lang="en-US" altLang="ko-KR" dirty="0"/>
              <a:t>.( </a:t>
            </a:r>
            <a:r>
              <a:rPr lang="ko-KR" altLang="en-US" dirty="0"/>
              <a:t>거의 모든 셀의 값이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16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Weighting : TF – IDF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Weighting : TF – IDF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TF – IDF</a:t>
            </a:r>
            <a:r>
              <a:rPr lang="ko-KR" altLang="en-US" dirty="0"/>
              <a:t> 값이 낮으면 중요도가 낮고</a:t>
            </a:r>
            <a:r>
              <a:rPr lang="en-US" altLang="ko-KR" dirty="0"/>
              <a:t>, </a:t>
            </a:r>
            <a:r>
              <a:rPr lang="ko-KR" altLang="en-US" dirty="0"/>
              <a:t>크면 중요도가 크다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너무 고차원이 된다는 단점이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A8F0F-DA9A-0462-72D8-01150786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62" y="2056701"/>
            <a:ext cx="10142481" cy="3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0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Weighting : TF Variants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Weighting : TF Variants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TF</a:t>
            </a:r>
            <a:r>
              <a:rPr lang="ko-KR" altLang="en-US" dirty="0"/>
              <a:t>값의 변형을 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한 논문에만 </a:t>
            </a:r>
            <a:r>
              <a:rPr lang="en-US" altLang="ko-KR" dirty="0"/>
              <a:t>6</a:t>
            </a:r>
            <a:r>
              <a:rPr lang="ko-KR" altLang="en-US" dirty="0"/>
              <a:t>가지가 넘고</a:t>
            </a:r>
            <a:r>
              <a:rPr lang="en-US" altLang="ko-KR" dirty="0"/>
              <a:t>, d</a:t>
            </a:r>
            <a:r>
              <a:rPr lang="ko-KR" altLang="en-US" dirty="0"/>
              <a:t>나 </a:t>
            </a:r>
            <a:r>
              <a:rPr lang="en-US" altLang="ko-KR" dirty="0"/>
              <a:t>k</a:t>
            </a:r>
            <a:r>
              <a:rPr lang="ko-KR" altLang="en-US" dirty="0"/>
              <a:t>의 값에 따라서도 다르다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F7C10-2C3E-0774-4F39-4F291087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69" y="2139726"/>
            <a:ext cx="8183595" cy="35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9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Weighting : DF Variants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Weighting : DF Variants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DF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일 경우 문제가 발생하는 경우가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스무딩을</a:t>
            </a:r>
            <a:r>
              <a:rPr lang="ko-KR" altLang="en-US" dirty="0"/>
              <a:t> 추가한다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F37FF0-D3B3-CCEF-F647-4330C4B5D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61" y="2003205"/>
            <a:ext cx="6950708" cy="43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3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Bag of Words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Weighting : DF Variants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83BD03-B810-B559-0A1D-4AFF6927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8" y="1283621"/>
            <a:ext cx="10556401" cy="36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085130" y="3247241"/>
            <a:ext cx="29037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N-grams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-32084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-32085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N-Grams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9B3D4-55DC-B776-22AB-7CCD379CEE7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/>
              <a:t>N-Gram-based Language Models in NLP</a:t>
            </a:r>
          </a:p>
          <a:p>
            <a:pPr lvl="1"/>
            <a:r>
              <a:rPr lang="ko-KR" altLang="en-US" dirty="0"/>
              <a:t>앞의</a:t>
            </a:r>
            <a:r>
              <a:rPr lang="en-US" altLang="ko-KR" dirty="0"/>
              <a:t> n-1</a:t>
            </a:r>
            <a:r>
              <a:rPr lang="ko-KR" altLang="en-US" dirty="0"/>
              <a:t>개의 단어로 다음 단어를 예측한다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Q) One of the hottest topics in artificial intelligence is deep ______?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N-Gram in Text Mining</a:t>
            </a:r>
          </a:p>
          <a:p>
            <a:pPr lvl="1"/>
            <a:r>
              <a:rPr lang="ko-KR" altLang="en-US" dirty="0"/>
              <a:t>토큰화가 쉽다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Six sigma, supply chain management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EA658E-F8B6-E843-F123-137BA0CE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09" y="1877306"/>
            <a:ext cx="7553355" cy="88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8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-32084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-32085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N-Grams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9DBC39-82C5-7393-88C6-E97D009E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05" y="946088"/>
            <a:ext cx="8338748" cy="49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6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-32084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-32085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N-Grams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9B3D4-55DC-B776-22AB-7CCD379CEE7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/>
              <a:t>N-Gram Research</a:t>
            </a:r>
          </a:p>
          <a:p>
            <a:pPr lvl="1"/>
            <a:r>
              <a:rPr lang="en-US" altLang="ko-KR" dirty="0"/>
              <a:t>20</a:t>
            </a:r>
            <a:r>
              <a:rPr lang="ko-KR" altLang="en-US" dirty="0"/>
              <a:t>카테고리의 </a:t>
            </a:r>
            <a:r>
              <a:rPr lang="en-US" altLang="ko-KR" dirty="0"/>
              <a:t>2</a:t>
            </a:r>
            <a:r>
              <a:rPr lang="ko-KR" altLang="en-US" dirty="0"/>
              <a:t>만개의 신문기사를 활용하여 </a:t>
            </a:r>
            <a:r>
              <a:rPr lang="en-US" altLang="ko-KR" dirty="0"/>
              <a:t>N-Gram</a:t>
            </a:r>
            <a:r>
              <a:rPr lang="ko-KR" altLang="en-US" dirty="0"/>
              <a:t>을 적용 했을 때의 결과 값을 나타낸 논문을 본다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Gram</a:t>
            </a:r>
            <a:r>
              <a:rPr lang="ko-KR" altLang="en-US" dirty="0"/>
              <a:t>을 늘리면 </a:t>
            </a:r>
            <a:r>
              <a:rPr lang="en-US" altLang="ko-KR" dirty="0"/>
              <a:t>error rate</a:t>
            </a:r>
            <a:r>
              <a:rPr lang="ko-KR" altLang="en-US" dirty="0"/>
              <a:t>가 내려가긴 하지만</a:t>
            </a:r>
            <a:r>
              <a:rPr lang="en-US" altLang="ko-KR" dirty="0"/>
              <a:t>, </a:t>
            </a:r>
            <a:r>
              <a:rPr lang="ko-KR" altLang="en-US" dirty="0"/>
              <a:t>늘린 만큼의 수고만큼 올라가지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01699-44C9-0C5F-6324-BC47F297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23" y="2627496"/>
            <a:ext cx="9975392" cy="36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2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-32084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-32085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N-Grams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9B3D4-55DC-B776-22AB-7CCD379CEE7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/>
              <a:t>N-Gram Research</a:t>
            </a:r>
          </a:p>
          <a:p>
            <a:pPr marL="571500" lvl="1" indent="0">
              <a:buNone/>
            </a:pP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E8D44-DFB3-4BD5-EF1A-A2A239BB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07" y="1673484"/>
            <a:ext cx="7486185" cy="41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7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Bag of words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텍스트 데이터를 모으면</a:t>
            </a:r>
            <a:r>
              <a:rPr lang="en-US" altLang="ko-KR" dirty="0"/>
              <a:t>, </a:t>
            </a:r>
            <a:r>
              <a:rPr lang="ko-KR" altLang="en-US" dirty="0"/>
              <a:t>대부분 문서의 길이가 같지 않다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고전적 </a:t>
            </a:r>
            <a:r>
              <a:rPr lang="ko-KR" altLang="en-US" dirty="0" err="1"/>
              <a:t>머신러닝은</a:t>
            </a:r>
            <a:r>
              <a:rPr lang="ko-KR" altLang="en-US" dirty="0"/>
              <a:t> 기본적으로 </a:t>
            </a:r>
            <a:r>
              <a:rPr lang="en-US" altLang="ko-KR" dirty="0"/>
              <a:t>x</a:t>
            </a:r>
            <a:r>
              <a:rPr lang="ko-KR" altLang="en-US" dirty="0"/>
              <a:t>값인 문서의 차원수가 같아야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세개의 문서 다 길이가 다름으로</a:t>
            </a:r>
            <a:r>
              <a:rPr lang="en-US" altLang="ko-KR" dirty="0"/>
              <a:t>, </a:t>
            </a:r>
            <a:r>
              <a:rPr lang="ko-KR" altLang="en-US" dirty="0"/>
              <a:t>고정적 길이로 변환 해주는 과정이 필요하다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D985F-212A-EA6F-CC1A-376A4290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1954980"/>
            <a:ext cx="9432757" cy="42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Bag of words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C571F-BB5D-610B-89E4-3B2A21A0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7" y="1525655"/>
            <a:ext cx="6803805" cy="4024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399067-E195-3727-A03A-63B00BBF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69" y="1718159"/>
            <a:ext cx="5043231" cy="30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4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Stop Words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4B5EF-3004-E6C9-9D2F-6B17A9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1" y="1901057"/>
            <a:ext cx="4968671" cy="3055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C0889-A15E-78C5-625E-D51E137B0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68712"/>
            <a:ext cx="4762913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Bag of words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Bag of words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가변길이의 문서를 고정길이의 벡터로 변환하는 방식을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문장을 숫자로 표현하는 방식 중 하나라는 의미이다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같은 차원의 벡터로 변환 하는 것을 의미 한다</a:t>
            </a:r>
            <a:r>
              <a:rPr lang="en-US" altLang="ko-KR" dirty="0"/>
              <a:t>. (</a:t>
            </a:r>
            <a:r>
              <a:rPr lang="ko-KR" altLang="en-US" dirty="0"/>
              <a:t>이를 </a:t>
            </a:r>
            <a:r>
              <a:rPr lang="en-US" altLang="ko-KR" dirty="0"/>
              <a:t>document representation)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단어들의 순서는 전혀 고려하지 않고 단어의 출현 빈도에만 집중하는 방식이다</a:t>
            </a:r>
            <a:r>
              <a:rPr lang="en-US" altLang="ko-KR" dirty="0"/>
              <a:t>.(count 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61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Bag of words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Bag of words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가변길이의 문서를 고정길이의 벡터로 변환하는 방식을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문장을 숫자로 표현하는 방식 중 하나라는 의미이다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같은 차원의 벡터로 변환 하는 것을 의미 한다</a:t>
            </a:r>
            <a:r>
              <a:rPr lang="en-US" altLang="ko-KR" dirty="0"/>
              <a:t>. (</a:t>
            </a:r>
            <a:r>
              <a:rPr lang="ko-KR" altLang="en-US" dirty="0"/>
              <a:t>이를 </a:t>
            </a:r>
            <a:r>
              <a:rPr lang="en-US" altLang="ko-KR" dirty="0"/>
              <a:t>document representation)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단어들의 순서는 전혀 고려하지 않고 단어의 출현 빈도에만 집중하는 방식이다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4CBE9-29CA-D629-5EB7-386E0FE1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50" y="3079512"/>
            <a:ext cx="9775666" cy="31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1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Bag of words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Bag of words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가변길이의 문서를 고정길이의 벡터로 변환하는 방식을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문장을 숫자로 표현하는 방식 중 하나라는 의미이다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같은 차원의 벡터로 변환 하는 것을 의미 한다</a:t>
            </a:r>
            <a:r>
              <a:rPr lang="en-US" altLang="ko-KR" dirty="0"/>
              <a:t>. (</a:t>
            </a:r>
            <a:r>
              <a:rPr lang="ko-KR" altLang="en-US" dirty="0"/>
              <a:t>이를 </a:t>
            </a:r>
            <a:r>
              <a:rPr lang="en-US" altLang="ko-KR" dirty="0"/>
              <a:t>document representation)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단어들의 순서는 전혀 고려하지 않고 단어의 출현 빈도에만 집중하는 방식이다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C4E45-BCFA-8EB3-8F86-F2AC888CA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94" y="2632841"/>
            <a:ext cx="7154770" cy="36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Bag of words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Bag of words : Term – Document Matrix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두가지 표현 방식이 존재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문서에 해당 단어가 등장 했는지 안 했는지 유무만 판별</a:t>
            </a:r>
            <a:r>
              <a:rPr lang="en-US" altLang="ko-KR" dirty="0"/>
              <a:t>, </a:t>
            </a:r>
            <a:r>
              <a:rPr lang="ko-KR" altLang="en-US" dirty="0"/>
              <a:t>등장하면 </a:t>
            </a:r>
            <a:r>
              <a:rPr lang="en-US" altLang="ko-KR" dirty="0"/>
              <a:t>1 </a:t>
            </a:r>
            <a:r>
              <a:rPr lang="ko-KR" altLang="en-US" dirty="0"/>
              <a:t>아니면 </a:t>
            </a:r>
            <a:r>
              <a:rPr lang="en-US" altLang="ko-KR" dirty="0"/>
              <a:t>0 </a:t>
            </a:r>
            <a:r>
              <a:rPr lang="ko-KR" altLang="en-US" dirty="0"/>
              <a:t>으로 표현한다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Frequency representation : </a:t>
            </a:r>
            <a:r>
              <a:rPr lang="ko-KR" altLang="en-US" dirty="0"/>
              <a:t>등장빈도를 기록한다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2AEE98-297B-CDAB-8281-CBD7FADD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26" y="2646227"/>
            <a:ext cx="10040046" cy="36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788</Words>
  <Application>Microsoft Office PowerPoint</Application>
  <PresentationFormat>와이드스크린</PresentationFormat>
  <Paragraphs>203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PowerPoint 프레젠테이션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PowerPoint 프레젠테이션</vt:lpstr>
      <vt:lpstr>Text Representation</vt:lpstr>
      <vt:lpstr>Text Representation</vt:lpstr>
      <vt:lpstr>Text Representation</vt:lpstr>
      <vt:lpstr>Text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30</cp:revision>
  <dcterms:created xsi:type="dcterms:W3CDTF">2020-05-26T05:06:02Z</dcterms:created>
  <dcterms:modified xsi:type="dcterms:W3CDTF">2023-03-20T06:07:33Z</dcterms:modified>
</cp:coreProperties>
</file>