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42" r:id="rId4"/>
    <p:sldId id="364" r:id="rId5"/>
    <p:sldId id="365" r:id="rId6"/>
    <p:sldId id="362" r:id="rId7"/>
    <p:sldId id="366" r:id="rId8"/>
    <p:sldId id="367" r:id="rId9"/>
    <p:sldId id="369" r:id="rId10"/>
    <p:sldId id="368" r:id="rId11"/>
    <p:sldId id="370" r:id="rId12"/>
    <p:sldId id="259" r:id="rId13"/>
    <p:sldId id="296" r:id="rId14"/>
    <p:sldId id="371" r:id="rId15"/>
    <p:sldId id="372" r:id="rId16"/>
    <p:sldId id="373" r:id="rId17"/>
    <p:sldId id="374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gUMAhJ3WGZfSMGEvzQf4kGAGHfJ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195B7A-76E4-4576-0DBB-099BD0FFBAA3}" name="서 수원" initials="서수" userId="9851febfde171f0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57" Type="http://schemas.openxmlformats.org/officeDocument/2006/relationships/presProps" Target="presProps.xml"/><Relationship Id="rId61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6251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7229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1715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7172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5998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669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33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먼저 “비전 및 목표에 대해 설명하겠습니다.</a:t>
            </a:r>
            <a:endParaRPr dirty="0"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1872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8818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5317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4066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8163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6360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211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">
  <p:cSld name="1_Sec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0" y="-19050"/>
            <a:ext cx="12192000" cy="687705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Google Shape;21;p14"/>
          <p:cNvGrpSpPr/>
          <p:nvPr/>
        </p:nvGrpSpPr>
        <p:grpSpPr>
          <a:xfrm>
            <a:off x="7632171" y="798969"/>
            <a:ext cx="3456384" cy="4968552"/>
            <a:chOff x="7632171" y="798969"/>
            <a:chExt cx="3456384" cy="4968552"/>
          </a:xfrm>
        </p:grpSpPr>
        <p:sp>
          <p:nvSpPr>
            <p:cNvPr id="22" name="Google Shape;22;p14"/>
            <p:cNvSpPr/>
            <p:nvPr/>
          </p:nvSpPr>
          <p:spPr>
            <a:xfrm>
              <a:off x="7632171" y="798969"/>
              <a:ext cx="3456384" cy="4968552"/>
            </a:xfrm>
            <a:prstGeom prst="roundRect">
              <a:avLst>
                <a:gd name="adj" fmla="val 4363"/>
              </a:avLst>
            </a:prstGeom>
            <a:noFill/>
            <a:ln w="152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" name="Google Shape;23;p14"/>
            <p:cNvCxnSpPr/>
            <p:nvPr/>
          </p:nvCxnSpPr>
          <p:spPr>
            <a:xfrm>
              <a:off x="8088221" y="3031217"/>
              <a:ext cx="254428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10939850" y="6348391"/>
            <a:ext cx="1252912" cy="406800"/>
          </a:xfrm>
          <a:prstGeom prst="rect">
            <a:avLst/>
          </a:prstGeom>
          <a:solidFill>
            <a:srgbClr val="012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0" y="257044"/>
            <a:ext cx="12192000" cy="4320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0" y="6348391"/>
            <a:ext cx="10865708" cy="4068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5"/>
          <p:cNvSpPr txBox="1"/>
          <p:nvPr/>
        </p:nvSpPr>
        <p:spPr>
          <a:xfrm>
            <a:off x="822275" y="6397903"/>
            <a:ext cx="71377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usiness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ntelligence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oratory –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비즈니스 인텔리전스 연구실</a:t>
            </a:r>
            <a:endParaRPr/>
          </a:p>
        </p:txBody>
      </p:sp>
      <p:cxnSp>
        <p:nvCxnSpPr>
          <p:cNvPr id="32" name="Google Shape;32;p15"/>
          <p:cNvCxnSpPr>
            <a:stCxn id="31" idx="3"/>
          </p:cNvCxnSpPr>
          <p:nvPr/>
        </p:nvCxnSpPr>
        <p:spPr>
          <a:xfrm>
            <a:off x="7960063" y="6551792"/>
            <a:ext cx="2526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832" y="6348391"/>
            <a:ext cx="292611" cy="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6306" y="256484"/>
            <a:ext cx="431935" cy="43340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1"/>
            <a:ext cx="1145005" cy="11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6544132" y="2479396"/>
            <a:ext cx="5647868" cy="4378604"/>
          </a:xfrm>
          <a:prstGeom prst="rtTriangle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5297369" y="1163107"/>
            <a:ext cx="6480967" cy="5508171"/>
            <a:chOff x="4046075" y="664189"/>
            <a:chExt cx="6480967" cy="5508171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5902050" y="3863438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5400000">
              <a:off x="6824461" y="2942685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-5400000">
              <a:off x="7746872" y="2027486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5400000">
              <a:off x="8676167" y="1110871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01221" y="3416756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75941" y="3550072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823632" y="2496003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098352" y="2629319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746043" y="1580804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020763" y="1714120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675338" y="664189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950058" y="797505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971927" y="4335612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246647" y="4468928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5400000">
              <a:off x="4976198" y="4793262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46075" y="5273768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320795" y="5408046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91416" y="4637155"/>
              <a:ext cx="212725" cy="304800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451439" y="955594"/>
              <a:ext cx="306388" cy="304800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226" y="80"/>
                  </a:moveTo>
                  <a:lnTo>
                    <a:pt x="187" y="80"/>
                  </a:lnTo>
                  <a:cubicBezTo>
                    <a:pt x="182" y="64"/>
                    <a:pt x="176" y="48"/>
                    <a:pt x="168" y="33"/>
                  </a:cubicBezTo>
                  <a:cubicBezTo>
                    <a:pt x="193" y="41"/>
                    <a:pt x="213" y="58"/>
                    <a:pt x="226" y="80"/>
                  </a:cubicBezTo>
                  <a:lnTo>
                    <a:pt x="226" y="80"/>
                  </a:lnTo>
                  <a:close/>
                  <a:moveTo>
                    <a:pt x="134" y="28"/>
                  </a:moveTo>
                  <a:cubicBezTo>
                    <a:pt x="145" y="44"/>
                    <a:pt x="153" y="61"/>
                    <a:pt x="159" y="80"/>
                  </a:cubicBezTo>
                  <a:lnTo>
                    <a:pt x="108" y="80"/>
                  </a:lnTo>
                  <a:cubicBezTo>
                    <a:pt x="114" y="61"/>
                    <a:pt x="123" y="44"/>
                    <a:pt x="134" y="28"/>
                  </a:cubicBezTo>
                  <a:lnTo>
                    <a:pt x="134" y="28"/>
                  </a:lnTo>
                  <a:close/>
                  <a:moveTo>
                    <a:pt x="30" y="160"/>
                  </a:moveTo>
                  <a:cubicBezTo>
                    <a:pt x="28" y="152"/>
                    <a:pt x="27" y="143"/>
                    <a:pt x="27" y="134"/>
                  </a:cubicBezTo>
                  <a:cubicBezTo>
                    <a:pt x="27" y="124"/>
                    <a:pt x="28" y="116"/>
                    <a:pt x="30" y="107"/>
                  </a:cubicBezTo>
                  <a:lnTo>
                    <a:pt x="76" y="107"/>
                  </a:lnTo>
                  <a:cubicBezTo>
                    <a:pt x="74" y="116"/>
                    <a:pt x="74" y="125"/>
                    <a:pt x="74" y="134"/>
                  </a:cubicBezTo>
                  <a:cubicBezTo>
                    <a:pt x="74" y="143"/>
                    <a:pt x="74" y="152"/>
                    <a:pt x="76" y="160"/>
                  </a:cubicBezTo>
                  <a:lnTo>
                    <a:pt x="30" y="160"/>
                  </a:lnTo>
                  <a:lnTo>
                    <a:pt x="30" y="160"/>
                  </a:lnTo>
                  <a:close/>
                  <a:moveTo>
                    <a:pt x="41" y="187"/>
                  </a:moveTo>
                  <a:lnTo>
                    <a:pt x="81" y="187"/>
                  </a:lnTo>
                  <a:cubicBezTo>
                    <a:pt x="85" y="204"/>
                    <a:pt x="91" y="220"/>
                    <a:pt x="99" y="234"/>
                  </a:cubicBezTo>
                  <a:cubicBezTo>
                    <a:pt x="75" y="226"/>
                    <a:pt x="54" y="209"/>
                    <a:pt x="41" y="187"/>
                  </a:cubicBezTo>
                  <a:lnTo>
                    <a:pt x="41" y="187"/>
                  </a:lnTo>
                  <a:close/>
                  <a:moveTo>
                    <a:pt x="81" y="80"/>
                  </a:moveTo>
                  <a:lnTo>
                    <a:pt x="41" y="80"/>
                  </a:lnTo>
                  <a:cubicBezTo>
                    <a:pt x="54" y="58"/>
                    <a:pt x="75" y="41"/>
                    <a:pt x="99" y="33"/>
                  </a:cubicBezTo>
                  <a:cubicBezTo>
                    <a:pt x="91" y="48"/>
                    <a:pt x="85" y="64"/>
                    <a:pt x="81" y="80"/>
                  </a:cubicBezTo>
                  <a:lnTo>
                    <a:pt x="81" y="80"/>
                  </a:lnTo>
                  <a:close/>
                  <a:moveTo>
                    <a:pt x="134" y="240"/>
                  </a:moveTo>
                  <a:cubicBezTo>
                    <a:pt x="123" y="224"/>
                    <a:pt x="114" y="206"/>
                    <a:pt x="108" y="187"/>
                  </a:cubicBezTo>
                  <a:lnTo>
                    <a:pt x="159" y="187"/>
                  </a:lnTo>
                  <a:cubicBezTo>
                    <a:pt x="153" y="206"/>
                    <a:pt x="145" y="224"/>
                    <a:pt x="134" y="240"/>
                  </a:cubicBezTo>
                  <a:lnTo>
                    <a:pt x="134" y="240"/>
                  </a:lnTo>
                  <a:close/>
                  <a:moveTo>
                    <a:pt x="165" y="160"/>
                  </a:moveTo>
                  <a:lnTo>
                    <a:pt x="102" y="160"/>
                  </a:lnTo>
                  <a:cubicBezTo>
                    <a:pt x="101" y="152"/>
                    <a:pt x="100" y="143"/>
                    <a:pt x="100" y="134"/>
                  </a:cubicBezTo>
                  <a:cubicBezTo>
                    <a:pt x="100" y="125"/>
                    <a:pt x="101" y="116"/>
                    <a:pt x="102" y="107"/>
                  </a:cubicBezTo>
                  <a:lnTo>
                    <a:pt x="165" y="107"/>
                  </a:lnTo>
                  <a:cubicBezTo>
                    <a:pt x="166" y="116"/>
                    <a:pt x="167" y="125"/>
                    <a:pt x="167" y="134"/>
                  </a:cubicBezTo>
                  <a:cubicBezTo>
                    <a:pt x="167" y="143"/>
                    <a:pt x="166" y="152"/>
                    <a:pt x="165" y="160"/>
                  </a:cubicBezTo>
                  <a:lnTo>
                    <a:pt x="165" y="160"/>
                  </a:lnTo>
                  <a:close/>
                  <a:moveTo>
                    <a:pt x="168" y="234"/>
                  </a:moveTo>
                  <a:cubicBezTo>
                    <a:pt x="176" y="220"/>
                    <a:pt x="182" y="204"/>
                    <a:pt x="187" y="187"/>
                  </a:cubicBezTo>
                  <a:lnTo>
                    <a:pt x="226" y="187"/>
                  </a:lnTo>
                  <a:cubicBezTo>
                    <a:pt x="213" y="209"/>
                    <a:pt x="193" y="226"/>
                    <a:pt x="168" y="234"/>
                  </a:cubicBezTo>
                  <a:lnTo>
                    <a:pt x="168" y="234"/>
                  </a:lnTo>
                  <a:close/>
                  <a:moveTo>
                    <a:pt x="192" y="160"/>
                  </a:moveTo>
                  <a:cubicBezTo>
                    <a:pt x="193" y="152"/>
                    <a:pt x="194" y="143"/>
                    <a:pt x="194" y="134"/>
                  </a:cubicBezTo>
                  <a:cubicBezTo>
                    <a:pt x="194" y="125"/>
                    <a:pt x="193" y="116"/>
                    <a:pt x="192" y="107"/>
                  </a:cubicBezTo>
                  <a:lnTo>
                    <a:pt x="237" y="107"/>
                  </a:lnTo>
                  <a:cubicBezTo>
                    <a:pt x="239" y="116"/>
                    <a:pt x="240" y="124"/>
                    <a:pt x="240" y="134"/>
                  </a:cubicBezTo>
                  <a:cubicBezTo>
                    <a:pt x="240" y="143"/>
                    <a:pt x="239" y="152"/>
                    <a:pt x="237" y="160"/>
                  </a:cubicBezTo>
                  <a:lnTo>
                    <a:pt x="192" y="160"/>
                  </a:lnTo>
                  <a:lnTo>
                    <a:pt x="192" y="16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554154" y="1899925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90" y="2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9" y="164"/>
                  </a:lnTo>
                  <a:lnTo>
                    <a:pt x="19" y="96"/>
                  </a:lnTo>
                  <a:lnTo>
                    <a:pt x="73" y="96"/>
                  </a:lnTo>
                  <a:lnTo>
                    <a:pt x="77" y="116"/>
                  </a:lnTo>
                  <a:lnTo>
                    <a:pt x="144" y="116"/>
                  </a:lnTo>
                  <a:lnTo>
                    <a:pt x="144" y="20"/>
                  </a:lnTo>
                  <a:lnTo>
                    <a:pt x="90" y="2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413664" y="1691064"/>
            <a:ext cx="7946195" cy="2048607"/>
            <a:chOff x="224990" y="430200"/>
            <a:chExt cx="7223813" cy="1862363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224990" y="828879"/>
              <a:ext cx="7214875" cy="615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4400" dirty="0">
                  <a:solidFill>
                    <a:srgbClr val="2E4F88"/>
                  </a:solidFill>
                </a:rPr>
                <a:t>Text Analytics</a:t>
              </a: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233928" y="1900849"/>
              <a:ext cx="7214875" cy="391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dirty="0">
                  <a:solidFill>
                    <a:srgbClr val="8DA9DB"/>
                  </a:solidFill>
                </a:rPr>
                <a:t>Ch5 : Text Representation</a:t>
              </a:r>
              <a:endParaRPr sz="28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224990" y="430200"/>
              <a:ext cx="7214875" cy="335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8518456" y="5140663"/>
            <a:ext cx="3365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2F5496"/>
                </a:solidFill>
              </a:rPr>
              <a:t>서수원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20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usiness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2000" b="0" u="none" dirty="0" err="1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ntelligence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산업경영공학과, 명지대학교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NNLM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NNLM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단어를 </a:t>
            </a:r>
            <a:r>
              <a:rPr lang="en-US" altLang="ko-KR" dirty="0" err="1"/>
              <a:t>R^n</a:t>
            </a:r>
            <a:r>
              <a:rPr lang="en-US" altLang="ko-KR" dirty="0"/>
              <a:t>( </a:t>
            </a:r>
            <a:r>
              <a:rPr lang="en-US" altLang="ko-KR" dirty="0" err="1"/>
              <a:t>lnl</a:t>
            </a:r>
            <a:r>
              <a:rPr lang="en-US" altLang="ko-KR" dirty="0"/>
              <a:t>&lt;</a:t>
            </a:r>
            <a:r>
              <a:rPr lang="en-US" altLang="ko-KR" dirty="0" err="1"/>
              <a:t>lvl</a:t>
            </a:r>
            <a:r>
              <a:rPr lang="en-US" altLang="ko-KR" dirty="0"/>
              <a:t>)</a:t>
            </a:r>
            <a:r>
              <a:rPr lang="ko-KR" altLang="en-US" dirty="0"/>
              <a:t>공간의 차원에 </a:t>
            </a:r>
            <a:r>
              <a:rPr lang="en-US" altLang="ko-KR" dirty="0"/>
              <a:t>dense vectors</a:t>
            </a:r>
            <a:r>
              <a:rPr lang="ko-KR" altLang="en-US" dirty="0"/>
              <a:t>로 표현한다</a:t>
            </a:r>
            <a:r>
              <a:rPr lang="en-US" altLang="ko-KR" dirty="0"/>
              <a:t>..(</a:t>
            </a:r>
            <a:r>
              <a:rPr lang="ko-KR" altLang="en-US" dirty="0"/>
              <a:t>실수로 되어있는 벡터</a:t>
            </a:r>
            <a:r>
              <a:rPr lang="en-US" altLang="ko-KR" dirty="0"/>
              <a:t>)</a:t>
            </a:r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647C23-C036-52D6-5900-02F26AFAE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678" y="1035700"/>
            <a:ext cx="2720576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NNLM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NNLM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단어를 </a:t>
            </a:r>
            <a:r>
              <a:rPr lang="en-US" altLang="ko-KR" dirty="0" err="1"/>
              <a:t>R^n</a:t>
            </a:r>
            <a:r>
              <a:rPr lang="en-US" altLang="ko-KR" dirty="0"/>
              <a:t>( </a:t>
            </a:r>
            <a:r>
              <a:rPr lang="en-US" altLang="ko-KR" dirty="0" err="1"/>
              <a:t>lnl</a:t>
            </a:r>
            <a:r>
              <a:rPr lang="en-US" altLang="ko-KR" dirty="0"/>
              <a:t>&lt;</a:t>
            </a:r>
            <a:r>
              <a:rPr lang="en-US" altLang="ko-KR" dirty="0" err="1"/>
              <a:t>lvl</a:t>
            </a:r>
            <a:r>
              <a:rPr lang="en-US" altLang="ko-KR" dirty="0"/>
              <a:t>)</a:t>
            </a:r>
            <a:r>
              <a:rPr lang="ko-KR" altLang="en-US" dirty="0"/>
              <a:t>공간의 차원에 </a:t>
            </a:r>
            <a:r>
              <a:rPr lang="en-US" altLang="ko-KR" dirty="0"/>
              <a:t>dense vectors</a:t>
            </a:r>
            <a:r>
              <a:rPr lang="ko-KR" altLang="en-US" dirty="0"/>
              <a:t>로 표현한다</a:t>
            </a:r>
            <a:r>
              <a:rPr lang="en-US" altLang="ko-KR" dirty="0"/>
              <a:t>.(</a:t>
            </a:r>
            <a:r>
              <a:rPr lang="ko-KR" altLang="en-US" dirty="0"/>
              <a:t>실수로 되어있는 벡터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647C23-C036-52D6-5900-02F26AFAE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974" y="1345048"/>
            <a:ext cx="2720576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Word2Vec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Word2Vec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Word2Vec : Two Architectures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CBOW vs Skip-gram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CBOW</a:t>
            </a:r>
            <a:r>
              <a:rPr lang="ko-KR" altLang="en-US" dirty="0"/>
              <a:t>는 주변에 있는 단어들을 입력으로 중간에 있는 단어를 예측하는 방법이다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밑 예는 윈도우 크기가 </a:t>
            </a:r>
            <a:r>
              <a:rPr lang="en-US" altLang="ko-KR" dirty="0"/>
              <a:t>2</a:t>
            </a:r>
            <a:r>
              <a:rPr lang="ko-KR" altLang="en-US" dirty="0" err="1"/>
              <a:t>일때</a:t>
            </a:r>
            <a:r>
              <a:rPr lang="ko-KR" altLang="en-US" dirty="0"/>
              <a:t> 예시이다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Skip-gram</a:t>
            </a:r>
            <a:r>
              <a:rPr lang="ko-KR" altLang="en-US" dirty="0"/>
              <a:t>은 중간에 있는 단어들을 입력으로 주면 주변 단어를 예측하는 방법이다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3AE4B4-0DA6-DE38-0569-1180DB2E5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7" y="3178769"/>
            <a:ext cx="4397121" cy="19508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2C782B-F44F-B00A-4E85-DF4E1BC89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351" y="2995873"/>
            <a:ext cx="4839119" cy="22861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B814A4-9F9B-74E9-A343-B55547593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877" y="2955218"/>
            <a:ext cx="1859441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4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Word2Vec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Word2Vec : Skip-gram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윈도우의 크기 만큼의 주변 단어들을 예측한다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목적함수는 현재 중앙값으로부터</a:t>
            </a:r>
            <a:r>
              <a:rPr lang="en-US" altLang="ko-KR" dirty="0"/>
              <a:t>, </a:t>
            </a:r>
            <a:r>
              <a:rPr lang="ko-KR" altLang="en-US" dirty="0"/>
              <a:t>주변 단어의 </a:t>
            </a:r>
            <a:r>
              <a:rPr lang="en-US" altLang="ko-KR" dirty="0"/>
              <a:t>log</a:t>
            </a:r>
            <a:r>
              <a:rPr lang="ko-KR" altLang="en-US" dirty="0"/>
              <a:t>확률을 최대화 하는 것이다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E2AA40-0036-525D-0121-E39F11520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99" y="2089491"/>
            <a:ext cx="5032245" cy="101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6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Word2Vec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Word2Vec : Skip-gram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한번에 모든 주변 단어를 다 구해도 되지만</a:t>
            </a:r>
            <a:r>
              <a:rPr lang="en-US" altLang="ko-KR" dirty="0"/>
              <a:t>, </a:t>
            </a:r>
            <a:r>
              <a:rPr lang="ko-KR" altLang="en-US" dirty="0"/>
              <a:t>하나씩 구하더라도 </a:t>
            </a:r>
            <a:r>
              <a:rPr lang="en-US" altLang="ko-KR" dirty="0"/>
              <a:t>gradient</a:t>
            </a:r>
            <a:r>
              <a:rPr lang="ko-KR" altLang="en-US" dirty="0"/>
              <a:t>의 값은 동일하다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주어진 단어에 대한 주변 단어의 모델 확률은 밑과 같다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워드 벡터의 크기는 다음과 같다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670572-FFDB-006C-6A91-A93B223B0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17" y="1768441"/>
            <a:ext cx="9068851" cy="19679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DFB66F-D955-D306-2178-D7ED7F1E4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186" y="4089602"/>
            <a:ext cx="5364945" cy="7315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684602-9412-D4EB-4877-1D368B27F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002" y="5528656"/>
            <a:ext cx="1173582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1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Word2Vec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Word2Vec : CBOW model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주변 단어들을 가지고 단어를 구한다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주어진 단어에 대한 주변 단어의 모델 확률은 밑과 같다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E5DF9B-0DE8-4F9C-5936-72E1BE52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11" y="1671145"/>
            <a:ext cx="8805434" cy="15846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53AD4F-9999-71D0-8FA3-3F46A30FB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497" y="4145338"/>
            <a:ext cx="6931867" cy="8996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1CB1A8-7988-3E5E-5429-5C3436830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042" y="4107797"/>
            <a:ext cx="2013454" cy="8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5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Word2Vec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Word2Vec : CBOW model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주변 단어들을 가지고 단어를 구한다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주어진 단어에 대한 주변 단어의 모델 확률은 밑과 같다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E5DF9B-0DE8-4F9C-5936-72E1BE52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11" y="1671145"/>
            <a:ext cx="8805434" cy="15846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53AD4F-9999-71D0-8FA3-3F46A30FB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497" y="4145338"/>
            <a:ext cx="6931867" cy="8996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1CB1A8-7988-3E5E-5429-5C3436830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042" y="4107797"/>
            <a:ext cx="2013454" cy="8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6753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</a:rPr>
              <a:t>NNLM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Word Embedding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 Embedding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단어를 특정한 공간의 벡터 스페이스로 </a:t>
            </a:r>
            <a:r>
              <a:rPr lang="ko-KR" altLang="en-US" dirty="0" err="1"/>
              <a:t>맵핑한다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의미적으로 유사한 단어들이 벡터 공간상 각각에 근처에 위치하게 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이론적으로 영어의 토큰은 </a:t>
            </a:r>
            <a:r>
              <a:rPr lang="en-US" altLang="ko-KR" dirty="0"/>
              <a:t>1300</a:t>
            </a:r>
            <a:r>
              <a:rPr lang="ko-KR" altLang="en-US" dirty="0"/>
              <a:t>만개가 있는데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1300</a:t>
            </a:r>
            <a:r>
              <a:rPr lang="ko-KR" altLang="en-US" dirty="0"/>
              <a:t>만 차원이 필요하다는 의미이다</a:t>
            </a:r>
            <a:r>
              <a:rPr lang="en-US" altLang="ko-KR" dirty="0"/>
              <a:t>. 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이는 비효율이기 때문에</a:t>
            </a:r>
            <a:r>
              <a:rPr lang="en-US" altLang="ko-KR" dirty="0"/>
              <a:t>, </a:t>
            </a:r>
            <a:r>
              <a:rPr lang="ko-KR" altLang="en-US" dirty="0"/>
              <a:t>분산표상을 이용한다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278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Word Embedding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 vectors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one-hot vector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가장 쉽고 이해하기 쉬운 표현 방법이다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F268E9-6D00-B891-CE19-378027E86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616" y="1775317"/>
            <a:ext cx="9394121" cy="16536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083AA1-B33C-159B-6AF1-BC6F2AC53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562" y="3609189"/>
            <a:ext cx="8825028" cy="197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2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Word Embedding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 vectors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distributed representation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분산표상</a:t>
            </a:r>
            <a:r>
              <a:rPr lang="en-US" altLang="ko-KR" dirty="0"/>
              <a:t>, </a:t>
            </a:r>
            <a:r>
              <a:rPr lang="ko-KR" altLang="en-US" dirty="0"/>
              <a:t>특정 언어를 특정 차원을 갖는 벡터로 변환하는 매개변수 함수를 의미한다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N &lt;&lt;</a:t>
            </a:r>
            <a:r>
              <a:rPr lang="en-US" altLang="ko-KR" dirty="0" err="1"/>
              <a:t>lVl</a:t>
            </a:r>
            <a:r>
              <a:rPr lang="en-US" altLang="ko-KR" dirty="0"/>
              <a:t> (V : </a:t>
            </a:r>
            <a:r>
              <a:rPr lang="en-US" altLang="ko-KR" dirty="0" err="1"/>
              <a:t>voca</a:t>
            </a:r>
            <a:r>
              <a:rPr lang="en-US" altLang="ko-KR" dirty="0"/>
              <a:t>.)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r>
              <a:rPr lang="en-US" altLang="ko-KR" dirty="0"/>
              <a:t>Word embedding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단어의 의미적 유사성이 벡터 공간에 보존된다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821883-C66F-A871-A13D-2CF4211E4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531" y="2018070"/>
            <a:ext cx="5553837" cy="20809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2A1FC6-734E-A0D7-DA79-5AD2190E6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530" y="4498556"/>
            <a:ext cx="4404742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2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NNLM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NNLM</a:t>
            </a:r>
            <a:r>
              <a:rPr lang="ko-KR" altLang="en-US" dirty="0"/>
              <a:t>의 목적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 </a:t>
            </a:r>
            <a:r>
              <a:rPr lang="ko-KR" altLang="en-US" dirty="0"/>
              <a:t>분산표상을 처음으로 사용한 방법론이다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One-Hot vector </a:t>
            </a:r>
            <a:r>
              <a:rPr lang="ko-KR" altLang="en-US" dirty="0"/>
              <a:t>의 단점을 분산표상으로 해결함이 목적이다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One-Hot vector</a:t>
            </a:r>
            <a:r>
              <a:rPr lang="ko-KR" altLang="en-US" dirty="0"/>
              <a:t>는 희소성의 문제</a:t>
            </a:r>
            <a:r>
              <a:rPr lang="en-US" altLang="ko-KR" dirty="0"/>
              <a:t>, </a:t>
            </a:r>
            <a:r>
              <a:rPr lang="ko-KR" altLang="en-US" dirty="0"/>
              <a:t>저장공간의 문제 등이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각 단어들을 분산표상에 대한 워드벡터로 표현이 가능하다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단어의 연속성에 의한 결합확률 분포를 통해 단어가 나올 확률을 알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어떤 </a:t>
            </a:r>
            <a:r>
              <a:rPr lang="ko-KR" altLang="en-US" dirty="0" err="1"/>
              <a:t>백터가</a:t>
            </a:r>
            <a:r>
              <a:rPr lang="ko-KR" altLang="en-US" dirty="0"/>
              <a:t> 좋은지에 대한 것과</a:t>
            </a:r>
            <a:r>
              <a:rPr lang="en-US" altLang="ko-KR" dirty="0"/>
              <a:t>, </a:t>
            </a:r>
            <a:r>
              <a:rPr lang="ko-KR" altLang="en-US" dirty="0"/>
              <a:t>단어의 연관성이 높은지에 대한 확률을 동시에 계산한다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22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NNLM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NNLM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분산 표상을 통해</a:t>
            </a:r>
            <a:r>
              <a:rPr lang="en-US" altLang="ko-KR" dirty="0"/>
              <a:t>, (</a:t>
            </a:r>
            <a:r>
              <a:rPr lang="ko-KR" altLang="en-US" dirty="0"/>
              <a:t>강아지</a:t>
            </a:r>
            <a:r>
              <a:rPr lang="en-US" altLang="ko-KR" dirty="0"/>
              <a:t>,</a:t>
            </a:r>
            <a:r>
              <a:rPr lang="ko-KR" altLang="en-US" dirty="0"/>
              <a:t>고양이</a:t>
            </a:r>
            <a:r>
              <a:rPr lang="en-US" altLang="ko-KR" dirty="0"/>
              <a:t>),( </a:t>
            </a:r>
            <a:r>
              <a:rPr lang="en-US" altLang="ko-KR" dirty="0" err="1"/>
              <a:t>the,a</a:t>
            </a:r>
            <a:r>
              <a:rPr lang="en-US" altLang="ko-KR" dirty="0"/>
              <a:t>),(</a:t>
            </a:r>
            <a:r>
              <a:rPr lang="en-US" altLang="ko-KR" dirty="0" err="1"/>
              <a:t>bedroom,room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비슷한 의미를 이해 할 수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이는</a:t>
            </a:r>
            <a:r>
              <a:rPr lang="en-US" altLang="ko-KR" dirty="0"/>
              <a:t> </a:t>
            </a:r>
            <a:r>
              <a:rPr lang="ko-KR" altLang="en-US" dirty="0"/>
              <a:t>아래와 같은 새로운 문장을 생성할 수 있음을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8472C4-BE12-28FB-8E72-586B91644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602" y="2034316"/>
            <a:ext cx="8484319" cy="36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9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NNLM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Comparison with Count–based Language Models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Count-based Language Models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 err="1"/>
              <a:t>체인룰에</a:t>
            </a:r>
            <a:r>
              <a:rPr lang="ko-KR" altLang="en-US" dirty="0"/>
              <a:t> 의해 모든 분포는 밑과 같이 표현될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카운트 기반 </a:t>
            </a:r>
            <a:r>
              <a:rPr lang="en-US" altLang="ko-KR" dirty="0"/>
              <a:t>n-gram language models</a:t>
            </a:r>
            <a:r>
              <a:rPr lang="ko-KR" altLang="en-US" dirty="0"/>
              <a:t>는 </a:t>
            </a:r>
            <a:r>
              <a:rPr lang="ko-KR" altLang="en-US" dirty="0" err="1"/>
              <a:t>마르코프</a:t>
            </a:r>
            <a:r>
              <a:rPr lang="ko-KR" altLang="en-US" dirty="0"/>
              <a:t> 가정을 이용한다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D4A6AA-426B-CD18-9BC1-E2CF8A6BA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62" y="1996012"/>
            <a:ext cx="6006001" cy="12201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AE3463-9EE6-B1CA-9B9A-109B47ADA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132" y="3874427"/>
            <a:ext cx="5249725" cy="73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3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NNLM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NNLM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570D40-FA1D-6062-BA55-383A235EA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61" y="1193283"/>
            <a:ext cx="6260757" cy="498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8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507</Words>
  <Application>Microsoft Office PowerPoint</Application>
  <PresentationFormat>와이드스크린</PresentationFormat>
  <Paragraphs>165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Noto Sans Symbols</vt:lpstr>
      <vt:lpstr>Malgun Gothic</vt:lpstr>
      <vt:lpstr>Arial</vt:lpstr>
      <vt:lpstr>Impact</vt:lpstr>
      <vt:lpstr>Office 테마</vt:lpstr>
      <vt:lpstr>PowerPoint 프레젠테이션</vt:lpstr>
      <vt:lpstr>PowerPoint 프레젠테이션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PowerPoint 프레젠테이션</vt:lpstr>
      <vt:lpstr>Text Representation</vt:lpstr>
      <vt:lpstr>Text Representation</vt:lpstr>
      <vt:lpstr>Text Representation</vt:lpstr>
      <vt:lpstr>Text Representation</vt:lpstr>
      <vt:lpstr>Text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TM_LAB</dc:creator>
  <cp:lastModifiedBy>서 수원</cp:lastModifiedBy>
  <cp:revision>33</cp:revision>
  <dcterms:created xsi:type="dcterms:W3CDTF">2020-05-26T05:06:02Z</dcterms:created>
  <dcterms:modified xsi:type="dcterms:W3CDTF">2023-03-25T12:39:05Z</dcterms:modified>
</cp:coreProperties>
</file>