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42" r:id="rId4"/>
    <p:sldId id="364" r:id="rId5"/>
    <p:sldId id="365" r:id="rId6"/>
    <p:sldId id="362" r:id="rId7"/>
    <p:sldId id="366" r:id="rId8"/>
    <p:sldId id="367" r:id="rId9"/>
    <p:sldId id="369" r:id="rId10"/>
    <p:sldId id="368" r:id="rId11"/>
    <p:sldId id="370" r:id="rId12"/>
    <p:sldId id="374" r:id="rId13"/>
    <p:sldId id="375" r:id="rId14"/>
    <p:sldId id="376" r:id="rId15"/>
    <p:sldId id="377" r:id="rId16"/>
    <p:sldId id="259" r:id="rId17"/>
    <p:sldId id="296" r:id="rId18"/>
    <p:sldId id="371" r:id="rId19"/>
    <p:sldId id="372" r:id="rId20"/>
    <p:sldId id="373" r:id="rId21"/>
    <p:sldId id="379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25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229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390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451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213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715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172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99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69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647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057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458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529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6624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7481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777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859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723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872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744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07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881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31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06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16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36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11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46195" cy="2048607"/>
            <a:chOff x="224990" y="430200"/>
            <a:chExt cx="7223813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Text Analytics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33928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Ch5 : Text Representation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단어를 </a:t>
            </a:r>
            <a:r>
              <a:rPr lang="en-US" altLang="ko-KR" dirty="0" err="1"/>
              <a:t>R^n</a:t>
            </a:r>
            <a:r>
              <a:rPr lang="en-US" altLang="ko-KR" dirty="0"/>
              <a:t>( </a:t>
            </a:r>
            <a:r>
              <a:rPr lang="en-US" altLang="ko-KR" dirty="0" err="1"/>
              <a:t>lnl</a:t>
            </a:r>
            <a:r>
              <a:rPr lang="en-US" altLang="ko-KR" dirty="0"/>
              <a:t>&lt;</a:t>
            </a:r>
            <a:r>
              <a:rPr lang="en-US" altLang="ko-KR" dirty="0" err="1"/>
              <a:t>lvl</a:t>
            </a:r>
            <a:r>
              <a:rPr lang="en-US" altLang="ko-KR" dirty="0"/>
              <a:t>)</a:t>
            </a:r>
            <a:r>
              <a:rPr lang="ko-KR" altLang="en-US" dirty="0"/>
              <a:t>공간의 차원에 </a:t>
            </a:r>
            <a:r>
              <a:rPr lang="en-US" altLang="ko-KR" dirty="0"/>
              <a:t>dense vectors</a:t>
            </a:r>
            <a:r>
              <a:rPr lang="ko-KR" altLang="en-US" dirty="0"/>
              <a:t>로 표현한다</a:t>
            </a:r>
            <a:r>
              <a:rPr lang="en-US" altLang="ko-KR" dirty="0"/>
              <a:t>..(</a:t>
            </a:r>
            <a:r>
              <a:rPr lang="ko-KR" altLang="en-US" dirty="0"/>
              <a:t>실수로 되어있는 벡터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W</a:t>
            </a:r>
            <a:r>
              <a:rPr lang="en-US" altLang="ko-KR" sz="1200" dirty="0" err="1"/>
              <a:t>t</a:t>
            </a:r>
            <a:r>
              <a:rPr lang="en-US" altLang="ko-KR" dirty="0"/>
              <a:t> : One-hot</a:t>
            </a:r>
            <a:r>
              <a:rPr lang="ko-KR" altLang="en-US" dirty="0"/>
              <a:t> 벡터로 표현된 것을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이때 </a:t>
            </a:r>
            <a:r>
              <a:rPr lang="en-US" altLang="ko-KR" dirty="0" err="1"/>
              <a:t>x</a:t>
            </a:r>
            <a:r>
              <a:rPr lang="en-US" altLang="ko-KR" sz="1200" dirty="0" err="1"/>
              <a:t>t</a:t>
            </a:r>
            <a:r>
              <a:rPr lang="en-US" altLang="ko-KR" dirty="0"/>
              <a:t> = </a:t>
            </a:r>
            <a:r>
              <a:rPr lang="en-US" altLang="ko-KR" dirty="0" err="1"/>
              <a:t>XW</a:t>
            </a:r>
            <a:r>
              <a:rPr lang="en-US" altLang="ko-KR" sz="1200" dirty="0" err="1"/>
              <a:t>t</a:t>
            </a:r>
            <a:r>
              <a:rPr lang="en-US" altLang="ko-KR" dirty="0"/>
              <a:t> : Word embedding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Pj,qj</a:t>
            </a:r>
            <a:r>
              <a:rPr lang="en-US" altLang="ko-KR" dirty="0"/>
              <a:t>= Output word embedding, g  = NN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647C23-C036-52D6-5900-02F26AFA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678" y="1035700"/>
            <a:ext cx="2720576" cy="2895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1296F1-8B10-4684-34AA-B914C0BD2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300" y="2537520"/>
            <a:ext cx="3498765" cy="13120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8BCC04-F7F7-A8F2-3576-E9E11BC34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739" y="3849559"/>
            <a:ext cx="7006282" cy="10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NNLM</a:t>
            </a:r>
            <a:r>
              <a:rPr lang="ko-KR" altLang="en-US" dirty="0"/>
              <a:t>의 목적은 높은 </a:t>
            </a:r>
            <a:r>
              <a:rPr lang="ko-KR" altLang="en-US" dirty="0" err="1"/>
              <a:t>우도값을</a:t>
            </a:r>
            <a:r>
              <a:rPr lang="ko-KR" altLang="en-US" dirty="0"/>
              <a:t> 가지는                                            모델을 만드는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windows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두가지 제약 조건이 존재한다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                                      어떤 조건에서도 이후 단어들이 생성될 확률의 총합은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f &gt;= 0(</a:t>
            </a:r>
            <a:r>
              <a:rPr lang="ko-KR" altLang="en-US" dirty="0"/>
              <a:t>단어가 생성될 확률은 </a:t>
            </a:r>
            <a:r>
              <a:rPr lang="en-US" altLang="ko-KR" dirty="0"/>
              <a:t>0</a:t>
            </a:r>
            <a:r>
              <a:rPr lang="ko-KR" altLang="en-US" dirty="0"/>
              <a:t>보다 크거나 같다</a:t>
            </a:r>
            <a:r>
              <a:rPr lang="en-US" altLang="ko-KR" dirty="0"/>
              <a:t>.)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610AF-183E-BBEA-C5F1-C756FC65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294963"/>
            <a:ext cx="2187130" cy="2819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E9E773-2391-6AFD-5C00-D2C1260C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516" y="1317143"/>
            <a:ext cx="2293819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9E773-2391-6AFD-5C00-D2C1260C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08" y="1276801"/>
            <a:ext cx="2293819" cy="251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F33C5F-7D00-C292-09C6-C0ED88FC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40" y="2772892"/>
            <a:ext cx="3878916" cy="15622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B64183-8045-9BC1-862A-B49838AE7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363" y="2322867"/>
            <a:ext cx="3833192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lookup table</a:t>
            </a:r>
            <a:r>
              <a:rPr lang="ko-KR" altLang="en-US" dirty="0"/>
              <a:t>에서 </a:t>
            </a:r>
            <a:r>
              <a:rPr lang="ko-KR" altLang="en-US" dirty="0" err="1"/>
              <a:t>꺼내쓰는</a:t>
            </a:r>
            <a:r>
              <a:rPr lang="ko-KR" altLang="en-US" dirty="0"/>
              <a:t> 벡터이다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F(</a:t>
            </a:r>
            <a:r>
              <a:rPr lang="en-US" altLang="ko-KR" dirty="0" err="1"/>
              <a:t>w</a:t>
            </a:r>
            <a:r>
              <a:rPr lang="en-US" altLang="ko-KR" sz="1200" dirty="0" err="1"/>
              <a:t>t</a:t>
            </a:r>
            <a:r>
              <a:rPr lang="en-US" altLang="ko-KR" dirty="0"/>
              <a:t>…)</a:t>
            </a:r>
            <a:r>
              <a:rPr lang="ko-KR" altLang="en-US" dirty="0"/>
              <a:t>에서 </a:t>
            </a:r>
            <a:r>
              <a:rPr lang="en-US" altLang="ko-KR" dirty="0" err="1"/>
              <a:t>w</a:t>
            </a:r>
            <a:r>
              <a:rPr lang="en-US" altLang="ko-KR" sz="1200" dirty="0" err="1"/>
              <a:t>t</a:t>
            </a:r>
            <a:r>
              <a:rPr lang="ko-KR" altLang="en-US" dirty="0"/>
              <a:t>는 단어 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NN</a:t>
            </a:r>
            <a:r>
              <a:rPr lang="ko-KR" altLang="en-US" dirty="0"/>
              <a:t>부분이다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I</a:t>
            </a:r>
            <a:r>
              <a:rPr lang="ko-KR" altLang="en-US" dirty="0"/>
              <a:t>값을 최대로 하는 것이 목표이다</a:t>
            </a: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9E773-2391-6AFD-5C00-D2C1260C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22" y="3793233"/>
            <a:ext cx="2293819" cy="2514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F663AB-19DF-602C-C9FF-6F307D3D2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720" y="3508062"/>
            <a:ext cx="7026249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7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6D8957-3A1E-30BD-ACA4-696E677B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10" y="1872200"/>
            <a:ext cx="8542637" cy="3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Hidden layer</a:t>
            </a:r>
            <a:r>
              <a:rPr lang="ko-KR" altLang="en-US" dirty="0"/>
              <a:t>을 통할 수도</a:t>
            </a:r>
            <a:r>
              <a:rPr lang="en-US" altLang="ko-KR" dirty="0"/>
              <a:t>, </a:t>
            </a:r>
            <a:r>
              <a:rPr lang="ko-KR" altLang="en-US" dirty="0"/>
              <a:t>그냥 </a:t>
            </a:r>
            <a:r>
              <a:rPr lang="ko-KR" altLang="en-US" dirty="0" err="1"/>
              <a:t>지나칠수도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 err="1"/>
              <a:t>Wx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optional </a:t>
            </a:r>
            <a:r>
              <a:rPr lang="ko-KR" altLang="en-US" dirty="0"/>
              <a:t>이라는 것에서 확인 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바로 밑 식으로 </a:t>
            </a:r>
            <a:r>
              <a:rPr lang="en-US" altLang="ko-KR" dirty="0"/>
              <a:t>soft-max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합이 </a:t>
            </a:r>
            <a:r>
              <a:rPr lang="en-US" altLang="ko-KR" dirty="0"/>
              <a:t>1</a:t>
            </a:r>
            <a:r>
              <a:rPr lang="ko-KR" altLang="en-US" dirty="0"/>
              <a:t>이 되게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Output </a:t>
            </a:r>
            <a:r>
              <a:rPr lang="en-US" altLang="ko-KR" dirty="0" err="1"/>
              <a:t>lvl</a:t>
            </a:r>
            <a:r>
              <a:rPr lang="ko-KR" altLang="en-US" dirty="0"/>
              <a:t>의 </a:t>
            </a:r>
            <a:r>
              <a:rPr lang="ko-KR" altLang="en-US" dirty="0" err="1"/>
              <a:t>확률값이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제약 조건을 확인하면 된다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FA3A0-3417-A5C2-7DCE-DB01AD27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39" y="4190994"/>
            <a:ext cx="5860288" cy="2126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EB51B8-F0B4-0623-8EE9-D687C7D4A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343" y="3428190"/>
            <a:ext cx="2857748" cy="6858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DA2F87-0ABF-E9DC-A138-50622B057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412" y="946087"/>
            <a:ext cx="5096135" cy="30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1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Word2Vec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 : Two Architectures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CBOW vs Skip-gram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CBOW</a:t>
            </a:r>
            <a:r>
              <a:rPr lang="ko-KR" altLang="en-US" dirty="0"/>
              <a:t>는 주변에 있는 단어들을 입력으로 중간에 있는 단어를 예측하는 방법이다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밑 예는 윈도우 크기가 </a:t>
            </a:r>
            <a:r>
              <a:rPr lang="en-US" altLang="ko-KR" dirty="0"/>
              <a:t>2</a:t>
            </a:r>
            <a:r>
              <a:rPr lang="ko-KR" altLang="en-US" dirty="0" err="1"/>
              <a:t>일때</a:t>
            </a:r>
            <a:r>
              <a:rPr lang="ko-KR" altLang="en-US" dirty="0"/>
              <a:t> 예시이다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Skip-gram</a:t>
            </a:r>
            <a:r>
              <a:rPr lang="ko-KR" altLang="en-US" dirty="0"/>
              <a:t>은 중간에 있는 단어들을 입력으로 주면 주변 단어를 예측하는 방법이다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3AE4B4-0DA6-DE38-0569-1180DB2E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3178769"/>
            <a:ext cx="4397121" cy="19508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2C782B-F44F-B00A-4E85-DF4E1BC89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351" y="2995873"/>
            <a:ext cx="4839119" cy="2286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B814A4-9F9B-74E9-A343-B55547593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877" y="2955218"/>
            <a:ext cx="1859441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 : Skip-gram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윈도우의 크기 만큼의 주변 단어들을 예측한다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목적함수는 현재 중앙값으로부터</a:t>
            </a:r>
            <a:r>
              <a:rPr lang="en-US" altLang="ko-KR" dirty="0"/>
              <a:t>, </a:t>
            </a:r>
            <a:r>
              <a:rPr lang="ko-KR" altLang="en-US" dirty="0"/>
              <a:t>주변 단어의 </a:t>
            </a:r>
            <a:r>
              <a:rPr lang="en-US" altLang="ko-KR" dirty="0"/>
              <a:t>log</a:t>
            </a:r>
            <a:r>
              <a:rPr lang="ko-KR" altLang="en-US" dirty="0"/>
              <a:t>확률을 최대화 하는 것이다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E2AA40-0036-525D-0121-E39F1152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99" y="2089491"/>
            <a:ext cx="5032245" cy="10163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E030CB-C8B7-F946-E53F-A8EA4E06A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62" y="3259696"/>
            <a:ext cx="5258256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 : Skip-gram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한번에 모든 주변 단어를 다 구해도 되지만</a:t>
            </a:r>
            <a:r>
              <a:rPr lang="en-US" altLang="ko-KR" dirty="0"/>
              <a:t>, </a:t>
            </a:r>
            <a:r>
              <a:rPr lang="ko-KR" altLang="en-US" dirty="0"/>
              <a:t>하나씩 구하더라도 </a:t>
            </a:r>
            <a:r>
              <a:rPr lang="en-US" altLang="ko-KR" dirty="0"/>
              <a:t>gradient</a:t>
            </a:r>
            <a:r>
              <a:rPr lang="ko-KR" altLang="en-US" dirty="0"/>
              <a:t>의 값은 동일하다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주어진 단어에 대한 주변 단어의 모델 확률은 밑과 같다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분자는 </a:t>
            </a:r>
            <a:r>
              <a:rPr lang="en-US" altLang="ko-KR" dirty="0"/>
              <a:t>C</a:t>
            </a:r>
            <a:r>
              <a:rPr lang="ko-KR" altLang="en-US" dirty="0"/>
              <a:t>번째 단어의 내적을 연산한 것과 분모는 모든 단어에 대한 내적을 의미한다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워드 벡터의 크기는 다음과 같다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670572-FFDB-006C-6A91-A93B223B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17" y="1768441"/>
            <a:ext cx="9068851" cy="19679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DFB66F-D955-D306-2178-D7ED7F1E4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86" y="4414067"/>
            <a:ext cx="5364945" cy="731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684602-9412-D4EB-4877-1D368B27F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860" y="5739261"/>
            <a:ext cx="117358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</a:rPr>
              <a:t>NNLM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 : CBOW model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주변 단어들을 가지고 단어를 구한다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주어진 단어에 대한 주변 단어의 모델 확률은 밑과 같다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대문자</a:t>
            </a:r>
            <a:r>
              <a:rPr lang="en-US" altLang="ko-KR" dirty="0"/>
              <a:t>C</a:t>
            </a:r>
            <a:r>
              <a:rPr lang="ko-KR" altLang="en-US" dirty="0"/>
              <a:t>는 단어의 조합을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5DF9B-0DE8-4F9C-5936-72E1BE52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1" y="1671145"/>
            <a:ext cx="8805434" cy="1584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53AD4F-9999-71D0-8FA3-3F46A30FB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97" y="5138398"/>
            <a:ext cx="6931867" cy="899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CB1A8-7988-3E5E-5429-5C3436830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042" y="4982869"/>
            <a:ext cx="2013454" cy="8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밑은 다른 방식으로 표현한 것을 나타낸 것이다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DDAC4A-B887-C22D-2C1C-4DCD4CE7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75" y="1692343"/>
            <a:ext cx="7838521" cy="45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2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간단히 하기위해                   대신                                                       을 넣어본다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O = output, c = center, 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 err="1"/>
              <a:t>W</a:t>
            </a:r>
            <a:r>
              <a:rPr lang="en-US" altLang="ko-KR" sz="1200" dirty="0" err="1"/>
              <a:t>t+j</a:t>
            </a:r>
            <a:r>
              <a:rPr lang="en-US" altLang="ko-KR" sz="1200" dirty="0"/>
              <a:t> </a:t>
            </a:r>
            <a:r>
              <a:rPr lang="en-US" altLang="ko-KR" dirty="0"/>
              <a:t>= context , </a:t>
            </a:r>
            <a:r>
              <a:rPr lang="en-US" altLang="ko-KR" dirty="0" err="1"/>
              <a:t>W</a:t>
            </a:r>
            <a:r>
              <a:rPr lang="en-US" altLang="ko-KR" sz="1200" dirty="0" err="1"/>
              <a:t>t</a:t>
            </a:r>
            <a:r>
              <a:rPr lang="en-US" altLang="ko-KR" dirty="0"/>
              <a:t> = center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단어는 두개의 벡터를 가진다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V</a:t>
            </a:r>
            <a:r>
              <a:rPr lang="ko-KR" altLang="en-US" dirty="0"/>
              <a:t>는 </a:t>
            </a:r>
            <a:r>
              <a:rPr lang="en-US" altLang="ko-KR" dirty="0"/>
              <a:t>W</a:t>
            </a:r>
            <a:r>
              <a:rPr lang="ko-KR" altLang="en-US" dirty="0"/>
              <a:t>의 행</a:t>
            </a:r>
            <a:r>
              <a:rPr lang="en-US" altLang="ko-KR" dirty="0"/>
              <a:t>, U</a:t>
            </a:r>
            <a:r>
              <a:rPr lang="ko-KR" altLang="en-US" dirty="0"/>
              <a:t>는 </a:t>
            </a:r>
            <a:r>
              <a:rPr lang="en-US" altLang="ko-KR" dirty="0"/>
              <a:t>W</a:t>
            </a:r>
            <a:r>
              <a:rPr lang="ko-KR" altLang="en-US" dirty="0"/>
              <a:t>프라임의 열이다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W</a:t>
            </a:r>
            <a:r>
              <a:rPr lang="ko-KR" altLang="en-US" dirty="0"/>
              <a:t>프라임과 </a:t>
            </a:r>
            <a:r>
              <a:rPr lang="en-US" altLang="ko-KR" dirty="0" err="1"/>
              <a:t>W^t</a:t>
            </a:r>
            <a:r>
              <a:rPr lang="ko-KR" altLang="en-US" dirty="0"/>
              <a:t>는 다르지만 편의상 같다고 가정한다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30B30-B211-CCC1-5826-ED509A4E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68" y="1103631"/>
            <a:ext cx="3215919" cy="914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5132A0-4173-B51C-57B7-E75246B80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234" y="1301769"/>
            <a:ext cx="1135478" cy="259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A97BE6-D752-E0D2-DD7E-6901F1676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88" y="3729777"/>
            <a:ext cx="2872989" cy="2072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E72D63-E63E-9177-8C4F-58CEC07C8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444" y="2384898"/>
            <a:ext cx="3215919" cy="34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2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경사상승법으로 파라미터를 학습한다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3285A0-B2E0-D938-19C0-FA8F9AEE8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12" y="1778834"/>
            <a:ext cx="4656223" cy="1569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9381EF-A0C2-3A52-99EC-6C52582D7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012" y="3502579"/>
            <a:ext cx="5212532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6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경사상승법으로 파라미터를 학습한다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B82B44-8477-1699-C420-8144966B2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05" y="1845474"/>
            <a:ext cx="5326842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8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경사상승법으로 파라미터를 학습한다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가중치 벡터를 업데이트 하는 식이다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39D01-7BAC-32C6-8DB1-28C059C7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58" y="1618959"/>
            <a:ext cx="4397121" cy="1044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D2E58F-EB4D-D0D3-C338-2AB3AB0C8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937" y="3206234"/>
            <a:ext cx="4633362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50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꼭 한번에 여러 단어를 구할 필요 없이 하나씩 구해도 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Gradient</a:t>
            </a:r>
            <a:r>
              <a:rPr lang="ko-KR" altLang="en-US" dirty="0"/>
              <a:t>는 각각 계산하나</a:t>
            </a:r>
            <a:r>
              <a:rPr lang="en-US" altLang="ko-KR" dirty="0"/>
              <a:t>, </a:t>
            </a:r>
            <a:r>
              <a:rPr lang="ko-KR" altLang="en-US" dirty="0"/>
              <a:t>하나씩 하나 같기 때문이다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62BB45-24CD-F9CC-3A02-FE370F99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116381"/>
            <a:ext cx="5227773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7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가중치가 크다</a:t>
            </a:r>
            <a:r>
              <a:rPr lang="en-US" altLang="ko-KR" dirty="0"/>
              <a:t>.(2XVXN)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자주 사용되는 두개의 단어나 구는 하나의 단어로 취급한다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Ex) machine learning..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빈번 출현 단어에 대해 </a:t>
            </a:r>
            <a:r>
              <a:rPr lang="en-US" altLang="ko-KR" dirty="0"/>
              <a:t>Subsampling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코퍼스 등장 확률이 높을수록 지울 확률이 증가 하는 것을 볼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66D91-026B-35A5-A506-664986ECF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05" y="3429000"/>
            <a:ext cx="5204911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6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가중치가 크다</a:t>
            </a:r>
            <a:r>
              <a:rPr lang="en-US" altLang="ko-KR" dirty="0"/>
              <a:t>.(2XVXN)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Negative sampling</a:t>
            </a:r>
            <a:r>
              <a:rPr lang="ko-KR" altLang="en-US" dirty="0"/>
              <a:t>을 활용한다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가중치 업데이트에 모든 단어를 사용하지 않고 몇 개의 예만 사용한다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850F7-C33B-E753-3FA4-70C4AB1B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18" y="2614895"/>
            <a:ext cx="5806943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6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가중치가 크다</a:t>
            </a:r>
            <a:r>
              <a:rPr lang="en-US" altLang="ko-KR" dirty="0"/>
              <a:t>.(2XVXN)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Negative sampling</a:t>
            </a:r>
            <a:r>
              <a:rPr lang="ko-KR" altLang="en-US" dirty="0"/>
              <a:t>을 활용한다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가중치 업데이트에 모든 단어를 사용하지 않고 몇 개의 예만 사용한다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3685D-4B84-7E9E-EF09-C8C9BF09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39" y="3255590"/>
            <a:ext cx="4465707" cy="26672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3031B4-FBAC-D5B4-C76A-54AF45665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28" y="2241856"/>
            <a:ext cx="1928027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3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Word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단어를 특정한 공간의 벡터 스페이스로 </a:t>
            </a:r>
            <a:r>
              <a:rPr lang="ko-KR" altLang="en-US" dirty="0" err="1"/>
              <a:t>맵핑한다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의미적으로 유사한 단어들이 벡터 공간상 각각에 근처에 위치하게 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이론적으로 영어의 토큰은 </a:t>
            </a:r>
            <a:r>
              <a:rPr lang="en-US" altLang="ko-KR" dirty="0"/>
              <a:t>1300</a:t>
            </a:r>
            <a:r>
              <a:rPr lang="ko-KR" altLang="en-US" dirty="0"/>
              <a:t>만개가 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1300</a:t>
            </a:r>
            <a:r>
              <a:rPr lang="ko-KR" altLang="en-US" dirty="0"/>
              <a:t>만 차원이 필요하다는 의미이다</a:t>
            </a:r>
            <a:r>
              <a:rPr lang="en-US" altLang="ko-KR" dirty="0"/>
              <a:t>. 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이는 비효율이기 때문에</a:t>
            </a:r>
            <a:r>
              <a:rPr lang="en-US" altLang="ko-KR" dirty="0"/>
              <a:t>, </a:t>
            </a:r>
            <a:r>
              <a:rPr lang="ko-KR" altLang="en-US" dirty="0"/>
              <a:t>분산표상을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783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가중치가 크다</a:t>
            </a:r>
            <a:r>
              <a:rPr lang="en-US" altLang="ko-KR" dirty="0"/>
              <a:t>.(2XVXN)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Negative sampling</a:t>
            </a:r>
            <a:r>
              <a:rPr lang="ko-KR" altLang="en-US" dirty="0"/>
              <a:t>을 활용한다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가중치 업데이트에 모든 단어를 사용하지 않고 몇 개의 예만 사용한다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7D4CD2-35BA-0809-0433-51290BBC2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46" y="2705464"/>
            <a:ext cx="4435224" cy="2941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2A2A0-2C1F-891A-34B1-396BB65E8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512" y="2349024"/>
            <a:ext cx="1828958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9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BD16DE-EF48-EDD4-915F-E72C342C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31" y="1278162"/>
            <a:ext cx="7102542" cy="48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0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Word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vectors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one-hot vector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가장 쉽고 이해하기 쉬운 표현 방법이다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F268E9-6D00-B891-CE19-378027E86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16" y="1775317"/>
            <a:ext cx="9394121" cy="1653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083AA1-B33C-159B-6AF1-BC6F2AC53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62" y="3609189"/>
            <a:ext cx="8825028" cy="19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2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Word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vectors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distributed representation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분산표상</a:t>
            </a:r>
            <a:r>
              <a:rPr lang="en-US" altLang="ko-KR" dirty="0"/>
              <a:t>, </a:t>
            </a:r>
            <a:r>
              <a:rPr lang="ko-KR" altLang="en-US" dirty="0"/>
              <a:t>특정 언어를 특정 차원을 갖는 벡터로 변환하는 매개변수 함수를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 &lt;&lt;</a:t>
            </a:r>
            <a:r>
              <a:rPr lang="en-US" altLang="ko-KR" dirty="0" err="1"/>
              <a:t>lVl</a:t>
            </a:r>
            <a:r>
              <a:rPr lang="en-US" altLang="ko-KR" dirty="0"/>
              <a:t> (V : </a:t>
            </a:r>
            <a:r>
              <a:rPr lang="en-US" altLang="ko-KR" dirty="0" err="1"/>
              <a:t>voca</a:t>
            </a:r>
            <a:r>
              <a:rPr lang="en-US" altLang="ko-KR" dirty="0"/>
              <a:t>.)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embedding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단어의 의미적 유사성이 벡터 공간에 보존된다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821883-C66F-A871-A13D-2CF4211E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531" y="2018070"/>
            <a:ext cx="5553837" cy="20809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2A1FC6-734E-A0D7-DA79-5AD2190E6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30" y="4498556"/>
            <a:ext cx="4404742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ko-KR" altLang="en-US" dirty="0"/>
              <a:t>분산표상을 처음으로 사용한 방법론이다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One-Hot vector </a:t>
            </a:r>
            <a:r>
              <a:rPr lang="ko-KR" altLang="en-US" dirty="0"/>
              <a:t>의 단점을 분산표상으로 해결함이 목적이다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One-Hot vector</a:t>
            </a:r>
            <a:r>
              <a:rPr lang="ko-KR" altLang="en-US" dirty="0"/>
              <a:t>는 희소성의 문제</a:t>
            </a:r>
            <a:r>
              <a:rPr lang="en-US" altLang="ko-KR" dirty="0"/>
              <a:t>, </a:t>
            </a:r>
            <a:r>
              <a:rPr lang="ko-KR" altLang="en-US" dirty="0"/>
              <a:t>저장공간의 문제 등이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각 단어들을 분산표상에 대한 워드벡터로 표현이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단어의 연속성에 의한 결합확률 분포를 통해 단어가 나올 확률을 알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어떤 </a:t>
            </a:r>
            <a:r>
              <a:rPr lang="ko-KR" altLang="en-US" dirty="0" err="1"/>
              <a:t>백터가</a:t>
            </a:r>
            <a:r>
              <a:rPr lang="ko-KR" altLang="en-US" dirty="0"/>
              <a:t> 좋은지에 대한 것과</a:t>
            </a:r>
            <a:r>
              <a:rPr lang="en-US" altLang="ko-KR" dirty="0"/>
              <a:t>, </a:t>
            </a:r>
            <a:r>
              <a:rPr lang="ko-KR" altLang="en-US" dirty="0"/>
              <a:t>단어의 연관성이 높은지에 대한 확률을 동시에 계산한다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2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분산 표상을 통해</a:t>
            </a:r>
            <a:r>
              <a:rPr lang="en-US" altLang="ko-KR" dirty="0"/>
              <a:t>, (</a:t>
            </a:r>
            <a:r>
              <a:rPr lang="ko-KR" altLang="en-US" dirty="0"/>
              <a:t>강아지</a:t>
            </a:r>
            <a:r>
              <a:rPr lang="en-US" altLang="ko-KR" dirty="0"/>
              <a:t>,</a:t>
            </a:r>
            <a:r>
              <a:rPr lang="ko-KR" altLang="en-US" dirty="0"/>
              <a:t>고양이</a:t>
            </a:r>
            <a:r>
              <a:rPr lang="en-US" altLang="ko-KR" dirty="0"/>
              <a:t>),( </a:t>
            </a:r>
            <a:r>
              <a:rPr lang="en-US" altLang="ko-KR" dirty="0" err="1"/>
              <a:t>the,a</a:t>
            </a:r>
            <a:r>
              <a:rPr lang="en-US" altLang="ko-KR" dirty="0"/>
              <a:t>),(</a:t>
            </a:r>
            <a:r>
              <a:rPr lang="en-US" altLang="ko-KR" dirty="0" err="1"/>
              <a:t>bedroom,room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비슷한 의미를 이해 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이는</a:t>
            </a:r>
            <a:r>
              <a:rPr lang="en-US" altLang="ko-KR" dirty="0"/>
              <a:t> </a:t>
            </a:r>
            <a:r>
              <a:rPr lang="ko-KR" altLang="en-US" dirty="0"/>
              <a:t>아래와 같은 새로운 문장을 생성할 수 있음을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8472C4-BE12-28FB-8E72-586B9164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02" y="2034316"/>
            <a:ext cx="8484319" cy="36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Comparison with Count–based Language Models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Count-based Language Models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체인룰에</a:t>
            </a:r>
            <a:r>
              <a:rPr lang="ko-KR" altLang="en-US" dirty="0"/>
              <a:t> 의해 모든 분포는 밑과 같이 표현될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카운트 기반 </a:t>
            </a:r>
            <a:r>
              <a:rPr lang="en-US" altLang="ko-KR" dirty="0"/>
              <a:t>n-gram language models</a:t>
            </a:r>
            <a:r>
              <a:rPr lang="ko-KR" altLang="en-US" dirty="0"/>
              <a:t>는 </a:t>
            </a:r>
            <a:r>
              <a:rPr lang="ko-KR" altLang="en-US" dirty="0" err="1"/>
              <a:t>마르코프</a:t>
            </a:r>
            <a:r>
              <a:rPr lang="ko-KR" altLang="en-US" dirty="0"/>
              <a:t> 가정을 이용한다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4A6AA-426B-CD18-9BC1-E2CF8A6B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1996012"/>
            <a:ext cx="6006001" cy="1220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AE3463-9EE6-B1CA-9B9A-109B47AD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132" y="3874427"/>
            <a:ext cx="5249725" cy="7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3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5E0B4E-D423-4021-79CE-C136509D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80" y="1146612"/>
            <a:ext cx="761304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932</Words>
  <Application>Microsoft Office PowerPoint</Application>
  <PresentationFormat>와이드스크린</PresentationFormat>
  <Paragraphs>453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PowerPoint 프레젠테이션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35</cp:revision>
  <dcterms:created xsi:type="dcterms:W3CDTF">2020-05-26T05:06:02Z</dcterms:created>
  <dcterms:modified xsi:type="dcterms:W3CDTF">2023-03-27T06:33:38Z</dcterms:modified>
</cp:coreProperties>
</file>