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42" r:id="rId4"/>
    <p:sldId id="391" r:id="rId5"/>
    <p:sldId id="392" r:id="rId6"/>
    <p:sldId id="393" r:id="rId7"/>
    <p:sldId id="394" r:id="rId8"/>
    <p:sldId id="396" r:id="rId9"/>
    <p:sldId id="397" r:id="rId10"/>
    <p:sldId id="395" r:id="rId11"/>
    <p:sldId id="398" r:id="rId12"/>
    <p:sldId id="399" r:id="rId13"/>
    <p:sldId id="259" r:id="rId14"/>
    <p:sldId id="296" r:id="rId15"/>
    <p:sldId id="400" r:id="rId16"/>
    <p:sldId id="401" r:id="rId17"/>
    <p:sldId id="402" r:id="rId18"/>
    <p:sldId id="403" r:id="rId19"/>
    <p:sldId id="405" r:id="rId20"/>
    <p:sldId id="407" r:id="rId21"/>
    <p:sldId id="408" r:id="rId22"/>
    <p:sldId id="409" r:id="rId23"/>
    <p:sldId id="410" r:id="rId24"/>
    <p:sldId id="404" r:id="rId25"/>
    <p:sldId id="406" r:id="rId26"/>
    <p:sldId id="411" r:id="rId27"/>
    <p:sldId id="412" r:id="rId28"/>
    <p:sldId id="414" r:id="rId29"/>
    <p:sldId id="413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UMAhJ3WGZfSMGEvzQf4kGAGHfJ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195B7A-76E4-4576-0DBB-099BD0FFBAA3}" name="서 수원" initials="서수" userId="9851febfde171f0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4660"/>
  </p:normalViewPr>
  <p:slideViewPr>
    <p:cSldViewPr snapToGrid="0">
      <p:cViewPr varScale="1">
        <p:scale>
          <a:sx n="49" d="100"/>
          <a:sy n="49" d="100"/>
        </p:scale>
        <p:origin x="67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presProps" Target="presProps.xml"/><Relationship Id="rId61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8944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225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72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171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1275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411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506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521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1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먼저 “비전 및 목표에 대해 설명하겠습니다.</a:t>
            </a:r>
            <a:endParaRPr dirty="0"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3235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3213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508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4588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“비전 및 목표에 대해 설명하겠습니다.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50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780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920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521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134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18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87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73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870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418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3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84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02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">
  <p:cSld name="1_Sec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-19050"/>
            <a:ext cx="12192000" cy="687705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Google Shape;21;p14"/>
          <p:cNvGrpSpPr/>
          <p:nvPr/>
        </p:nvGrpSpPr>
        <p:grpSpPr>
          <a:xfrm>
            <a:off x="7632171" y="798969"/>
            <a:ext cx="3456384" cy="4968552"/>
            <a:chOff x="7632171" y="798969"/>
            <a:chExt cx="3456384" cy="4968552"/>
          </a:xfrm>
        </p:grpSpPr>
        <p:sp>
          <p:nvSpPr>
            <p:cNvPr id="22" name="Google Shape;22;p14"/>
            <p:cNvSpPr/>
            <p:nvPr/>
          </p:nvSpPr>
          <p:spPr>
            <a:xfrm>
              <a:off x="7632171" y="798969"/>
              <a:ext cx="3456384" cy="4968552"/>
            </a:xfrm>
            <a:prstGeom prst="roundRect">
              <a:avLst>
                <a:gd name="adj" fmla="val 4363"/>
              </a:avLst>
            </a:prstGeom>
            <a:noFill/>
            <a:ln w="1524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3" name="Google Shape;23;p14"/>
            <p:cNvCxnSpPr/>
            <p:nvPr/>
          </p:nvCxnSpPr>
          <p:spPr>
            <a:xfrm>
              <a:off x="8088221" y="3031217"/>
              <a:ext cx="2544283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939850" y="6348391"/>
            <a:ext cx="1252912" cy="406800"/>
          </a:xfrm>
          <a:prstGeom prst="rect">
            <a:avLst/>
          </a:prstGeom>
          <a:solidFill>
            <a:srgbClr val="0120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>
            <a:off x="0" y="257044"/>
            <a:ext cx="12192000" cy="4320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00"/>
              <a:buFont typeface="Arial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/>
          <p:nvPr/>
        </p:nvSpPr>
        <p:spPr>
          <a:xfrm>
            <a:off x="0" y="6348391"/>
            <a:ext cx="10865708" cy="406800"/>
          </a:xfrm>
          <a:prstGeom prst="rect">
            <a:avLst/>
          </a:prstGeom>
          <a:solidFill>
            <a:srgbClr val="ECF1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15"/>
          <p:cNvSpPr txBox="1"/>
          <p:nvPr/>
        </p:nvSpPr>
        <p:spPr>
          <a:xfrm>
            <a:off x="822275" y="6397903"/>
            <a:ext cx="7137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usiness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ntelligence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1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oratory – </a:t>
            </a:r>
            <a:r>
              <a:rPr lang="ko-KR" sz="14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비즈니스 인텔리전스 연구실</a:t>
            </a:r>
            <a:endParaRPr/>
          </a:p>
        </p:txBody>
      </p:sp>
      <p:cxnSp>
        <p:nvCxnSpPr>
          <p:cNvPr id="32" name="Google Shape;32;p15"/>
          <p:cNvCxnSpPr>
            <a:stCxn id="31" idx="3"/>
          </p:cNvCxnSpPr>
          <p:nvPr/>
        </p:nvCxnSpPr>
        <p:spPr>
          <a:xfrm>
            <a:off x="7960063" y="6551792"/>
            <a:ext cx="2526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832" y="6348391"/>
            <a:ext cx="292611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6306" y="256484"/>
            <a:ext cx="431935" cy="43340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56B0E2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800"/>
              <a:buFont typeface="Arial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600"/>
              <a:buFont typeface="Noto Sans Symbols"/>
              <a:buChar char="✔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Noto Sans Symbols"/>
              <a:buChar char="❖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56B0E2"/>
              </a:buClr>
              <a:buSzPts val="1400"/>
              <a:buFont typeface="Arial"/>
              <a:buChar char="»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91"/>
            <a:ext cx="1145005" cy="115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6544132" y="2479396"/>
            <a:ext cx="5647868" cy="4378604"/>
          </a:xfrm>
          <a:prstGeom prst="rtTriangle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5297369" y="1163107"/>
            <a:ext cx="6480967" cy="5508171"/>
            <a:chOff x="4046075" y="664189"/>
            <a:chExt cx="6480967" cy="5508171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5902050" y="3863438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5400000">
              <a:off x="6824461" y="2942685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 rot="-5400000">
              <a:off x="7746872" y="2027486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 rot="-5400000">
              <a:off x="8676167" y="1110871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01221" y="3416756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175941" y="3550072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823632" y="2496003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098352" y="2629319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7746043" y="1580804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8020763" y="1714120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8675338" y="664189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950058" y="797505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71927" y="4335612"/>
              <a:ext cx="1851704" cy="898592"/>
            </a:xfrm>
            <a:prstGeom prst="diamond">
              <a:avLst/>
            </a:prstGeom>
            <a:solidFill>
              <a:srgbClr val="2F549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6647" y="4468928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4976198" y="4793262"/>
              <a:ext cx="920753" cy="922410"/>
            </a:xfrm>
            <a:prstGeom prst="parallelogram">
              <a:avLst>
                <a:gd name="adj" fmla="val 46898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046075" y="5273768"/>
              <a:ext cx="1851704" cy="898592"/>
            </a:xfrm>
            <a:prstGeom prst="diamond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320795" y="5408046"/>
              <a:ext cx="1302264" cy="631960"/>
            </a:xfrm>
            <a:prstGeom prst="diamond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791416" y="4637155"/>
              <a:ext cx="212725" cy="304800"/>
            </a:xfrm>
            <a:custGeom>
              <a:avLst/>
              <a:gdLst/>
              <a:ahLst/>
              <a:cxnLst/>
              <a:rect l="l" t="t" r="r" b="b"/>
              <a:pathLst>
                <a:path w="187" h="267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64"/>
                    <a:pt x="94" y="267"/>
                    <a:pt x="94" y="267"/>
                  </a:cubicBezTo>
                  <a:cubicBezTo>
                    <a:pt x="94" y="267"/>
                    <a:pt x="187" y="164"/>
                    <a:pt x="187" y="94"/>
                  </a:cubicBezTo>
                  <a:cubicBezTo>
                    <a:pt x="187" y="42"/>
                    <a:pt x="145" y="0"/>
                    <a:pt x="94" y="0"/>
                  </a:cubicBezTo>
                  <a:lnTo>
                    <a:pt x="94" y="0"/>
                  </a:lnTo>
                  <a:close/>
                  <a:moveTo>
                    <a:pt x="94" y="127"/>
                  </a:moveTo>
                  <a:cubicBezTo>
                    <a:pt x="75" y="127"/>
                    <a:pt x="60" y="112"/>
                    <a:pt x="60" y="94"/>
                  </a:cubicBezTo>
                  <a:cubicBezTo>
                    <a:pt x="60" y="75"/>
                    <a:pt x="75" y="60"/>
                    <a:pt x="94" y="60"/>
                  </a:cubicBezTo>
                  <a:cubicBezTo>
                    <a:pt x="112" y="60"/>
                    <a:pt x="127" y="75"/>
                    <a:pt x="127" y="94"/>
                  </a:cubicBezTo>
                  <a:cubicBezTo>
                    <a:pt x="127" y="112"/>
                    <a:pt x="112" y="127"/>
                    <a:pt x="94" y="127"/>
                  </a:cubicBezTo>
                  <a:lnTo>
                    <a:pt x="94" y="12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9451439" y="955594"/>
              <a:ext cx="306388" cy="304800"/>
            </a:xfrm>
            <a:custGeom>
              <a:avLst/>
              <a:gdLst/>
              <a:ahLst/>
              <a:cxnLst/>
              <a:rect l="l" t="t" r="r" b="b"/>
              <a:pathLst>
                <a:path w="267" h="267" extrusionOk="0">
                  <a:moveTo>
                    <a:pt x="134" y="0"/>
                  </a:moveTo>
                  <a:cubicBezTo>
                    <a:pt x="60" y="0"/>
                    <a:pt x="0" y="60"/>
                    <a:pt x="0" y="134"/>
                  </a:cubicBezTo>
                  <a:cubicBezTo>
                    <a:pt x="0" y="207"/>
                    <a:pt x="60" y="267"/>
                    <a:pt x="134" y="267"/>
                  </a:cubicBezTo>
                  <a:cubicBezTo>
                    <a:pt x="207" y="267"/>
                    <a:pt x="267" y="207"/>
                    <a:pt x="267" y="134"/>
                  </a:cubicBezTo>
                  <a:cubicBezTo>
                    <a:pt x="267" y="60"/>
                    <a:pt x="207" y="0"/>
                    <a:pt x="134" y="0"/>
                  </a:cubicBezTo>
                  <a:lnTo>
                    <a:pt x="134" y="0"/>
                  </a:lnTo>
                  <a:close/>
                  <a:moveTo>
                    <a:pt x="226" y="80"/>
                  </a:moveTo>
                  <a:lnTo>
                    <a:pt x="187" y="80"/>
                  </a:lnTo>
                  <a:cubicBezTo>
                    <a:pt x="182" y="64"/>
                    <a:pt x="176" y="48"/>
                    <a:pt x="168" y="33"/>
                  </a:cubicBezTo>
                  <a:cubicBezTo>
                    <a:pt x="193" y="41"/>
                    <a:pt x="213" y="58"/>
                    <a:pt x="226" y="80"/>
                  </a:cubicBezTo>
                  <a:lnTo>
                    <a:pt x="226" y="80"/>
                  </a:lnTo>
                  <a:close/>
                  <a:moveTo>
                    <a:pt x="134" y="28"/>
                  </a:moveTo>
                  <a:cubicBezTo>
                    <a:pt x="145" y="44"/>
                    <a:pt x="153" y="61"/>
                    <a:pt x="159" y="80"/>
                  </a:cubicBezTo>
                  <a:lnTo>
                    <a:pt x="108" y="80"/>
                  </a:lnTo>
                  <a:cubicBezTo>
                    <a:pt x="114" y="61"/>
                    <a:pt x="123" y="44"/>
                    <a:pt x="134" y="28"/>
                  </a:cubicBezTo>
                  <a:lnTo>
                    <a:pt x="134" y="28"/>
                  </a:lnTo>
                  <a:close/>
                  <a:moveTo>
                    <a:pt x="30" y="160"/>
                  </a:moveTo>
                  <a:cubicBezTo>
                    <a:pt x="28" y="152"/>
                    <a:pt x="27" y="143"/>
                    <a:pt x="27" y="134"/>
                  </a:cubicBezTo>
                  <a:cubicBezTo>
                    <a:pt x="27" y="124"/>
                    <a:pt x="28" y="116"/>
                    <a:pt x="30" y="107"/>
                  </a:cubicBezTo>
                  <a:lnTo>
                    <a:pt x="76" y="107"/>
                  </a:lnTo>
                  <a:cubicBezTo>
                    <a:pt x="74" y="116"/>
                    <a:pt x="74" y="125"/>
                    <a:pt x="74" y="134"/>
                  </a:cubicBezTo>
                  <a:cubicBezTo>
                    <a:pt x="74" y="143"/>
                    <a:pt x="74" y="152"/>
                    <a:pt x="76" y="160"/>
                  </a:cubicBezTo>
                  <a:lnTo>
                    <a:pt x="30" y="160"/>
                  </a:lnTo>
                  <a:lnTo>
                    <a:pt x="30" y="160"/>
                  </a:lnTo>
                  <a:close/>
                  <a:moveTo>
                    <a:pt x="41" y="187"/>
                  </a:moveTo>
                  <a:lnTo>
                    <a:pt x="81" y="187"/>
                  </a:lnTo>
                  <a:cubicBezTo>
                    <a:pt x="85" y="204"/>
                    <a:pt x="91" y="220"/>
                    <a:pt x="99" y="234"/>
                  </a:cubicBezTo>
                  <a:cubicBezTo>
                    <a:pt x="75" y="226"/>
                    <a:pt x="54" y="209"/>
                    <a:pt x="41" y="187"/>
                  </a:cubicBezTo>
                  <a:lnTo>
                    <a:pt x="41" y="187"/>
                  </a:lnTo>
                  <a:close/>
                  <a:moveTo>
                    <a:pt x="81" y="80"/>
                  </a:moveTo>
                  <a:lnTo>
                    <a:pt x="41" y="80"/>
                  </a:lnTo>
                  <a:cubicBezTo>
                    <a:pt x="54" y="58"/>
                    <a:pt x="75" y="41"/>
                    <a:pt x="99" y="33"/>
                  </a:cubicBezTo>
                  <a:cubicBezTo>
                    <a:pt x="91" y="48"/>
                    <a:pt x="85" y="64"/>
                    <a:pt x="81" y="80"/>
                  </a:cubicBezTo>
                  <a:lnTo>
                    <a:pt x="81" y="80"/>
                  </a:lnTo>
                  <a:close/>
                  <a:moveTo>
                    <a:pt x="134" y="240"/>
                  </a:moveTo>
                  <a:cubicBezTo>
                    <a:pt x="123" y="224"/>
                    <a:pt x="114" y="206"/>
                    <a:pt x="108" y="187"/>
                  </a:cubicBezTo>
                  <a:lnTo>
                    <a:pt x="159" y="187"/>
                  </a:lnTo>
                  <a:cubicBezTo>
                    <a:pt x="153" y="206"/>
                    <a:pt x="145" y="224"/>
                    <a:pt x="134" y="240"/>
                  </a:cubicBezTo>
                  <a:lnTo>
                    <a:pt x="134" y="240"/>
                  </a:lnTo>
                  <a:close/>
                  <a:moveTo>
                    <a:pt x="165" y="160"/>
                  </a:moveTo>
                  <a:lnTo>
                    <a:pt x="102" y="160"/>
                  </a:lnTo>
                  <a:cubicBezTo>
                    <a:pt x="101" y="152"/>
                    <a:pt x="100" y="143"/>
                    <a:pt x="100" y="134"/>
                  </a:cubicBezTo>
                  <a:cubicBezTo>
                    <a:pt x="100" y="125"/>
                    <a:pt x="101" y="116"/>
                    <a:pt x="102" y="107"/>
                  </a:cubicBezTo>
                  <a:lnTo>
                    <a:pt x="165" y="107"/>
                  </a:lnTo>
                  <a:cubicBezTo>
                    <a:pt x="166" y="116"/>
                    <a:pt x="167" y="125"/>
                    <a:pt x="167" y="134"/>
                  </a:cubicBezTo>
                  <a:cubicBezTo>
                    <a:pt x="167" y="143"/>
                    <a:pt x="166" y="152"/>
                    <a:pt x="165" y="160"/>
                  </a:cubicBezTo>
                  <a:lnTo>
                    <a:pt x="165" y="160"/>
                  </a:lnTo>
                  <a:close/>
                  <a:moveTo>
                    <a:pt x="168" y="234"/>
                  </a:moveTo>
                  <a:cubicBezTo>
                    <a:pt x="176" y="220"/>
                    <a:pt x="182" y="204"/>
                    <a:pt x="187" y="187"/>
                  </a:cubicBezTo>
                  <a:lnTo>
                    <a:pt x="226" y="187"/>
                  </a:lnTo>
                  <a:cubicBezTo>
                    <a:pt x="213" y="209"/>
                    <a:pt x="193" y="226"/>
                    <a:pt x="168" y="234"/>
                  </a:cubicBezTo>
                  <a:lnTo>
                    <a:pt x="168" y="234"/>
                  </a:lnTo>
                  <a:close/>
                  <a:moveTo>
                    <a:pt x="192" y="160"/>
                  </a:moveTo>
                  <a:cubicBezTo>
                    <a:pt x="193" y="152"/>
                    <a:pt x="194" y="143"/>
                    <a:pt x="194" y="134"/>
                  </a:cubicBezTo>
                  <a:cubicBezTo>
                    <a:pt x="194" y="125"/>
                    <a:pt x="193" y="116"/>
                    <a:pt x="192" y="107"/>
                  </a:cubicBezTo>
                  <a:lnTo>
                    <a:pt x="237" y="107"/>
                  </a:lnTo>
                  <a:cubicBezTo>
                    <a:pt x="239" y="116"/>
                    <a:pt x="240" y="124"/>
                    <a:pt x="240" y="134"/>
                  </a:cubicBezTo>
                  <a:cubicBezTo>
                    <a:pt x="240" y="143"/>
                    <a:pt x="239" y="152"/>
                    <a:pt x="237" y="160"/>
                  </a:cubicBezTo>
                  <a:lnTo>
                    <a:pt x="192" y="160"/>
                  </a:lnTo>
                  <a:lnTo>
                    <a:pt x="192" y="16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0800" sy="23000" kx="-1200000" algn="bl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8554154" y="1899925"/>
              <a:ext cx="228600" cy="260350"/>
            </a:xfrm>
            <a:custGeom>
              <a:avLst/>
              <a:gdLst/>
              <a:ahLst/>
              <a:cxnLst/>
              <a:rect l="l" t="t" r="r" b="b"/>
              <a:pathLst>
                <a:path w="144" h="164" extrusionOk="0">
                  <a:moveTo>
                    <a:pt x="90" y="20"/>
                  </a:moveTo>
                  <a:lnTo>
                    <a:pt x="86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19" y="164"/>
                  </a:lnTo>
                  <a:lnTo>
                    <a:pt x="19" y="96"/>
                  </a:lnTo>
                  <a:lnTo>
                    <a:pt x="73" y="96"/>
                  </a:lnTo>
                  <a:lnTo>
                    <a:pt x="77" y="116"/>
                  </a:lnTo>
                  <a:lnTo>
                    <a:pt x="144" y="116"/>
                  </a:lnTo>
                  <a:lnTo>
                    <a:pt x="144" y="20"/>
                  </a:lnTo>
                  <a:lnTo>
                    <a:pt x="90" y="20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413664" y="1691064"/>
            <a:ext cx="7946195" cy="2048607"/>
            <a:chOff x="224990" y="430200"/>
            <a:chExt cx="7223813" cy="1862363"/>
          </a:xfrm>
        </p:grpSpPr>
        <p:sp>
          <p:nvSpPr>
            <p:cNvPr id="123" name="Google Shape;123;p1"/>
            <p:cNvSpPr txBox="1"/>
            <p:nvPr/>
          </p:nvSpPr>
          <p:spPr>
            <a:xfrm>
              <a:off x="224990" y="828879"/>
              <a:ext cx="7214875" cy="615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400" dirty="0">
                  <a:solidFill>
                    <a:srgbClr val="2E4F88"/>
                  </a:solidFill>
                </a:rPr>
                <a:t>Text Analytics</a:t>
              </a: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233928" y="1900849"/>
              <a:ext cx="7214875" cy="391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dirty="0">
                  <a:solidFill>
                    <a:srgbClr val="8DA9DB"/>
                  </a:solidFill>
                </a:rPr>
                <a:t>Ch5 : Text Representation</a:t>
              </a:r>
              <a:endParaRPr sz="28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224990" y="430200"/>
              <a:ext cx="7214875" cy="335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8518456" y="5140663"/>
            <a:ext cx="336579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2F5496"/>
                </a:solidFill>
              </a:rPr>
              <a:t>서수원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ko-KR" sz="2000" b="0" u="none" dirty="0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usiness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ko-KR" sz="2000" b="0" u="none" dirty="0" err="1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ntelligence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 b="0" u="none" dirty="0" err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u="none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산업경영공학과, 명지대학교</a:t>
            </a:r>
            <a:endParaRPr sz="2000" b="0" u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Objective Function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GloVe</a:t>
            </a: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F(0) 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F(X)</a:t>
            </a:r>
            <a:r>
              <a:rPr lang="ko-KR" altLang="en-US" dirty="0"/>
              <a:t>는 감소하지 않는다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F(X)</a:t>
            </a:r>
            <a:r>
              <a:rPr lang="ko-KR" altLang="en-US" dirty="0"/>
              <a:t>는 고 발생빈도 단어에 대해 가중치를 낮춰준다</a:t>
            </a:r>
            <a:r>
              <a:rPr lang="en-US" altLang="ko-KR" dirty="0"/>
              <a:t>.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CA2DE7-328F-68F5-C02C-23AD9DBCF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88" y="1421278"/>
            <a:ext cx="6759526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2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Objective Function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GloVe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C98362-A261-E266-1215-7BF15761E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904" y="2782445"/>
            <a:ext cx="7727350" cy="34826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53E77D-A9D7-9CA6-48F4-6B1488A51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904" y="1834574"/>
            <a:ext cx="4038950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GloVe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우선 코퍼스를 대상으로 상관행렬을 만드는 것으로 학습한다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단어의 개수가 </a:t>
            </a:r>
            <a:r>
              <a:rPr lang="en-US" altLang="ko-KR" dirty="0"/>
              <a:t>1</a:t>
            </a:r>
            <a:r>
              <a:rPr lang="ko-KR" altLang="en-US" dirty="0"/>
              <a:t>만개라면 요소 개수가 </a:t>
            </a:r>
            <a:r>
              <a:rPr lang="en-US" altLang="ko-KR" dirty="0"/>
              <a:t>1</a:t>
            </a:r>
            <a:r>
              <a:rPr lang="ko-KR" altLang="en-US" dirty="0"/>
              <a:t>억이나 되는 행렬을 만들어야 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계산 복잡성이 크다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9736C5-9994-0AF7-6E82-ADB23EA8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2323272"/>
            <a:ext cx="7648292" cy="39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2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FastText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Limitations of NNLM,Word2Vec,and </a:t>
            </a:r>
            <a:r>
              <a:rPr lang="en-US" altLang="ko-KR" dirty="0" err="1"/>
              <a:t>GloVe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Morphology</a:t>
            </a:r>
            <a:r>
              <a:rPr lang="ko-KR" altLang="en-US" dirty="0"/>
              <a:t>의 특성을 무시한다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형태소 변화가 잦거나</a:t>
            </a:r>
            <a:r>
              <a:rPr lang="en-US" altLang="ko-KR" dirty="0"/>
              <a:t>, </a:t>
            </a:r>
            <a:r>
              <a:rPr lang="ko-KR" altLang="en-US" dirty="0"/>
              <a:t>낮은 빈도의 단어가 많으면 적용이 어렵다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터키어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469900">
              <a:spcBef>
                <a:spcPts val="0"/>
              </a:spcBef>
            </a:pPr>
            <a:r>
              <a:rPr lang="en-US" altLang="ko-KR" dirty="0" err="1"/>
              <a:t>FastText</a:t>
            </a:r>
            <a:r>
              <a:rPr lang="ko-KR" altLang="en-US" dirty="0"/>
              <a:t>의 목표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캐릭터 레벨의</a:t>
            </a:r>
            <a:r>
              <a:rPr lang="en-US" altLang="ko-KR" dirty="0"/>
              <a:t>n-gram</a:t>
            </a:r>
            <a:r>
              <a:rPr lang="ko-KR" altLang="en-US" dirty="0"/>
              <a:t>을 학습한다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단어의 분산표상을 </a:t>
            </a:r>
            <a:r>
              <a:rPr lang="en-US" altLang="ko-KR" dirty="0"/>
              <a:t>n-gram vector</a:t>
            </a:r>
            <a:r>
              <a:rPr lang="ko-KR" altLang="en-US" dirty="0"/>
              <a:t>의 합으로 표현한다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34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Objective Function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FastText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Objective Function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 err="1"/>
              <a:t>Subword</a:t>
            </a:r>
            <a:r>
              <a:rPr lang="en-US" altLang="ko-KR" dirty="0"/>
              <a:t> model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N-gram</a:t>
            </a:r>
            <a:r>
              <a:rPr lang="ko-KR" altLang="en-US" dirty="0"/>
              <a:t>의 세트를                            게 정의한다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단어를 </a:t>
            </a:r>
            <a:r>
              <a:rPr lang="en-US" altLang="ko-KR" dirty="0"/>
              <a:t>N-gram</a:t>
            </a:r>
            <a:r>
              <a:rPr lang="ko-KR" altLang="en-US" dirty="0"/>
              <a:t>의 벡터 내적 합으로 나타낸다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AE970-8255-A271-DB72-25AA5F1E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43" y="1664936"/>
            <a:ext cx="4633362" cy="7849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DFFF8A-14EF-65D7-5670-C703A2C4D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847" y="3429000"/>
            <a:ext cx="2865368" cy="876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5A16A1-43C9-FCDC-6F8A-E1715068F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267" y="3062645"/>
            <a:ext cx="1440305" cy="2438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4C8E52-E3BF-6A27-E660-44A04B7CC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1463" y="3429000"/>
            <a:ext cx="3139712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4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 err="1"/>
              <a:t>FastText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Subword</a:t>
            </a:r>
            <a:r>
              <a:rPr lang="en-US" altLang="ko-KR" dirty="0"/>
              <a:t> model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N-gram representation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모든 사이즈의 </a:t>
            </a:r>
            <a:r>
              <a:rPr lang="en-US" altLang="ko-KR" dirty="0"/>
              <a:t>n-gram</a:t>
            </a:r>
            <a:r>
              <a:rPr lang="ko-KR" altLang="en-US" dirty="0"/>
              <a:t>을 다 포함한다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같은 단어를 공유 하더라도</a:t>
            </a:r>
            <a:r>
              <a:rPr lang="en-US" altLang="ko-KR" dirty="0"/>
              <a:t>, </a:t>
            </a:r>
            <a:r>
              <a:rPr lang="ko-KR" altLang="en-US" dirty="0"/>
              <a:t>서로 다른 벡터가 할당된다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Apple : </a:t>
            </a:r>
            <a:r>
              <a:rPr lang="en-US" altLang="ko-KR" dirty="0" err="1"/>
              <a:t>Appl,App</a:t>
            </a:r>
            <a:endParaRPr lang="en-US" altLang="ko-KR" dirty="0"/>
          </a:p>
          <a:p>
            <a:pPr marL="2298700" lvl="4">
              <a:spcBef>
                <a:spcPts val="0"/>
              </a:spcBef>
            </a:pPr>
            <a:r>
              <a:rPr lang="ko-KR" altLang="en-US" dirty="0"/>
              <a:t>같은 </a:t>
            </a:r>
            <a:r>
              <a:rPr lang="en-US" altLang="ko-KR" dirty="0"/>
              <a:t>app</a:t>
            </a:r>
            <a:r>
              <a:rPr lang="ko-KR" altLang="en-US" dirty="0"/>
              <a:t>를 공유 하더라도 둘의 벡터는 서로 다르다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C0424A-1129-E196-0231-AF2F1742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3483064"/>
            <a:ext cx="4968848" cy="21925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02D4E1-140E-94A0-FBF6-873E45C00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24" y="2945016"/>
            <a:ext cx="4603081" cy="33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91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Word Embedding Examples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A96987-6642-01A9-E2D0-2394C987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09" y="1126712"/>
            <a:ext cx="8440908" cy="52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7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- level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88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Document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Document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단어수준의 </a:t>
            </a:r>
            <a:r>
              <a:rPr lang="ko-KR" altLang="en-US" dirty="0" err="1"/>
              <a:t>임베딩이</a:t>
            </a:r>
            <a:r>
              <a:rPr lang="ko-KR" altLang="en-US" dirty="0"/>
              <a:t> 가능하다면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문단</a:t>
            </a:r>
            <a:r>
              <a:rPr lang="en-US" altLang="ko-KR" dirty="0"/>
              <a:t>, </a:t>
            </a:r>
            <a:r>
              <a:rPr lang="ko-KR" altLang="en-US" dirty="0"/>
              <a:t>문서 단위 </a:t>
            </a:r>
            <a:r>
              <a:rPr lang="ko-KR" altLang="en-US" dirty="0" err="1"/>
              <a:t>임베딩도</a:t>
            </a:r>
            <a:r>
              <a:rPr lang="ko-KR" altLang="en-US" dirty="0"/>
              <a:t> 가능하지 않을까</a:t>
            </a:r>
            <a:r>
              <a:rPr lang="en-US" altLang="ko-KR" dirty="0"/>
              <a:t>?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두가지 방법이 존재한다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Paragraph Vector model : Distributed Memory(PV-DM)model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문단</a:t>
            </a:r>
            <a:r>
              <a:rPr lang="en-US" altLang="ko-KR" dirty="0"/>
              <a:t> </a:t>
            </a:r>
            <a:r>
              <a:rPr lang="ko-KR" altLang="en-US" dirty="0"/>
              <a:t>마다 </a:t>
            </a:r>
            <a:r>
              <a:rPr lang="en-US" altLang="ko-KR" dirty="0"/>
              <a:t>id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Window size</a:t>
            </a:r>
            <a:r>
              <a:rPr lang="ko-KR" altLang="en-US" dirty="0"/>
              <a:t>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Word vector</a:t>
            </a:r>
            <a:r>
              <a:rPr lang="ko-KR" altLang="en-US" dirty="0"/>
              <a:t>는 모든 문단을 공유한다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r>
              <a:rPr lang="en-US" altLang="ko-KR" dirty="0"/>
              <a:t>Paragraph id : a &amp; cat = Paragraph id : b &amp; cat </a:t>
            </a:r>
          </a:p>
          <a:p>
            <a:pPr marL="1841500" lvl="3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4ECE1F-44EE-284A-2E2F-E1551DD8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59" y="3873661"/>
            <a:ext cx="6238234" cy="21414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0CB9BC-BC00-298C-4839-4940FF998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319" y="4273746"/>
            <a:ext cx="3838006" cy="10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9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ko-KR" sz="13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13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085130" y="3247241"/>
            <a:ext cx="26753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GloVE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Document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Document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단어수준의 </a:t>
            </a:r>
            <a:r>
              <a:rPr lang="ko-KR" altLang="en-US" dirty="0" err="1"/>
              <a:t>임베딩이</a:t>
            </a:r>
            <a:r>
              <a:rPr lang="ko-KR" altLang="en-US" dirty="0"/>
              <a:t> 가능하다면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문단</a:t>
            </a:r>
            <a:r>
              <a:rPr lang="en-US" altLang="ko-KR" dirty="0"/>
              <a:t>, </a:t>
            </a:r>
            <a:r>
              <a:rPr lang="ko-KR" altLang="en-US" dirty="0"/>
              <a:t>문서 단위 </a:t>
            </a:r>
            <a:r>
              <a:rPr lang="ko-KR" altLang="en-US" dirty="0" err="1"/>
              <a:t>임베딩도</a:t>
            </a:r>
            <a:r>
              <a:rPr lang="ko-KR" altLang="en-US" dirty="0"/>
              <a:t> 가능하지 않을까</a:t>
            </a:r>
            <a:r>
              <a:rPr lang="en-US" altLang="ko-KR" dirty="0"/>
              <a:t>?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두가지 방법이 존재한다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Paragraph Vector model : Distributed Bag of Words(PV-DBOW)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문단 </a:t>
            </a:r>
            <a:r>
              <a:rPr lang="en-US" altLang="ko-KR" dirty="0"/>
              <a:t>id</a:t>
            </a:r>
            <a:r>
              <a:rPr lang="ko-KR" altLang="en-US" dirty="0"/>
              <a:t>만 넣고 일정 개수의 단어를 예측한다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단어의 순서 상관없이 예측한다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r>
              <a:rPr lang="en-US" altLang="ko-KR" dirty="0"/>
              <a:t>The sat on cat </a:t>
            </a:r>
          </a:p>
          <a:p>
            <a:pPr marL="2298700" lvl="4">
              <a:spcBef>
                <a:spcPts val="0"/>
              </a:spcBef>
            </a:pPr>
            <a:r>
              <a:rPr lang="ko-KR" altLang="en-US" dirty="0"/>
              <a:t>워드벡터가 필요 없다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성능은 </a:t>
            </a:r>
            <a:r>
              <a:rPr lang="en-US" altLang="ko-KR" dirty="0"/>
              <a:t>PV-DM</a:t>
            </a:r>
            <a:r>
              <a:rPr lang="ko-KR" altLang="en-US" dirty="0"/>
              <a:t>만으로도 충분 하지만</a:t>
            </a:r>
            <a:r>
              <a:rPr lang="en-US" altLang="ko-KR" dirty="0"/>
              <a:t>,</a:t>
            </a:r>
          </a:p>
          <a:p>
            <a:pPr marL="1524000" lvl="3" indent="0">
              <a:spcBef>
                <a:spcPts val="0"/>
              </a:spcBef>
              <a:buNone/>
            </a:pPr>
            <a:r>
              <a:rPr lang="en-US" altLang="ko-KR" dirty="0"/>
              <a:t>	</a:t>
            </a:r>
            <a:r>
              <a:rPr lang="ko-KR" altLang="en-US" dirty="0"/>
              <a:t>두개를 </a:t>
            </a:r>
            <a:r>
              <a:rPr lang="en-US" altLang="ko-KR" dirty="0"/>
              <a:t>combine</a:t>
            </a:r>
            <a:r>
              <a:rPr lang="ko-KR" altLang="en-US" dirty="0"/>
              <a:t>해서 사용하는 것을 추천한다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7EFF8-AD4A-E812-0F72-C0D7660E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09" y="2939677"/>
            <a:ext cx="4794963" cy="307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Document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Document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점수에 따른 데이터의 벡터 위치를 </a:t>
            </a:r>
            <a:r>
              <a:rPr lang="ko-KR" altLang="en-US" dirty="0" err="1"/>
              <a:t>알고싶다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Z</a:t>
            </a:r>
            <a:r>
              <a:rPr lang="ko-KR" altLang="en-US" dirty="0"/>
              <a:t>는 평점의 벡터</a:t>
            </a:r>
            <a:r>
              <a:rPr lang="en-US" altLang="ko-KR" dirty="0"/>
              <a:t>, p</a:t>
            </a:r>
            <a:r>
              <a:rPr lang="ko-KR" altLang="en-US" dirty="0"/>
              <a:t>는 문장의 벡터</a:t>
            </a:r>
            <a:r>
              <a:rPr lang="en-US" altLang="ko-KR" dirty="0"/>
              <a:t>, x</a:t>
            </a:r>
            <a:r>
              <a:rPr lang="ko-KR" altLang="en-US" dirty="0"/>
              <a:t>는 리뷰데이터 이다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B8520D-BFEA-E67C-90E0-2EC1DA6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48" y="2270234"/>
            <a:ext cx="7046452" cy="39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2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Document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Supervised Paragraph Vector 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점수에 따른 데이터의 벡터 위치를 </a:t>
            </a:r>
            <a:r>
              <a:rPr lang="ko-KR" altLang="en-US" dirty="0" err="1"/>
              <a:t>알고싶다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Z</a:t>
            </a:r>
            <a:r>
              <a:rPr lang="ko-KR" altLang="en-US" dirty="0"/>
              <a:t>는 평점의 벡터</a:t>
            </a:r>
            <a:r>
              <a:rPr lang="en-US" altLang="ko-KR" dirty="0"/>
              <a:t>, p</a:t>
            </a:r>
            <a:r>
              <a:rPr lang="ko-KR" altLang="en-US" dirty="0"/>
              <a:t>는 문장의 벡터</a:t>
            </a:r>
            <a:r>
              <a:rPr lang="en-US" altLang="ko-KR" dirty="0"/>
              <a:t>, x</a:t>
            </a:r>
            <a:r>
              <a:rPr lang="ko-KR" altLang="en-US" dirty="0"/>
              <a:t>는 리뷰데이터 이다</a:t>
            </a:r>
            <a:r>
              <a:rPr lang="en-US" altLang="ko-KR" dirty="0"/>
              <a:t>.</a:t>
            </a:r>
          </a:p>
          <a:p>
            <a:pPr marL="2298700" lvl="4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B8520D-BFEA-E67C-90E0-2EC1DA6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47" y="2270234"/>
            <a:ext cx="8323459" cy="39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44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Document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Supervised Paragraph Vector 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점수에 따른 데이터의 벡터 위치를 </a:t>
            </a:r>
            <a:r>
              <a:rPr lang="ko-KR" altLang="en-US" dirty="0" err="1"/>
              <a:t>알고싶다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빨간색은 평점</a:t>
            </a:r>
            <a:r>
              <a:rPr lang="en-US" altLang="ko-KR" dirty="0"/>
              <a:t>, </a:t>
            </a:r>
            <a:r>
              <a:rPr lang="ko-KR" altLang="en-US" dirty="0"/>
              <a:t>초록색은 단어</a:t>
            </a:r>
            <a:r>
              <a:rPr lang="en-US" altLang="ko-KR" dirty="0"/>
              <a:t>, </a:t>
            </a:r>
            <a:r>
              <a:rPr lang="ko-KR" altLang="en-US" dirty="0"/>
              <a:t>파란색은 리뷰 문장이다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53C51D-5072-AB0C-EB52-04A4CE2E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84" y="2569779"/>
            <a:ext cx="8037943" cy="344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8247239" y="902807"/>
            <a:ext cx="2178242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800" dirty="0">
                <a:solidFill>
                  <a:srgbClr val="D8E2F3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altLang="ko-KR" sz="138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138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085130" y="3247241"/>
            <a:ext cx="250245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Things to Embed?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99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Day Embedding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Day Embedding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뉴스단어</a:t>
            </a:r>
            <a:r>
              <a:rPr lang="en-US" altLang="ko-KR" dirty="0"/>
              <a:t>, </a:t>
            </a:r>
            <a:r>
              <a:rPr lang="ko-KR" altLang="en-US" dirty="0"/>
              <a:t>기사를 </a:t>
            </a:r>
            <a:r>
              <a:rPr lang="ko-KR" altLang="en-US" dirty="0" err="1"/>
              <a:t>임베딩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그날 대표 기사는 어디에 </a:t>
            </a:r>
            <a:r>
              <a:rPr lang="ko-KR" altLang="en-US" dirty="0" err="1"/>
              <a:t>임베딩</a:t>
            </a:r>
            <a:r>
              <a:rPr lang="ko-KR" altLang="en-US" dirty="0"/>
              <a:t> 되는지 알기 위함이다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F844DD-545A-87D0-84DC-7822D89B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73" y="2014220"/>
            <a:ext cx="7026249" cy="4000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396D61-EED3-4A12-7D5B-8946AE06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319" y="2871961"/>
            <a:ext cx="3915874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29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Anomaly Detection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Anomaly Detection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 err="1"/>
              <a:t>Syscall</a:t>
            </a:r>
            <a:r>
              <a:rPr lang="en-US" altLang="ko-KR" dirty="0"/>
              <a:t> Trace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각각의 숫자가 접속했을 때 남는 로그이다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265 : </a:t>
            </a:r>
            <a:r>
              <a:rPr lang="ko-KR" altLang="en-US" dirty="0"/>
              <a:t>무슨 행위 </a:t>
            </a:r>
            <a:r>
              <a:rPr lang="ko-KR" altLang="en-US" dirty="0" err="1"/>
              <a:t>했니</a:t>
            </a:r>
            <a:r>
              <a:rPr lang="en-US" altLang="ko-KR" dirty="0"/>
              <a:t>?</a:t>
            </a:r>
          </a:p>
          <a:p>
            <a:pPr marL="1841500" lvl="3">
              <a:spcBef>
                <a:spcPts val="0"/>
              </a:spcBef>
            </a:pPr>
            <a:r>
              <a:rPr lang="ko-KR" altLang="en-US" dirty="0"/>
              <a:t>행위들의 집합이 한 사람이 한 행동이다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C40FA-6C1E-3B0B-1C2D-A8C3C7497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94" y="2904759"/>
            <a:ext cx="7071771" cy="2878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5D166B-E268-BF83-3DEB-F95782A3B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916" y="1795927"/>
            <a:ext cx="1741356" cy="452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1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Anomaly Detection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Syscall</a:t>
            </a:r>
            <a:r>
              <a:rPr lang="en-US" altLang="ko-KR" dirty="0"/>
              <a:t> Trace</a:t>
            </a:r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각각의 숫자가 접속했을 때 남는 로그이다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사용자 마다 길이가 다름으로 가변길이의 벡터이다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고정길이의 벡터로 변환하는 과정이 필요하다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Syscall2Vec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Doc2Vec </a:t>
            </a:r>
            <a:r>
              <a:rPr lang="ko-KR" altLang="en-US" dirty="0"/>
              <a:t>기반이다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하나의 </a:t>
            </a:r>
            <a:r>
              <a:rPr lang="en-US" altLang="ko-KR" dirty="0"/>
              <a:t>System Call Trace</a:t>
            </a:r>
            <a:r>
              <a:rPr lang="ko-KR" altLang="en-US" dirty="0"/>
              <a:t>를 </a:t>
            </a:r>
            <a:r>
              <a:rPr lang="en-US" altLang="ko-KR" dirty="0"/>
              <a:t>Document</a:t>
            </a:r>
            <a:r>
              <a:rPr lang="ko-KR" altLang="en-US" dirty="0"/>
              <a:t>로 취급하고</a:t>
            </a:r>
            <a:r>
              <a:rPr lang="en-US" altLang="ko-KR" dirty="0"/>
              <a:t>, </a:t>
            </a:r>
            <a:r>
              <a:rPr lang="ko-KR" altLang="en-US" dirty="0"/>
              <a:t>개별 </a:t>
            </a:r>
            <a:r>
              <a:rPr lang="en-US" altLang="ko-KR" dirty="0" err="1"/>
              <a:t>syscall</a:t>
            </a:r>
            <a:r>
              <a:rPr lang="ko-KR" altLang="en-US" dirty="0"/>
              <a:t>을 </a:t>
            </a:r>
            <a:r>
              <a:rPr lang="en-US" altLang="ko-KR" dirty="0"/>
              <a:t>word</a:t>
            </a:r>
            <a:r>
              <a:rPr lang="ko-KR" altLang="en-US" dirty="0"/>
              <a:t>로 취급한다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3F47DE-B815-6BC1-A205-036D47059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68" y="3881019"/>
            <a:ext cx="7825097" cy="193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Anomaly Detection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RNN-AE</a:t>
            </a:r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endParaRPr lang="en-US" altLang="ko-KR" dirty="0"/>
          </a:p>
          <a:p>
            <a:pPr marL="469900" indent="-342900">
              <a:spcBef>
                <a:spcPts val="0"/>
              </a:spcBef>
            </a:pPr>
            <a:r>
              <a:rPr lang="en-US" altLang="ko-KR" dirty="0"/>
              <a:t>RNN-DAE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E9D0FB-FB1F-6DDF-6B53-EB9A30DA1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29" y="1417788"/>
            <a:ext cx="7012861" cy="18614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5431C6-708B-F6F0-DCDE-448EC305C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239" y="4097728"/>
            <a:ext cx="7098708" cy="1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52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Anomaly Detection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Live2Vec in </a:t>
            </a:r>
            <a:r>
              <a:rPr lang="en-US" altLang="ko-KR" dirty="0" err="1"/>
              <a:t>afreecaTV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7FA43B-C78D-EFF6-F95C-F82673B6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7" y="1473714"/>
            <a:ext cx="9093747" cy="35554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9309D3-A46F-1BA0-78EA-EDA9B82A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54" y="1669866"/>
            <a:ext cx="7047703" cy="434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9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altLang="ko-KR" dirty="0"/>
              <a:t>Motivation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/>
              <a:t>Limitations of Word2Vec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Word2Vec</a:t>
            </a:r>
            <a:r>
              <a:rPr lang="ko-KR" altLang="en-US" dirty="0"/>
              <a:t>은 여전히 많이 나오는 단어에 대해 학습을 하는데 많은 시간을 투자한다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이는 학습의 불균형을 초래한다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학습의 불균형을 해소하기 위한 많은 방법론이 있지만</a:t>
            </a:r>
            <a:r>
              <a:rPr lang="en-US" altLang="ko-KR" dirty="0"/>
              <a:t>, </a:t>
            </a:r>
            <a:r>
              <a:rPr lang="ko-KR" altLang="en-US" dirty="0"/>
              <a:t>여전히 불균형은 있다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en-US" altLang="ko-KR" dirty="0"/>
              <a:t>Ex : P(W l the)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445746-4CD5-400F-2EF7-181434FB3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56" y="2726670"/>
            <a:ext cx="8685620" cy="35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B1FE71-E22B-1589-2DF5-79EE21A5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64" y="3014507"/>
            <a:ext cx="8306472" cy="3404469"/>
          </a:xfrm>
          <a:prstGeom prst="rect">
            <a:avLst/>
          </a:prstGeom>
        </p:spPr>
      </p:pic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Notation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GloVe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X </a:t>
            </a:r>
            <a:r>
              <a:rPr lang="ko-KR" altLang="en-US" dirty="0"/>
              <a:t>는 </a:t>
            </a:r>
            <a:r>
              <a:rPr lang="en-US" altLang="ko-KR" dirty="0"/>
              <a:t>Vocab x Vocab</a:t>
            </a:r>
            <a:r>
              <a:rPr lang="ko-KR" altLang="en-US" dirty="0"/>
              <a:t>의 행렬이다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 err="1"/>
              <a:t>X</a:t>
            </a:r>
            <a:r>
              <a:rPr lang="en-US" altLang="ko-KR" sz="1200" dirty="0" err="1"/>
              <a:t>ij</a:t>
            </a:r>
            <a:r>
              <a:rPr lang="ko-KR" altLang="en-US" dirty="0"/>
              <a:t>는 </a:t>
            </a:r>
            <a:r>
              <a:rPr lang="en-US" altLang="ko-KR" dirty="0" err="1"/>
              <a:t>i</a:t>
            </a:r>
            <a:r>
              <a:rPr lang="ko-KR" altLang="en-US" dirty="0"/>
              <a:t>랑</a:t>
            </a:r>
            <a:r>
              <a:rPr lang="en-US" altLang="ko-KR" dirty="0"/>
              <a:t>j</a:t>
            </a:r>
            <a:r>
              <a:rPr lang="ko-KR" altLang="en-US" dirty="0"/>
              <a:t>가 함께 등장하는 빈도를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X</a:t>
            </a:r>
            <a:r>
              <a:rPr lang="en-US" altLang="ko-KR" sz="1200" dirty="0"/>
              <a:t>i</a:t>
            </a:r>
            <a:r>
              <a:rPr lang="ko-KR" altLang="en-US" dirty="0"/>
              <a:t>는 </a:t>
            </a:r>
            <a:r>
              <a:rPr lang="en-US" altLang="ko-KR" dirty="0" err="1"/>
              <a:t>i</a:t>
            </a:r>
            <a:r>
              <a:rPr lang="ko-KR" altLang="en-US" dirty="0"/>
              <a:t>가 코퍼스에 등장하는 빈도를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 err="1"/>
              <a:t>P</a:t>
            </a:r>
            <a:r>
              <a:rPr lang="en-US" altLang="ko-KR" sz="1200" dirty="0" err="1"/>
              <a:t>ij</a:t>
            </a:r>
            <a:r>
              <a:rPr lang="ko-KR" altLang="en-US" dirty="0"/>
              <a:t>는 </a:t>
            </a:r>
            <a:r>
              <a:rPr lang="en-US" altLang="ko-KR" dirty="0" err="1"/>
              <a:t>i</a:t>
            </a:r>
            <a:r>
              <a:rPr lang="ko-KR" altLang="en-US" dirty="0"/>
              <a:t>가 등장할 때 </a:t>
            </a:r>
            <a:r>
              <a:rPr lang="en-US" altLang="ko-KR" dirty="0"/>
              <a:t>j</a:t>
            </a:r>
            <a:r>
              <a:rPr lang="ko-KR" altLang="en-US" dirty="0"/>
              <a:t>가 함께 등장할 확률을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차원의 워드 </a:t>
            </a:r>
            <a:r>
              <a:rPr lang="ko-KR" altLang="en-US" dirty="0" err="1"/>
              <a:t>임베딩을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795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GloVe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P(k l ice)</a:t>
            </a:r>
            <a:r>
              <a:rPr lang="ko-KR" altLang="en-US" dirty="0"/>
              <a:t>는 </a:t>
            </a:r>
            <a:r>
              <a:rPr lang="en-US" altLang="ko-KR" dirty="0"/>
              <a:t>ice</a:t>
            </a:r>
            <a:r>
              <a:rPr lang="ko-KR" altLang="en-US" dirty="0"/>
              <a:t>가 등장할 때 </a:t>
            </a:r>
            <a:r>
              <a:rPr lang="en-US" altLang="ko-KR" dirty="0"/>
              <a:t>k</a:t>
            </a:r>
            <a:r>
              <a:rPr lang="ko-KR" altLang="en-US" dirty="0"/>
              <a:t>가 등장할 확률을 나타낸 것 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P(k l steam)</a:t>
            </a:r>
            <a:r>
              <a:rPr lang="ko-KR" altLang="en-US" dirty="0"/>
              <a:t>은 </a:t>
            </a:r>
            <a:r>
              <a:rPr lang="en-US" altLang="ko-KR" dirty="0"/>
              <a:t>steam</a:t>
            </a:r>
            <a:r>
              <a:rPr lang="ko-KR" altLang="en-US" dirty="0"/>
              <a:t>이 등장할 때 </a:t>
            </a:r>
            <a:r>
              <a:rPr lang="en-US" altLang="ko-KR" dirty="0"/>
              <a:t>k</a:t>
            </a:r>
            <a:r>
              <a:rPr lang="ko-KR" altLang="en-US" dirty="0"/>
              <a:t>가 등장할 확률을 나타낸 것 이다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r>
              <a:rPr lang="en-US" altLang="ko-KR" dirty="0"/>
              <a:t>P(k l ice) / P(k l steam)</a:t>
            </a:r>
            <a:r>
              <a:rPr lang="ko-KR" altLang="en-US" dirty="0"/>
              <a:t>은 </a:t>
            </a:r>
            <a:r>
              <a:rPr lang="en-US" altLang="ko-KR" dirty="0"/>
              <a:t>ice</a:t>
            </a:r>
            <a:r>
              <a:rPr lang="ko-KR" altLang="en-US" dirty="0"/>
              <a:t>와 </a:t>
            </a:r>
            <a:r>
              <a:rPr lang="en-US" altLang="ko-KR" dirty="0"/>
              <a:t>steam</a:t>
            </a:r>
            <a:r>
              <a:rPr lang="ko-KR" altLang="en-US" dirty="0"/>
              <a:t>사이의 비율을 나타낸 것 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값이 크면 분자와 더 관련이 있다는 것 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Solid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값이 작으면 분모와 더 관련이 있다는 것 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Steam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과 비슷하다면</a:t>
            </a:r>
            <a:r>
              <a:rPr lang="en-US" altLang="ko-KR" dirty="0"/>
              <a:t>, </a:t>
            </a:r>
            <a:r>
              <a:rPr lang="ko-KR" altLang="en-US" dirty="0"/>
              <a:t>둘 다 관련이 있거나</a:t>
            </a:r>
            <a:r>
              <a:rPr lang="en-US" altLang="ko-KR" dirty="0"/>
              <a:t>, </a:t>
            </a:r>
            <a:r>
              <a:rPr lang="ko-KR" altLang="en-US" dirty="0"/>
              <a:t>둘 다 관련이 없다는 것 이다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r>
              <a:rPr lang="en-US" altLang="ko-KR" dirty="0"/>
              <a:t>Water-&gt; </a:t>
            </a:r>
            <a:r>
              <a:rPr lang="ko-KR" altLang="en-US" dirty="0"/>
              <a:t>둘 다 관련이 있다</a:t>
            </a:r>
            <a:r>
              <a:rPr lang="en-US" altLang="ko-KR" dirty="0"/>
              <a:t>. Fashion -&gt;</a:t>
            </a:r>
            <a:r>
              <a:rPr lang="ko-KR" altLang="en-US" dirty="0"/>
              <a:t>둘 다 관련이 없다</a:t>
            </a:r>
            <a:r>
              <a:rPr lang="en-US" altLang="ko-KR" dirty="0"/>
              <a:t>.</a:t>
            </a:r>
          </a:p>
          <a:p>
            <a:pPr marL="1841500" lvl="3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C3D5E4-0537-05CE-31B5-EEEDAE33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66" y="4316360"/>
            <a:ext cx="8558570" cy="179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Formulation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GloVe</a:t>
            </a: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세 단어의 관계를 </a:t>
            </a:r>
            <a:r>
              <a:rPr lang="en-US" altLang="ko-KR" dirty="0"/>
              <a:t>F</a:t>
            </a:r>
            <a:r>
              <a:rPr lang="ko-KR" altLang="en-US" dirty="0"/>
              <a:t>를 통하여 표현한다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세 단어의 관계를 </a:t>
            </a:r>
            <a:r>
              <a:rPr lang="ko-KR" altLang="en-US" dirty="0" err="1"/>
              <a:t>뺼셈을</a:t>
            </a:r>
            <a:r>
              <a:rPr lang="ko-KR" altLang="en-US" dirty="0"/>
              <a:t> 활용해 표현한다</a:t>
            </a:r>
            <a:r>
              <a:rPr lang="en-US" altLang="ko-KR" dirty="0"/>
              <a:t>.</a:t>
            </a:r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endParaRPr lang="en-US" altLang="ko-KR" dirty="0"/>
          </a:p>
          <a:p>
            <a:pPr marL="927100" lvl="1">
              <a:spcBef>
                <a:spcPts val="0"/>
              </a:spcBef>
            </a:pPr>
            <a:r>
              <a:rPr lang="ko-KR" altLang="en-US" dirty="0"/>
              <a:t>세 단어의 관계를 내적 스칼라를 활용해 표현한다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r>
              <a:rPr lang="ko-KR" altLang="en-US" dirty="0"/>
              <a:t>이는 </a:t>
            </a:r>
            <a:r>
              <a:rPr lang="en-US" altLang="ko-KR" dirty="0"/>
              <a:t>W</a:t>
            </a:r>
            <a:r>
              <a:rPr lang="en-US" altLang="ko-KR" sz="1200" dirty="0"/>
              <a:t>i</a:t>
            </a:r>
            <a:r>
              <a:rPr lang="ko-KR" altLang="en-US" dirty="0"/>
              <a:t>와 </a:t>
            </a:r>
            <a:r>
              <a:rPr lang="en-US" altLang="ko-KR" dirty="0" err="1"/>
              <a:t>W</a:t>
            </a:r>
            <a:r>
              <a:rPr lang="en-US" altLang="ko-KR" sz="1200" dirty="0" err="1"/>
              <a:t>j</a:t>
            </a:r>
            <a:r>
              <a:rPr lang="ko-KR" altLang="en-US" dirty="0"/>
              <a:t>의 차이를 맥락과 연결하기 위함이다</a:t>
            </a:r>
            <a:r>
              <a:rPr lang="en-US" altLang="ko-KR" dirty="0"/>
              <a:t>.</a:t>
            </a:r>
          </a:p>
          <a:p>
            <a:pPr marL="1384300" lvl="2">
              <a:spcBef>
                <a:spcPts val="0"/>
              </a:spcBef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F7A94D-5379-C5B8-75A4-E948E1744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52" y="1745477"/>
            <a:ext cx="2118544" cy="6553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82F7B8-7886-1042-4022-563D0CD2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852" y="3249183"/>
            <a:ext cx="2354784" cy="609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AD8D0F-53AD-F481-3018-29E8570D0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852" y="5139766"/>
            <a:ext cx="2682472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0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Homomorphism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GloVe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0D33D7-E3EE-7084-524D-2605BFF0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70" y="1311150"/>
            <a:ext cx="5732783" cy="30743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4CE97B-5D2E-2744-CB37-AA7EC4F4B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470" y="4385471"/>
            <a:ext cx="4275190" cy="70872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EA30E4-3325-7EAB-C686-8C424E658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11" y="5248081"/>
            <a:ext cx="425994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Homomorphism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GloVe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CF07D3-8432-2B6C-EEB9-4F53BC49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95" y="1629577"/>
            <a:ext cx="7712108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3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11129272" y="6369229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72" name="Google Shape;172;p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3641124" cy="25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altLang="ko-KR" dirty="0"/>
              <a:t>Text Representation</a:t>
            </a:r>
            <a:endParaRPr dirty="0"/>
          </a:p>
        </p:txBody>
      </p:sp>
      <p:sp>
        <p:nvSpPr>
          <p:cNvPr id="173" name="Google Shape;173;p8"/>
          <p:cNvSpPr txBox="1">
            <a:spLocks noGrp="1"/>
          </p:cNvSpPr>
          <p:nvPr>
            <p:ph type="subTitle" idx="1"/>
          </p:nvPr>
        </p:nvSpPr>
        <p:spPr>
          <a:xfrm>
            <a:off x="0" y="257044"/>
            <a:ext cx="808131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dirty="0"/>
              <a:t>Solution</a:t>
            </a:r>
            <a:endParaRPr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45477" y="842933"/>
            <a:ext cx="11301046" cy="5422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indent="-342900">
              <a:spcBef>
                <a:spcPts val="0"/>
              </a:spcBef>
            </a:pPr>
            <a:r>
              <a:rPr lang="en-US" altLang="ko-KR" dirty="0" err="1"/>
              <a:t>GloVe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D26F7-0485-5F39-7682-F2B7BFE8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83" y="1259775"/>
            <a:ext cx="7788315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3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880</Words>
  <Application>Microsoft Office PowerPoint</Application>
  <PresentationFormat>와이드스크린</PresentationFormat>
  <Paragraphs>251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Noto Sans Symbols</vt:lpstr>
      <vt:lpstr>Malgun Gothic</vt:lpstr>
      <vt:lpstr>Arial</vt:lpstr>
      <vt:lpstr>Impact</vt:lpstr>
      <vt:lpstr>Office 테마</vt:lpstr>
      <vt:lpstr>PowerPoint 프레젠테이션</vt:lpstr>
      <vt:lpstr>PowerPoint 프레젠테이션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PowerPoint 프레젠테이션</vt:lpstr>
      <vt:lpstr>Text Representation</vt:lpstr>
      <vt:lpstr>Text Representation</vt:lpstr>
      <vt:lpstr>Text Representation</vt:lpstr>
      <vt:lpstr>Text Representation</vt:lpstr>
      <vt:lpstr>PowerPoint 프레젠테이션</vt:lpstr>
      <vt:lpstr>Text Representation</vt:lpstr>
      <vt:lpstr>Text Representation</vt:lpstr>
      <vt:lpstr>Text Representation</vt:lpstr>
      <vt:lpstr>Text Representation</vt:lpstr>
      <vt:lpstr>Text Representation</vt:lpstr>
      <vt:lpstr>PowerPoint 프레젠테이션</vt:lpstr>
      <vt:lpstr>Text Representation</vt:lpstr>
      <vt:lpstr>Text Representation</vt:lpstr>
      <vt:lpstr>Text Representation</vt:lpstr>
      <vt:lpstr>Text Representation</vt:lpstr>
      <vt:lpstr>Text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TM_LAB</dc:creator>
  <cp:lastModifiedBy>서 수원</cp:lastModifiedBy>
  <cp:revision>37</cp:revision>
  <dcterms:created xsi:type="dcterms:W3CDTF">2020-05-26T05:06:02Z</dcterms:created>
  <dcterms:modified xsi:type="dcterms:W3CDTF">2023-04-09T08:08:09Z</dcterms:modified>
</cp:coreProperties>
</file>