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42" r:id="rId4"/>
    <p:sldId id="415" r:id="rId5"/>
    <p:sldId id="416" r:id="rId6"/>
    <p:sldId id="417" r:id="rId7"/>
    <p:sldId id="259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03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9" r:id="rId30"/>
    <p:sldId id="438" r:id="rId31"/>
    <p:sldId id="440" r:id="rId32"/>
    <p:sldId id="441" r:id="rId33"/>
    <p:sldId id="443" r:id="rId34"/>
    <p:sldId id="444" r:id="rId35"/>
    <p:sldId id="445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90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84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828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86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775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3111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5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258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88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521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980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171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279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989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4245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258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18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24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60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872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546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124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515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000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8327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498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83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42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34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93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23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46195" cy="2048607"/>
            <a:chOff x="224990" y="430200"/>
            <a:chExt cx="7223813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Text Analytics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33928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Ch6 : Dimensionality Reduction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Accuracy ration(</a:t>
            </a:r>
            <a:r>
              <a:rPr lang="en-US" altLang="ko-KR" dirty="0" err="1"/>
              <a:t>AccR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성능이 나타나는 것을 확인할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Probability Ratio(PR)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P(</a:t>
            </a:r>
            <a:r>
              <a:rPr lang="en-US" altLang="ko-KR" dirty="0" err="1"/>
              <a:t>Pos,w|Pos</a:t>
            </a:r>
            <a:r>
              <a:rPr lang="en-US" altLang="ko-KR" dirty="0"/>
              <a:t>)/P(</a:t>
            </a:r>
            <a:r>
              <a:rPr lang="en-US" altLang="ko-KR" dirty="0" err="1"/>
              <a:t>Neg,w|Neg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2298700" lvl="4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E24B7-C221-BEFA-55F0-8384DA85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0" y="738791"/>
            <a:ext cx="5132463" cy="4826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6C4B72-D449-1558-9965-CBA3097B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4" y="1617780"/>
            <a:ext cx="2941575" cy="563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CCF742-3451-30A7-A874-4BB53B8EF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8" y="2284185"/>
            <a:ext cx="4827761" cy="1135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70051E-12B7-C5D8-8087-3AE6C24F5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184" y="4622946"/>
            <a:ext cx="438188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2298700" lvl="4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F0826F-B0C1-0910-57C3-55B26E80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5" y="1477243"/>
            <a:ext cx="9639398" cy="42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3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Odds ratio(</a:t>
            </a:r>
            <a:r>
              <a:rPr lang="en-US" altLang="ko-KR" dirty="0" err="1"/>
              <a:t>OddR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동일 집단 내에서 어떤 사건이 발생할 확률과 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/>
              <a:t>발생하지 않을 확률의 </a:t>
            </a:r>
            <a:r>
              <a:rPr lang="ko-KR" altLang="en-US" dirty="0" err="1"/>
              <a:t>비교값이다</a:t>
            </a:r>
            <a:r>
              <a:rPr lang="en-US" altLang="ko-KR" dirty="0"/>
              <a:t>.</a:t>
            </a:r>
          </a:p>
          <a:p>
            <a:pPr marL="1797050" lvl="3" indent="-285750">
              <a:spcBef>
                <a:spcPts val="0"/>
              </a:spcBef>
            </a:pPr>
            <a:r>
              <a:rPr lang="ko-KR" altLang="en-US" dirty="0"/>
              <a:t>예시로 흡연자가 폐암에 걸릴 확률이 </a:t>
            </a:r>
            <a:r>
              <a:rPr lang="en-US" altLang="ko-KR" dirty="0"/>
              <a:t>20%,</a:t>
            </a:r>
            <a:r>
              <a:rPr lang="ko-KR" altLang="en-US" dirty="0"/>
              <a:t> 비흡연자가</a:t>
            </a:r>
            <a:endParaRPr lang="en-US" altLang="ko-KR" dirty="0"/>
          </a:p>
          <a:p>
            <a:pPr marL="1511300" lvl="3" indent="0">
              <a:spcBef>
                <a:spcPts val="0"/>
              </a:spcBef>
              <a:buNone/>
            </a:pPr>
            <a:r>
              <a:rPr lang="ko-KR" altLang="en-US" dirty="0"/>
              <a:t>폐암에 걸릴 확률이 </a:t>
            </a:r>
            <a:r>
              <a:rPr lang="en-US" altLang="ko-KR" dirty="0"/>
              <a:t>1%</a:t>
            </a:r>
            <a:r>
              <a:rPr lang="ko-KR" altLang="en-US" dirty="0"/>
              <a:t>라고 하면 </a:t>
            </a:r>
            <a:r>
              <a:rPr lang="en-US" altLang="ko-KR" dirty="0" err="1"/>
              <a:t>OddR</a:t>
            </a:r>
            <a:r>
              <a:rPr lang="ko-KR" altLang="en-US" dirty="0"/>
              <a:t>은 </a:t>
            </a:r>
            <a:r>
              <a:rPr lang="en-US" altLang="ko-KR" dirty="0"/>
              <a:t>20/80,1/99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1511300" lvl="3" indent="0">
              <a:spcBef>
                <a:spcPts val="0"/>
              </a:spcBef>
              <a:buNone/>
            </a:pPr>
            <a:endParaRPr lang="en-US" altLang="ko-KR" dirty="0"/>
          </a:p>
          <a:p>
            <a:pPr marL="1339850" lvl="2" indent="-28575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Odds ratio Numerator(</a:t>
            </a:r>
            <a:r>
              <a:rPr lang="en-US" altLang="ko-KR" dirty="0" err="1"/>
              <a:t>OddN</a:t>
            </a:r>
            <a:r>
              <a:rPr lang="en-US" altLang="ko-KR" dirty="0"/>
              <a:t>)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분자만 가져왔다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E24B7-C221-BEFA-55F0-8384DA85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0" y="738791"/>
            <a:ext cx="5132463" cy="4826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9F42D2-2987-96D1-C7E5-89F16C67A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27" y="2921841"/>
            <a:ext cx="5540007" cy="1161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F6C284-FE0E-ACFC-CA1E-FD1B879A2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861" y="4777903"/>
            <a:ext cx="5540008" cy="10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F1 – Measure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E24B7-C221-BEFA-55F0-8384DA85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0" y="738791"/>
            <a:ext cx="5132463" cy="4826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A88FDE-A931-BEF3-471E-0CD4352A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99" y="1609494"/>
            <a:ext cx="3231160" cy="769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D3B683-7E1A-FE80-E346-A9E0DEA49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99" y="2270015"/>
            <a:ext cx="6119390" cy="723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7A766D-08FF-0FE7-00C4-9B4E97564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13" y="2814243"/>
            <a:ext cx="2133785" cy="6629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34D34B-8088-C35C-60E1-FFD9C96DA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15" y="3499338"/>
            <a:ext cx="4191954" cy="18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2EE74-2A92-02EB-88B4-797F16619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7" y="1449523"/>
            <a:ext cx="8240249" cy="40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Information Gain(IG)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엔트로피 감소량을 측정한다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F2F91-2027-92F8-32ED-30AF69AF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65" y="1977022"/>
            <a:ext cx="5400520" cy="25003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00EA64-EECC-3943-D095-99EEE119E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85" y="1542832"/>
            <a:ext cx="5757455" cy="29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3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Information Gain(IG)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엔트로피 감소량을 측정한다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5B399E-0A8A-FAD4-8E64-602AF998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75" y="2130443"/>
            <a:ext cx="7489294" cy="35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카이제곱</a:t>
            </a:r>
            <a:r>
              <a:rPr lang="ko-KR" altLang="en-US" dirty="0"/>
              <a:t> 통계량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클래스와 독립적이다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D15E6-5731-E9D4-4E25-8635A4C4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89" y="2095385"/>
            <a:ext cx="6174459" cy="2149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AF77A-0509-FC76-2079-B7AFBB39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7" y="4062716"/>
            <a:ext cx="6500423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Bi-Normal Separation(BNS)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정규분포를 가정하고</a:t>
            </a:r>
            <a:r>
              <a:rPr lang="en-US" altLang="ko-KR" dirty="0"/>
              <a:t>, </a:t>
            </a:r>
            <a:r>
              <a:rPr lang="ko-KR" altLang="en-US" dirty="0"/>
              <a:t>누적 분포함수를 따른다고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56A96-87B5-27FF-841A-AB701690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70" y="2063572"/>
            <a:ext cx="7251339" cy="35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IG</a:t>
            </a:r>
            <a:r>
              <a:rPr lang="ko-KR" altLang="en-US" dirty="0"/>
              <a:t>랑 </a:t>
            </a:r>
            <a:r>
              <a:rPr lang="en-US" altLang="ko-KR" dirty="0"/>
              <a:t>x^2</a:t>
            </a:r>
            <a:r>
              <a:rPr lang="ko-KR" altLang="en-US" dirty="0"/>
              <a:t>으로 충분하다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6A178-96BF-29B4-17AE-45DCF9E5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04" y="1599556"/>
            <a:ext cx="8495546" cy="40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1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Dimensionality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</a:rPr>
              <a:t>Reduction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</a:rPr>
              <a:t>Extraction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8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SVD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특이값</a:t>
            </a:r>
            <a:r>
              <a:rPr lang="ko-KR" altLang="en-US" dirty="0"/>
              <a:t> 분해이다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 err="1"/>
              <a:t>U</a:t>
            </a:r>
            <a:r>
              <a:rPr lang="en-US" altLang="ko-KR" sz="1000" dirty="0" err="1"/>
              <a:t>k</a:t>
            </a:r>
            <a:r>
              <a:rPr lang="en-US" altLang="ko-KR" dirty="0"/>
              <a:t> T </a:t>
            </a:r>
            <a:r>
              <a:rPr lang="en-US" altLang="ko-KR" dirty="0" err="1"/>
              <a:t>U</a:t>
            </a:r>
            <a:r>
              <a:rPr lang="en-US" altLang="ko-KR" sz="1000" dirty="0" err="1"/>
              <a:t>k</a:t>
            </a:r>
            <a:r>
              <a:rPr lang="en-US" altLang="ko-KR" dirty="0"/>
              <a:t> = 1, U</a:t>
            </a:r>
            <a:r>
              <a:rPr lang="en-US" altLang="ko-KR" sz="1000" dirty="0"/>
              <a:t>i</a:t>
            </a:r>
            <a:r>
              <a:rPr lang="en-US" altLang="ko-KR" dirty="0"/>
              <a:t> T </a:t>
            </a:r>
            <a:r>
              <a:rPr lang="en-US" altLang="ko-KR" dirty="0" err="1"/>
              <a:t>U</a:t>
            </a:r>
            <a:r>
              <a:rPr lang="en-US" altLang="ko-KR" sz="1000" dirty="0" err="1"/>
              <a:t>j</a:t>
            </a:r>
            <a:r>
              <a:rPr lang="en-US" altLang="ko-KR" dirty="0"/>
              <a:t> = 0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4C428-BCD8-146C-E454-93180813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7" y="2418839"/>
            <a:ext cx="8992791" cy="38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SVD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하나의 차원에서 직교 하는 것은 항상 항등원이다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Rank(A)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 아닌 최대의 차원수를 의미한다</a:t>
            </a:r>
            <a:r>
              <a:rPr lang="en-US" altLang="ko-KR" dirty="0"/>
              <a:t>. zero singular value(</a:t>
            </a:r>
            <a:r>
              <a:rPr lang="ko-KR" altLang="en-US" dirty="0"/>
              <a:t>시그마 벡터에서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6FA8A7-16DA-231A-4985-3962006D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43" y="1903798"/>
            <a:ext cx="244623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Reduces SVDs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42021-B327-9D47-7F35-0FFBADD4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6" y="1656571"/>
            <a:ext cx="4930666" cy="2205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E6153F-356B-A304-B4F8-7AB62542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20" y="1656570"/>
            <a:ext cx="4963457" cy="22059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5C7A95-7B04-0498-8865-CC994A31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16" y="4071712"/>
            <a:ext cx="4341126" cy="1984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C5D1DD-D161-F6BD-98D4-456C80952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820" y="3999996"/>
            <a:ext cx="4757452" cy="21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9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Reduces SVDs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899417-B0B0-B48A-22E8-82D85E220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57" y="1911757"/>
            <a:ext cx="8270915" cy="41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Reduces SVDs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불분명한 관계도 찾을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차원을 축소 해도 거리 관계가 보존된다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CA09F-ABAA-5B6A-DFD0-E1D3EFB1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400210"/>
            <a:ext cx="6265358" cy="32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Reduces SVDs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불분명한 관계도 찾을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차원을 축소 해도 거리 관계가 보존된다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BC2913-343C-1E7D-B6C7-83A9C9EF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19" y="2409466"/>
            <a:ext cx="8307912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차원을 줄이더라도 데이터 간의 거리</a:t>
            </a:r>
            <a:r>
              <a:rPr lang="en-US" altLang="ko-KR" dirty="0"/>
              <a:t>(</a:t>
            </a:r>
            <a:r>
              <a:rPr lang="ko-KR" altLang="en-US" dirty="0"/>
              <a:t>이웃</a:t>
            </a:r>
            <a:r>
              <a:rPr lang="en-US" altLang="ko-KR" dirty="0"/>
              <a:t>)</a:t>
            </a:r>
            <a:r>
              <a:rPr lang="ko-KR" altLang="en-US" dirty="0"/>
              <a:t>는 유사해야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확률적 결정을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데이터 간의 거리는 유클리드 거리를 이용해 정의한다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데이터의 분산 정도에 따라</a:t>
            </a:r>
            <a:r>
              <a:rPr lang="en-US" altLang="ko-KR" dirty="0"/>
              <a:t>, </a:t>
            </a:r>
            <a:r>
              <a:rPr lang="ko-KR" altLang="en-US" dirty="0"/>
              <a:t>달라짐으로 정규화를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표준편차가 크면</a:t>
            </a:r>
            <a:r>
              <a:rPr lang="en-US" altLang="ko-KR" dirty="0"/>
              <a:t>, </a:t>
            </a:r>
            <a:r>
              <a:rPr lang="ko-KR" altLang="en-US" dirty="0"/>
              <a:t>멀리 있어도 이웃으로 정의 할 확률이 커진다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표준편차가 크면</a:t>
            </a:r>
            <a:r>
              <a:rPr lang="en-US" altLang="ko-KR" dirty="0"/>
              <a:t>, </a:t>
            </a:r>
            <a:r>
              <a:rPr lang="ko-KR" altLang="en-US" dirty="0"/>
              <a:t>엔트로피 값이 커진다</a:t>
            </a:r>
            <a:r>
              <a:rPr lang="en-US" altLang="ko-KR" dirty="0"/>
              <a:t>. </a:t>
            </a:r>
            <a:r>
              <a:rPr lang="ko-KR" altLang="en-US" dirty="0"/>
              <a:t>작다면 엔트로피 값이 낮아진다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q</a:t>
            </a:r>
            <a:r>
              <a:rPr lang="ko-KR" altLang="en-US" dirty="0"/>
              <a:t>는 우리가 찾아야 하는 것을 의미한다</a:t>
            </a:r>
            <a:r>
              <a:rPr lang="en-US" altLang="ko-KR" dirty="0"/>
              <a:t>.(</a:t>
            </a:r>
            <a:r>
              <a:rPr lang="ko-KR" altLang="en-US" dirty="0"/>
              <a:t>축소된 공간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D49E6-BD66-7B73-CAB4-4B28B068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82" y="3069170"/>
            <a:ext cx="1516511" cy="5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00AA7C-4700-2AEF-A5FE-E2DC8F5D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082" y="2296575"/>
            <a:ext cx="1371719" cy="373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1317E-B98D-77F6-2AA2-1C9473D8B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617" y="4753185"/>
            <a:ext cx="6353989" cy="16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 q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값을 </a:t>
            </a:r>
            <a:r>
              <a:rPr lang="ko-KR" altLang="en-US" dirty="0" err="1"/>
              <a:t>찾는것이</a:t>
            </a:r>
            <a:r>
              <a:rPr lang="ko-KR" altLang="en-US" dirty="0"/>
              <a:t> 목표이다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쿨백</a:t>
            </a:r>
            <a:r>
              <a:rPr lang="ko-KR" altLang="en-US" dirty="0"/>
              <a:t> </a:t>
            </a:r>
            <a:r>
              <a:rPr lang="ko-KR" altLang="en-US" dirty="0" err="1"/>
              <a:t>라이블러</a:t>
            </a:r>
            <a:r>
              <a:rPr lang="ko-KR" altLang="en-US" dirty="0"/>
              <a:t> 발산</a:t>
            </a:r>
            <a:r>
              <a:rPr lang="en-US" altLang="ko-KR" dirty="0"/>
              <a:t>(KL Divergence)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비용함수를 밑과 같이 정의한다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18971B-7B7D-C030-7567-C6747E74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38" y="2353235"/>
            <a:ext cx="4412362" cy="701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6451E0-B62E-7F83-AE61-DD7214960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05" y="5089737"/>
            <a:ext cx="5395428" cy="11278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9B96DD-342B-DF24-6BC0-845CBC885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394" y="3102078"/>
            <a:ext cx="4090139" cy="20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F3472-7C79-CA42-93D0-59C3448B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42" y="1891862"/>
            <a:ext cx="7476690" cy="44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Dimensionality Reduction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텍스트 데이터의 일반적인 특징</a:t>
            </a:r>
            <a:r>
              <a:rPr lang="en-US" altLang="ko-KR" dirty="0"/>
              <a:t>(Bag of Words </a:t>
            </a:r>
            <a:r>
              <a:rPr lang="ko-KR" altLang="en-US" dirty="0"/>
              <a:t>를 가정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수</a:t>
            </a:r>
            <a:r>
              <a:rPr lang="en-US" altLang="ko-KR" dirty="0"/>
              <a:t>(Terms)</a:t>
            </a:r>
            <a:r>
              <a:rPr lang="ko-KR" altLang="en-US" dirty="0"/>
              <a:t>가 문서의 수</a:t>
            </a:r>
            <a:r>
              <a:rPr lang="en-US" altLang="ko-KR" dirty="0"/>
              <a:t>(Documents)</a:t>
            </a:r>
            <a:r>
              <a:rPr lang="ko-KR" altLang="en-US" dirty="0"/>
              <a:t>보다 많다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변수가 관측치 보다 많으면 기존 통계의 방법이 사용 불가능 하다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과적합의 문제가 발생하기 때문이다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희소성의 문제가 발생한다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ko-KR" altLang="en-US" dirty="0"/>
              <a:t>왜</a:t>
            </a:r>
            <a:r>
              <a:rPr lang="en-US" altLang="ko-KR" dirty="0"/>
              <a:t> dimensionality reductio</a:t>
            </a:r>
            <a:r>
              <a:rPr lang="ko-KR" altLang="en-US" dirty="0"/>
              <a:t>이 필요할까</a:t>
            </a:r>
            <a:r>
              <a:rPr lang="en-US" altLang="ko-KR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계산 효율성을 높이기 위함이다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텍스트 마이닝의 정확도를 높이기 위함이다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377B9-08B2-165A-2C2A-2EC9A213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96" y="2613112"/>
            <a:ext cx="8215380" cy="23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3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F67FA-8574-6101-2DFD-6B584B4F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15" y="1926258"/>
            <a:ext cx="6264183" cy="3604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1DD744-900F-7219-1973-843E3CDD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73" y="842933"/>
            <a:ext cx="5735864" cy="14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7B524-3006-271A-1234-577AA643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76" y="1793945"/>
            <a:ext cx="5403048" cy="3932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95A5E5-5248-0596-8AFC-111DFF76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5064"/>
            <a:ext cx="1585097" cy="9373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7E07AC-7DB2-FC9C-B990-110F4475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136" y="3565748"/>
            <a:ext cx="3741744" cy="66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2666AF-9C55-B634-DBAD-9A6BA9012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357" y="2932496"/>
            <a:ext cx="2545301" cy="556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623A27-6BD0-CBCA-8A8E-F980E81EC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524" y="2296547"/>
            <a:ext cx="4961050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0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75D27-3918-F3CE-0B53-9D52FB1D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74" y="1747573"/>
            <a:ext cx="4762913" cy="7773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97FA48-DCF0-F5A7-3A44-59FD73015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33" y="3402276"/>
            <a:ext cx="8199091" cy="28628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057B97-5984-93F6-765A-22C164D3B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104" y="2486859"/>
            <a:ext cx="5125883" cy="10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거리가 너무 가까워진다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97ABC-D8B6-4F66-83DD-F4A0D709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00" y="2302816"/>
            <a:ext cx="6210386" cy="39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1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T – 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거리가 너무 가까워진다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해결하기 위해 정규분포 대신 </a:t>
            </a:r>
            <a:r>
              <a:rPr lang="en-US" altLang="ko-KR" dirty="0"/>
              <a:t>t</a:t>
            </a:r>
            <a:r>
              <a:rPr lang="ko-KR" altLang="en-US" dirty="0"/>
              <a:t>분포를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733F3-1070-450A-C61F-8C7DAC25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18" y="2454362"/>
            <a:ext cx="564690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2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T – Stochastic Neighbor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비용함수를 최소로 하는 </a:t>
            </a:r>
            <a:r>
              <a:rPr lang="en-US" altLang="ko-KR" dirty="0" err="1"/>
              <a:t>yi</a:t>
            </a:r>
            <a:r>
              <a:rPr lang="ko-KR" altLang="en-US" dirty="0"/>
              <a:t>값을 찾아야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거리가 너무 가까워진다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해결하기 위해 정규분포 대신 </a:t>
            </a:r>
            <a:r>
              <a:rPr lang="en-US" altLang="ko-KR" dirty="0"/>
              <a:t>t</a:t>
            </a:r>
            <a:r>
              <a:rPr lang="ko-KR" altLang="en-US" dirty="0"/>
              <a:t>분포를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E46FAD-994C-31D2-60CA-48C71528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6" y="2585688"/>
            <a:ext cx="3919414" cy="37835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78054D-4F84-E2B0-FD5C-6A1B5399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06" y="2601215"/>
            <a:ext cx="5697133" cy="36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Dimensionality Reduction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Dimension Reduction</a:t>
            </a:r>
            <a:r>
              <a:rPr lang="ko-KR" altLang="en-US" dirty="0"/>
              <a:t>의 테크닉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크게 보면 </a:t>
            </a:r>
            <a:r>
              <a:rPr lang="en-US" altLang="ko-KR" dirty="0"/>
              <a:t>Feature Selection</a:t>
            </a:r>
            <a:r>
              <a:rPr lang="ko-KR" altLang="en-US" dirty="0"/>
              <a:t>과 </a:t>
            </a:r>
            <a:r>
              <a:rPr lang="en-US" altLang="ko-KR" dirty="0"/>
              <a:t>Feature Extraction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둘의 차이점은 차원을 단순히 축소하느냐</a:t>
            </a:r>
            <a:r>
              <a:rPr lang="en-US" altLang="ko-KR" dirty="0"/>
              <a:t>, </a:t>
            </a:r>
            <a:r>
              <a:rPr lang="ko-KR" altLang="en-US" dirty="0"/>
              <a:t>데이터셋의 특징을 가지고 새로운 셋을 </a:t>
            </a:r>
            <a:r>
              <a:rPr lang="ko-KR" altLang="en-US" dirty="0" err="1"/>
              <a:t>만드느냐에</a:t>
            </a:r>
            <a:r>
              <a:rPr lang="ko-KR" altLang="en-US" dirty="0"/>
              <a:t> 따라 차이가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869950" lvl="1" indent="-285750">
              <a:spcBef>
                <a:spcPts val="0"/>
              </a:spcBef>
            </a:pPr>
            <a:r>
              <a:rPr lang="en-US" altLang="ko-KR" dirty="0"/>
              <a:t>Feature Selection</a:t>
            </a:r>
          </a:p>
          <a:p>
            <a:pPr marL="1327150" lvl="2" indent="-285750">
              <a:spcBef>
                <a:spcPts val="0"/>
              </a:spcBef>
            </a:pPr>
            <a:r>
              <a:rPr lang="ko-KR" altLang="en-US" dirty="0"/>
              <a:t>지도학습이다</a:t>
            </a:r>
            <a:r>
              <a:rPr lang="en-US" altLang="ko-KR" dirty="0"/>
              <a:t>.</a:t>
            </a:r>
          </a:p>
          <a:p>
            <a:pPr marL="1327150" lvl="2" indent="-285750">
              <a:spcBef>
                <a:spcPts val="0"/>
              </a:spcBef>
            </a:pPr>
            <a:r>
              <a:rPr lang="ko-KR" altLang="en-US" dirty="0"/>
              <a:t>알고리즘 사용 유무에 따라 </a:t>
            </a:r>
            <a:r>
              <a:rPr lang="en-US" altLang="ko-KR" dirty="0"/>
              <a:t>Filter</a:t>
            </a:r>
            <a:r>
              <a:rPr lang="ko-KR" altLang="en-US" dirty="0"/>
              <a:t>와 </a:t>
            </a:r>
            <a:r>
              <a:rPr lang="en-US" altLang="ko-KR" dirty="0"/>
              <a:t>Wrapper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869950" lvl="1" indent="-285750">
              <a:spcBef>
                <a:spcPts val="0"/>
              </a:spcBef>
            </a:pPr>
            <a:r>
              <a:rPr lang="en-US" altLang="ko-KR" dirty="0"/>
              <a:t>Feature Extraction</a:t>
            </a:r>
          </a:p>
          <a:p>
            <a:pPr marL="1327150" lvl="2" indent="-285750">
              <a:spcBef>
                <a:spcPts val="0"/>
              </a:spcBef>
            </a:pPr>
            <a:r>
              <a:rPr lang="ko-KR" altLang="en-US" dirty="0"/>
              <a:t>비지도 학습이다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5524C-F51F-F5C1-2A26-6593833C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25" y="3237138"/>
            <a:ext cx="6240080" cy="30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Dimensionality Reduction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Dimension Reduction</a:t>
            </a:r>
            <a:r>
              <a:rPr lang="ko-KR" altLang="en-US" dirty="0"/>
              <a:t>의 테크닉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크게 보면 </a:t>
            </a:r>
            <a:r>
              <a:rPr lang="en-US" altLang="ko-KR" dirty="0"/>
              <a:t>Feature Selection</a:t>
            </a:r>
            <a:r>
              <a:rPr lang="ko-KR" altLang="en-US" dirty="0"/>
              <a:t>과 </a:t>
            </a:r>
            <a:r>
              <a:rPr lang="en-US" altLang="ko-KR" dirty="0"/>
              <a:t>Feature Extraction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둘의 차이점은 차원을 단순히 축소하느냐</a:t>
            </a:r>
            <a:r>
              <a:rPr lang="en-US" altLang="ko-KR" dirty="0"/>
              <a:t>, </a:t>
            </a:r>
            <a:r>
              <a:rPr lang="ko-KR" altLang="en-US" dirty="0"/>
              <a:t>데이터셋의 특징을 가지고 새로운 셋을 </a:t>
            </a:r>
            <a:r>
              <a:rPr lang="ko-KR" altLang="en-US" dirty="0" err="1"/>
              <a:t>만드느냐에</a:t>
            </a:r>
            <a:r>
              <a:rPr lang="ko-KR" altLang="en-US" dirty="0"/>
              <a:t> 따라 차이가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6CBA5-A2D0-2985-4D31-8F23796C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59" y="2402267"/>
            <a:ext cx="6796903" cy="35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Dimensionality Reduction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Dimension Reduction</a:t>
            </a:r>
            <a:r>
              <a:rPr lang="ko-KR" altLang="en-US" dirty="0"/>
              <a:t>의 테크닉</a:t>
            </a:r>
            <a:endParaRPr lang="en-US" altLang="ko-KR" dirty="0"/>
          </a:p>
          <a:p>
            <a:pPr marL="869950" lvl="1" indent="-285750">
              <a:spcBef>
                <a:spcPts val="0"/>
              </a:spcBef>
            </a:pPr>
            <a:r>
              <a:rPr lang="en-US" altLang="ko-KR" dirty="0"/>
              <a:t>Feature Selection</a:t>
            </a:r>
          </a:p>
          <a:p>
            <a:pPr marL="1327150" lvl="2" indent="-285750">
              <a:spcBef>
                <a:spcPts val="0"/>
              </a:spcBef>
            </a:pPr>
            <a:r>
              <a:rPr lang="ko-KR" altLang="en-US" dirty="0"/>
              <a:t>지도학습이다</a:t>
            </a:r>
            <a:r>
              <a:rPr lang="en-US" altLang="ko-KR" dirty="0"/>
              <a:t>.</a:t>
            </a:r>
          </a:p>
          <a:p>
            <a:pPr marL="1327150" lvl="2" indent="-285750">
              <a:spcBef>
                <a:spcPts val="0"/>
              </a:spcBef>
            </a:pPr>
            <a:r>
              <a:rPr lang="ko-KR" altLang="en-US" dirty="0"/>
              <a:t>알고리즘 사용 유무에 따라 </a:t>
            </a:r>
            <a:r>
              <a:rPr lang="en-US" altLang="ko-KR" dirty="0"/>
              <a:t>Filter</a:t>
            </a:r>
            <a:r>
              <a:rPr lang="ko-KR" altLang="en-US" dirty="0"/>
              <a:t>와 </a:t>
            </a:r>
            <a:r>
              <a:rPr lang="en-US" altLang="ko-KR" dirty="0"/>
              <a:t>Wrapper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95C52-63D9-5B4F-7D88-806A3562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2" y="2499279"/>
            <a:ext cx="10140964" cy="29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</a:rPr>
              <a:t>Feature</a:t>
            </a:r>
            <a:r>
              <a:rPr lang="ko-KR" altLang="en-US" sz="2400" b="1" dirty="0">
                <a:solidFill>
                  <a:schemeClr val="lt1"/>
                </a:solidFill>
              </a:rPr>
              <a:t> </a:t>
            </a:r>
            <a:r>
              <a:rPr lang="en-US" altLang="ko-KR" sz="2400" b="1" dirty="0">
                <a:solidFill>
                  <a:schemeClr val="lt1"/>
                </a:solidFill>
              </a:rPr>
              <a:t>Selection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10</a:t>
            </a:r>
            <a:r>
              <a:rPr lang="ko-KR" altLang="en-US" dirty="0"/>
              <a:t>개의 문서와 </a:t>
            </a:r>
            <a:r>
              <a:rPr lang="en-US" altLang="ko-KR" dirty="0"/>
              <a:t>10</a:t>
            </a:r>
            <a:r>
              <a:rPr lang="ko-KR" altLang="en-US" dirty="0"/>
              <a:t>개의 단어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긍부정</a:t>
            </a:r>
            <a:r>
              <a:rPr lang="ko-KR" altLang="en-US" dirty="0"/>
              <a:t> 판별 문제이다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6</a:t>
            </a:r>
            <a:r>
              <a:rPr lang="ko-KR" altLang="en-US" dirty="0"/>
              <a:t>개의 긍정 문서와 </a:t>
            </a:r>
            <a:r>
              <a:rPr lang="en-US" altLang="ko-KR" dirty="0"/>
              <a:t>4</a:t>
            </a:r>
            <a:r>
              <a:rPr lang="ko-KR" altLang="en-US" dirty="0"/>
              <a:t>개의 부정 문서가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E24B7-C221-BEFA-55F0-8384DA85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93" y="2147997"/>
            <a:ext cx="7413362" cy="39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3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Feature Selection Metric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Document frequency(DF)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단어가 나타나는 횟수를 센다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Term1 : DF(w) = 6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Term2 : DF(w) = 4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Term3 : DF(w) = 10</a:t>
            </a:r>
          </a:p>
          <a:p>
            <a:pPr marL="1384300" lvl="2">
              <a:spcBef>
                <a:spcPts val="0"/>
              </a:spcBef>
            </a:pPr>
            <a:r>
              <a:rPr lang="en-US" altLang="ko-KR" sz="1800" dirty="0"/>
              <a:t>Accuracy(Acc)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정확도를 본다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Term1 : N(</a:t>
            </a:r>
            <a:r>
              <a:rPr lang="en-US" altLang="ko-KR" dirty="0" err="1"/>
              <a:t>Pos,w</a:t>
            </a:r>
            <a:r>
              <a:rPr lang="en-US" altLang="ko-KR" dirty="0"/>
              <a:t>) = 6,N(</a:t>
            </a:r>
            <a:r>
              <a:rPr lang="en-US" altLang="ko-KR" dirty="0" err="1"/>
              <a:t>Neg,w</a:t>
            </a:r>
            <a:r>
              <a:rPr lang="en-US" altLang="ko-KR" dirty="0"/>
              <a:t>) = 0, ACC(w) = 6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Term2 : N(</a:t>
            </a:r>
            <a:r>
              <a:rPr lang="en-US" altLang="ko-KR" dirty="0" err="1"/>
              <a:t>Pos,w</a:t>
            </a:r>
            <a:r>
              <a:rPr lang="en-US" altLang="ko-KR" dirty="0"/>
              <a:t>) = 0,N(</a:t>
            </a:r>
            <a:r>
              <a:rPr lang="en-US" altLang="ko-KR" dirty="0" err="1"/>
              <a:t>Neg,w</a:t>
            </a:r>
            <a:r>
              <a:rPr lang="en-US" altLang="ko-KR" dirty="0"/>
              <a:t>) = -4, ACC(w) = -4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Term3 : N(</a:t>
            </a:r>
            <a:r>
              <a:rPr lang="en-US" altLang="ko-KR" dirty="0" err="1"/>
              <a:t>Pos,w</a:t>
            </a:r>
            <a:r>
              <a:rPr lang="en-US" altLang="ko-KR" dirty="0"/>
              <a:t>) = 6,N(</a:t>
            </a:r>
            <a:r>
              <a:rPr lang="en-US" altLang="ko-KR" dirty="0" err="1"/>
              <a:t>Neg,w</a:t>
            </a:r>
            <a:r>
              <a:rPr lang="en-US" altLang="ko-KR" dirty="0"/>
              <a:t>) = 4, ACC(w) = 2</a:t>
            </a:r>
          </a:p>
          <a:p>
            <a:pPr marL="2298700" lvl="4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E24B7-C221-BEFA-55F0-8384DA85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0" y="738791"/>
            <a:ext cx="5132463" cy="4826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BE8ED9-88CD-F7A6-D7C0-82C1CE3B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543" y="3037987"/>
            <a:ext cx="2484335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993</Words>
  <Application>Microsoft Office PowerPoint</Application>
  <PresentationFormat>와이드스크린</PresentationFormat>
  <Paragraphs>361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Dimensionality Reduction</vt:lpstr>
      <vt:lpstr>Dimensionality Reduction</vt:lpstr>
      <vt:lpstr>Dimensionality Reduction</vt:lpstr>
      <vt:lpstr>Dimensionality Reduction</vt:lpstr>
      <vt:lpstr>PowerPoint 프레젠테이션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PowerPoint 프레젠테이션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42</cp:revision>
  <dcterms:created xsi:type="dcterms:W3CDTF">2020-05-26T05:06:02Z</dcterms:created>
  <dcterms:modified xsi:type="dcterms:W3CDTF">2023-05-01T06:50:30Z</dcterms:modified>
</cp:coreProperties>
</file>