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70" r:id="rId30"/>
    <p:sldId id="369" r:id="rId31"/>
    <p:sldId id="371" r:id="rId32"/>
    <p:sldId id="372" r:id="rId33"/>
    <p:sldId id="373" r:id="rId34"/>
    <p:sldId id="374" r:id="rId35"/>
    <p:sldId id="375" r:id="rId36"/>
    <p:sldId id="377" r:id="rId37"/>
    <p:sldId id="376" r:id="rId3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gUMAhJ3WGZfSMGEvzQf4kGAGHfJA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7195B7A-76E4-4576-0DBB-099BD0FFBAA3}" name="서 수원" initials="서수" userId="9851febfde171f0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1" autoAdjust="0"/>
    <p:restoredTop sz="94660"/>
  </p:normalViewPr>
  <p:slideViewPr>
    <p:cSldViewPr snapToGrid="0">
      <p:cViewPr varScale="1">
        <p:scale>
          <a:sx n="78" d="100"/>
          <a:sy n="78" d="100"/>
        </p:scale>
        <p:origin x="9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57" Type="http://schemas.openxmlformats.org/officeDocument/2006/relationships/presProps" Target="presProps.xml"/><Relationship Id="rId61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theme" Target="theme/theme1.xml"/><Relationship Id="rId20" Type="http://schemas.openxmlformats.org/officeDocument/2006/relationships/slide" Target="slides/slide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75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8576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8637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6560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278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1991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9833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67247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4012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1347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먼저 “비전 및 목표에 대해 설명하겠습니다.</a:t>
            </a:r>
            <a:endParaRPr dirty="0"/>
          </a:p>
        </p:txBody>
      </p:sp>
      <p:sp>
        <p:nvSpPr>
          <p:cNvPr id="130" name="Google Shape;13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03069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73761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95865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94209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95838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4025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14088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62734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73760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1645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9761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85907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00622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73004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0560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81778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43393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먼저 “비전 및 목표에 대해 설명하겠습니다.</a:t>
            </a:r>
            <a:endParaRPr dirty="0"/>
          </a:p>
        </p:txBody>
      </p:sp>
      <p:sp>
        <p:nvSpPr>
          <p:cNvPr id="130" name="Google Shape;13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08965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6483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8465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304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2548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1718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6757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1817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">
  <p:cSld name="1_Sec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/>
          <p:nvPr/>
        </p:nvSpPr>
        <p:spPr>
          <a:xfrm>
            <a:off x="0" y="-19050"/>
            <a:ext cx="12192000" cy="687705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" name="Google Shape;21;p14"/>
          <p:cNvGrpSpPr/>
          <p:nvPr/>
        </p:nvGrpSpPr>
        <p:grpSpPr>
          <a:xfrm>
            <a:off x="7632171" y="798969"/>
            <a:ext cx="3456384" cy="4968552"/>
            <a:chOff x="7632171" y="798969"/>
            <a:chExt cx="3456384" cy="4968552"/>
          </a:xfrm>
        </p:grpSpPr>
        <p:sp>
          <p:nvSpPr>
            <p:cNvPr id="22" name="Google Shape;22;p14"/>
            <p:cNvSpPr/>
            <p:nvPr/>
          </p:nvSpPr>
          <p:spPr>
            <a:xfrm>
              <a:off x="7632171" y="798969"/>
              <a:ext cx="3456384" cy="4968552"/>
            </a:xfrm>
            <a:prstGeom prst="roundRect">
              <a:avLst>
                <a:gd name="adj" fmla="val 4363"/>
              </a:avLst>
            </a:prstGeom>
            <a:noFill/>
            <a:ln w="1524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3" name="Google Shape;23;p14"/>
            <p:cNvCxnSpPr/>
            <p:nvPr/>
          </p:nvCxnSpPr>
          <p:spPr>
            <a:xfrm>
              <a:off x="8088221" y="3031217"/>
              <a:ext cx="2544283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/>
          <p:nvPr/>
        </p:nvSpPr>
        <p:spPr>
          <a:xfrm>
            <a:off x="10939850" y="6348391"/>
            <a:ext cx="1252912" cy="406800"/>
          </a:xfrm>
          <a:prstGeom prst="rect">
            <a:avLst/>
          </a:prstGeom>
          <a:solidFill>
            <a:srgbClr val="0120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" name="Google Shape;27;p15"/>
          <p:cNvSpPr/>
          <p:nvPr/>
        </p:nvSpPr>
        <p:spPr>
          <a:xfrm>
            <a:off x="0" y="257044"/>
            <a:ext cx="12192000" cy="432000"/>
          </a:xfrm>
          <a:prstGeom prst="rect">
            <a:avLst/>
          </a:prstGeom>
          <a:solidFill>
            <a:srgbClr val="EC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;p1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None/>
              <a:defRPr sz="1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15"/>
          <p:cNvSpPr/>
          <p:nvPr/>
        </p:nvSpPr>
        <p:spPr>
          <a:xfrm>
            <a:off x="0" y="6348391"/>
            <a:ext cx="10865708" cy="406800"/>
          </a:xfrm>
          <a:prstGeom prst="rect">
            <a:avLst/>
          </a:prstGeom>
          <a:solidFill>
            <a:srgbClr val="EC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31;p15"/>
          <p:cNvSpPr txBox="1"/>
          <p:nvPr/>
        </p:nvSpPr>
        <p:spPr>
          <a:xfrm>
            <a:off x="822275" y="6397903"/>
            <a:ext cx="71377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usiness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ntelligence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oratory –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비즈니스 인텔리전스 연구실</a:t>
            </a:r>
            <a:endParaRPr/>
          </a:p>
        </p:txBody>
      </p:sp>
      <p:cxnSp>
        <p:nvCxnSpPr>
          <p:cNvPr id="32" name="Google Shape;32;p15"/>
          <p:cNvCxnSpPr>
            <a:stCxn id="31" idx="3"/>
          </p:cNvCxnSpPr>
          <p:nvPr/>
        </p:nvCxnSpPr>
        <p:spPr>
          <a:xfrm>
            <a:off x="7960063" y="6551792"/>
            <a:ext cx="25266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3" name="Google Shape;3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4832" y="6348391"/>
            <a:ext cx="292611" cy="4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66306" y="256484"/>
            <a:ext cx="431935" cy="433403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5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791"/>
            <a:ext cx="1145005" cy="115931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/>
          <p:nvPr/>
        </p:nvSpPr>
        <p:spPr>
          <a:xfrm flipH="1">
            <a:off x="6544132" y="2479396"/>
            <a:ext cx="5647868" cy="4378604"/>
          </a:xfrm>
          <a:prstGeom prst="rtTriangle">
            <a:avLst/>
          </a:prstGeom>
          <a:solidFill>
            <a:srgbClr val="F2F2F2">
              <a:alpha val="4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1" name="Google Shape;101;p1"/>
          <p:cNvGrpSpPr/>
          <p:nvPr/>
        </p:nvGrpSpPr>
        <p:grpSpPr>
          <a:xfrm>
            <a:off x="5297369" y="1163107"/>
            <a:ext cx="6480967" cy="5508171"/>
            <a:chOff x="4046075" y="664189"/>
            <a:chExt cx="6480967" cy="5508171"/>
          </a:xfrm>
        </p:grpSpPr>
        <p:sp>
          <p:nvSpPr>
            <p:cNvPr id="102" name="Google Shape;102;p1"/>
            <p:cNvSpPr/>
            <p:nvPr/>
          </p:nvSpPr>
          <p:spPr>
            <a:xfrm rot="-5400000">
              <a:off x="5902050" y="3863438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 rot="-5400000">
              <a:off x="6824461" y="2942685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 rot="-5400000">
              <a:off x="7746872" y="2027486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 rot="-5400000">
              <a:off x="8676167" y="1110871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5901221" y="3416756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6175941" y="3550072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6823632" y="2496003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7098352" y="2629319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7746043" y="1580804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8020763" y="1714120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8675338" y="664189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950058" y="797505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971927" y="4335612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5246647" y="4468928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 rot="-5400000">
              <a:off x="4976198" y="4793262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4046075" y="5273768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4320795" y="5408046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5791416" y="4637155"/>
              <a:ext cx="212725" cy="304800"/>
            </a:xfrm>
            <a:custGeom>
              <a:avLst/>
              <a:gdLst/>
              <a:ahLst/>
              <a:cxnLst/>
              <a:rect l="l" t="t" r="r" b="b"/>
              <a:pathLst>
                <a:path w="187" h="267" extrusionOk="0">
                  <a:moveTo>
                    <a:pt x="94" y="0"/>
                  </a:moveTo>
                  <a:cubicBezTo>
                    <a:pt x="42" y="0"/>
                    <a:pt x="0" y="42"/>
                    <a:pt x="0" y="94"/>
                  </a:cubicBezTo>
                  <a:cubicBezTo>
                    <a:pt x="0" y="164"/>
                    <a:pt x="94" y="267"/>
                    <a:pt x="94" y="267"/>
                  </a:cubicBezTo>
                  <a:cubicBezTo>
                    <a:pt x="94" y="267"/>
                    <a:pt x="187" y="164"/>
                    <a:pt x="187" y="94"/>
                  </a:cubicBezTo>
                  <a:cubicBezTo>
                    <a:pt x="187" y="42"/>
                    <a:pt x="145" y="0"/>
                    <a:pt x="94" y="0"/>
                  </a:cubicBezTo>
                  <a:lnTo>
                    <a:pt x="94" y="0"/>
                  </a:lnTo>
                  <a:close/>
                  <a:moveTo>
                    <a:pt x="94" y="127"/>
                  </a:moveTo>
                  <a:cubicBezTo>
                    <a:pt x="75" y="127"/>
                    <a:pt x="60" y="112"/>
                    <a:pt x="60" y="94"/>
                  </a:cubicBezTo>
                  <a:cubicBezTo>
                    <a:pt x="60" y="75"/>
                    <a:pt x="75" y="60"/>
                    <a:pt x="94" y="60"/>
                  </a:cubicBezTo>
                  <a:cubicBezTo>
                    <a:pt x="112" y="60"/>
                    <a:pt x="127" y="75"/>
                    <a:pt x="127" y="94"/>
                  </a:cubicBezTo>
                  <a:cubicBezTo>
                    <a:pt x="127" y="112"/>
                    <a:pt x="112" y="127"/>
                    <a:pt x="94" y="127"/>
                  </a:cubicBezTo>
                  <a:lnTo>
                    <a:pt x="94" y="127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  <a:effectLst>
              <a:outerShdw blurRad="50800" sy="23000" kx="-1200000" algn="bl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9451439" y="955594"/>
              <a:ext cx="306388" cy="304800"/>
            </a:xfrm>
            <a:custGeom>
              <a:avLst/>
              <a:gdLst/>
              <a:ahLst/>
              <a:cxnLst/>
              <a:rect l="l" t="t" r="r" b="b"/>
              <a:pathLst>
                <a:path w="267" h="267" extrusionOk="0">
                  <a:moveTo>
                    <a:pt x="134" y="0"/>
                  </a:moveTo>
                  <a:cubicBezTo>
                    <a:pt x="60" y="0"/>
                    <a:pt x="0" y="60"/>
                    <a:pt x="0" y="134"/>
                  </a:cubicBezTo>
                  <a:cubicBezTo>
                    <a:pt x="0" y="207"/>
                    <a:pt x="60" y="267"/>
                    <a:pt x="134" y="267"/>
                  </a:cubicBezTo>
                  <a:cubicBezTo>
                    <a:pt x="207" y="267"/>
                    <a:pt x="267" y="207"/>
                    <a:pt x="267" y="134"/>
                  </a:cubicBezTo>
                  <a:cubicBezTo>
                    <a:pt x="267" y="60"/>
                    <a:pt x="207" y="0"/>
                    <a:pt x="134" y="0"/>
                  </a:cubicBezTo>
                  <a:lnTo>
                    <a:pt x="134" y="0"/>
                  </a:lnTo>
                  <a:close/>
                  <a:moveTo>
                    <a:pt x="226" y="80"/>
                  </a:moveTo>
                  <a:lnTo>
                    <a:pt x="187" y="80"/>
                  </a:lnTo>
                  <a:cubicBezTo>
                    <a:pt x="182" y="64"/>
                    <a:pt x="176" y="48"/>
                    <a:pt x="168" y="33"/>
                  </a:cubicBezTo>
                  <a:cubicBezTo>
                    <a:pt x="193" y="41"/>
                    <a:pt x="213" y="58"/>
                    <a:pt x="226" y="80"/>
                  </a:cubicBezTo>
                  <a:lnTo>
                    <a:pt x="226" y="80"/>
                  </a:lnTo>
                  <a:close/>
                  <a:moveTo>
                    <a:pt x="134" y="28"/>
                  </a:moveTo>
                  <a:cubicBezTo>
                    <a:pt x="145" y="44"/>
                    <a:pt x="153" y="61"/>
                    <a:pt x="159" y="80"/>
                  </a:cubicBezTo>
                  <a:lnTo>
                    <a:pt x="108" y="80"/>
                  </a:lnTo>
                  <a:cubicBezTo>
                    <a:pt x="114" y="61"/>
                    <a:pt x="123" y="44"/>
                    <a:pt x="134" y="28"/>
                  </a:cubicBezTo>
                  <a:lnTo>
                    <a:pt x="134" y="28"/>
                  </a:lnTo>
                  <a:close/>
                  <a:moveTo>
                    <a:pt x="30" y="160"/>
                  </a:moveTo>
                  <a:cubicBezTo>
                    <a:pt x="28" y="152"/>
                    <a:pt x="27" y="143"/>
                    <a:pt x="27" y="134"/>
                  </a:cubicBezTo>
                  <a:cubicBezTo>
                    <a:pt x="27" y="124"/>
                    <a:pt x="28" y="116"/>
                    <a:pt x="30" y="107"/>
                  </a:cubicBezTo>
                  <a:lnTo>
                    <a:pt x="76" y="107"/>
                  </a:lnTo>
                  <a:cubicBezTo>
                    <a:pt x="74" y="116"/>
                    <a:pt x="74" y="125"/>
                    <a:pt x="74" y="134"/>
                  </a:cubicBezTo>
                  <a:cubicBezTo>
                    <a:pt x="74" y="143"/>
                    <a:pt x="74" y="152"/>
                    <a:pt x="76" y="160"/>
                  </a:cubicBezTo>
                  <a:lnTo>
                    <a:pt x="30" y="160"/>
                  </a:lnTo>
                  <a:lnTo>
                    <a:pt x="30" y="160"/>
                  </a:lnTo>
                  <a:close/>
                  <a:moveTo>
                    <a:pt x="41" y="187"/>
                  </a:moveTo>
                  <a:lnTo>
                    <a:pt x="81" y="187"/>
                  </a:lnTo>
                  <a:cubicBezTo>
                    <a:pt x="85" y="204"/>
                    <a:pt x="91" y="220"/>
                    <a:pt x="99" y="234"/>
                  </a:cubicBezTo>
                  <a:cubicBezTo>
                    <a:pt x="75" y="226"/>
                    <a:pt x="54" y="209"/>
                    <a:pt x="41" y="187"/>
                  </a:cubicBezTo>
                  <a:lnTo>
                    <a:pt x="41" y="187"/>
                  </a:lnTo>
                  <a:close/>
                  <a:moveTo>
                    <a:pt x="81" y="80"/>
                  </a:moveTo>
                  <a:lnTo>
                    <a:pt x="41" y="80"/>
                  </a:lnTo>
                  <a:cubicBezTo>
                    <a:pt x="54" y="58"/>
                    <a:pt x="75" y="41"/>
                    <a:pt x="99" y="33"/>
                  </a:cubicBezTo>
                  <a:cubicBezTo>
                    <a:pt x="91" y="48"/>
                    <a:pt x="85" y="64"/>
                    <a:pt x="81" y="80"/>
                  </a:cubicBezTo>
                  <a:lnTo>
                    <a:pt x="81" y="80"/>
                  </a:lnTo>
                  <a:close/>
                  <a:moveTo>
                    <a:pt x="134" y="240"/>
                  </a:moveTo>
                  <a:cubicBezTo>
                    <a:pt x="123" y="224"/>
                    <a:pt x="114" y="206"/>
                    <a:pt x="108" y="187"/>
                  </a:cubicBezTo>
                  <a:lnTo>
                    <a:pt x="159" y="187"/>
                  </a:lnTo>
                  <a:cubicBezTo>
                    <a:pt x="153" y="206"/>
                    <a:pt x="145" y="224"/>
                    <a:pt x="134" y="240"/>
                  </a:cubicBezTo>
                  <a:lnTo>
                    <a:pt x="134" y="240"/>
                  </a:lnTo>
                  <a:close/>
                  <a:moveTo>
                    <a:pt x="165" y="160"/>
                  </a:moveTo>
                  <a:lnTo>
                    <a:pt x="102" y="160"/>
                  </a:lnTo>
                  <a:cubicBezTo>
                    <a:pt x="101" y="152"/>
                    <a:pt x="100" y="143"/>
                    <a:pt x="100" y="134"/>
                  </a:cubicBezTo>
                  <a:cubicBezTo>
                    <a:pt x="100" y="125"/>
                    <a:pt x="101" y="116"/>
                    <a:pt x="102" y="107"/>
                  </a:cubicBezTo>
                  <a:lnTo>
                    <a:pt x="165" y="107"/>
                  </a:lnTo>
                  <a:cubicBezTo>
                    <a:pt x="166" y="116"/>
                    <a:pt x="167" y="125"/>
                    <a:pt x="167" y="134"/>
                  </a:cubicBezTo>
                  <a:cubicBezTo>
                    <a:pt x="167" y="143"/>
                    <a:pt x="166" y="152"/>
                    <a:pt x="165" y="160"/>
                  </a:cubicBezTo>
                  <a:lnTo>
                    <a:pt x="165" y="160"/>
                  </a:lnTo>
                  <a:close/>
                  <a:moveTo>
                    <a:pt x="168" y="234"/>
                  </a:moveTo>
                  <a:cubicBezTo>
                    <a:pt x="176" y="220"/>
                    <a:pt x="182" y="204"/>
                    <a:pt x="187" y="187"/>
                  </a:cubicBezTo>
                  <a:lnTo>
                    <a:pt x="226" y="187"/>
                  </a:lnTo>
                  <a:cubicBezTo>
                    <a:pt x="213" y="209"/>
                    <a:pt x="193" y="226"/>
                    <a:pt x="168" y="234"/>
                  </a:cubicBezTo>
                  <a:lnTo>
                    <a:pt x="168" y="234"/>
                  </a:lnTo>
                  <a:close/>
                  <a:moveTo>
                    <a:pt x="192" y="160"/>
                  </a:moveTo>
                  <a:cubicBezTo>
                    <a:pt x="193" y="152"/>
                    <a:pt x="194" y="143"/>
                    <a:pt x="194" y="134"/>
                  </a:cubicBezTo>
                  <a:cubicBezTo>
                    <a:pt x="194" y="125"/>
                    <a:pt x="193" y="116"/>
                    <a:pt x="192" y="107"/>
                  </a:cubicBezTo>
                  <a:lnTo>
                    <a:pt x="237" y="107"/>
                  </a:lnTo>
                  <a:cubicBezTo>
                    <a:pt x="239" y="116"/>
                    <a:pt x="240" y="124"/>
                    <a:pt x="240" y="134"/>
                  </a:cubicBezTo>
                  <a:cubicBezTo>
                    <a:pt x="240" y="143"/>
                    <a:pt x="239" y="152"/>
                    <a:pt x="237" y="160"/>
                  </a:cubicBezTo>
                  <a:lnTo>
                    <a:pt x="192" y="160"/>
                  </a:lnTo>
                  <a:lnTo>
                    <a:pt x="192" y="160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  <a:effectLst>
              <a:outerShdw blurRad="50800" sy="23000" kx="-1200000" algn="bl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8554154" y="1899925"/>
              <a:ext cx="228600" cy="260350"/>
            </a:xfrm>
            <a:custGeom>
              <a:avLst/>
              <a:gdLst/>
              <a:ahLst/>
              <a:cxnLst/>
              <a:rect l="l" t="t" r="r" b="b"/>
              <a:pathLst>
                <a:path w="144" h="164" extrusionOk="0">
                  <a:moveTo>
                    <a:pt x="90" y="20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0" y="164"/>
                  </a:lnTo>
                  <a:lnTo>
                    <a:pt x="19" y="164"/>
                  </a:lnTo>
                  <a:lnTo>
                    <a:pt x="19" y="96"/>
                  </a:lnTo>
                  <a:lnTo>
                    <a:pt x="73" y="96"/>
                  </a:lnTo>
                  <a:lnTo>
                    <a:pt x="77" y="116"/>
                  </a:lnTo>
                  <a:lnTo>
                    <a:pt x="144" y="116"/>
                  </a:lnTo>
                  <a:lnTo>
                    <a:pt x="144" y="20"/>
                  </a:lnTo>
                  <a:lnTo>
                    <a:pt x="90" y="20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2" name="Google Shape;122;p1"/>
          <p:cNvGrpSpPr/>
          <p:nvPr/>
        </p:nvGrpSpPr>
        <p:grpSpPr>
          <a:xfrm>
            <a:off x="413664" y="1691064"/>
            <a:ext cx="7946195" cy="2048607"/>
            <a:chOff x="224990" y="430200"/>
            <a:chExt cx="7223813" cy="1862363"/>
          </a:xfrm>
        </p:grpSpPr>
        <p:sp>
          <p:nvSpPr>
            <p:cNvPr id="123" name="Google Shape;123;p1"/>
            <p:cNvSpPr txBox="1"/>
            <p:nvPr/>
          </p:nvSpPr>
          <p:spPr>
            <a:xfrm>
              <a:off x="224990" y="828879"/>
              <a:ext cx="7214875" cy="615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4400" dirty="0">
                  <a:solidFill>
                    <a:srgbClr val="2E4F88"/>
                  </a:solidFill>
                </a:rPr>
                <a:t>Text Analytics</a:t>
              </a:r>
            </a:p>
          </p:txBody>
        </p:sp>
        <p:sp>
          <p:nvSpPr>
            <p:cNvPr id="124" name="Google Shape;124;p1"/>
            <p:cNvSpPr txBox="1"/>
            <p:nvPr/>
          </p:nvSpPr>
          <p:spPr>
            <a:xfrm>
              <a:off x="233928" y="1900849"/>
              <a:ext cx="7214875" cy="3917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800" dirty="0">
                  <a:solidFill>
                    <a:srgbClr val="8DA9DB"/>
                  </a:solidFill>
                </a:rPr>
                <a:t>Ch7 : Topic Modeling</a:t>
              </a:r>
              <a:endParaRPr sz="28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 txBox="1"/>
            <p:nvPr/>
          </p:nvSpPr>
          <p:spPr>
            <a:xfrm>
              <a:off x="224990" y="430200"/>
              <a:ext cx="7214875" cy="3357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1"/>
          <p:cNvSpPr txBox="1"/>
          <p:nvPr/>
        </p:nvSpPr>
        <p:spPr>
          <a:xfrm>
            <a:off x="8518456" y="5140663"/>
            <a:ext cx="3365792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2F5496"/>
                </a:solidFill>
              </a:rPr>
              <a:t>서수원</a:t>
            </a:r>
            <a:endParaRPr sz="2000" b="0" u="none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ko-KR" sz="20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usiness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 b="0" u="none" dirty="0" err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ko-KR" sz="2000" b="0" u="none" dirty="0" err="1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ntelligence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 b="0" u="none" dirty="0" err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산업경영공학과, 명지대학교</a:t>
            </a:r>
            <a:endParaRPr sz="2000" b="0" u="none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Topic Modeling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LDA Inference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/>
              <a:t>Dirichlet Distribution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 err="1"/>
              <a:t>알파값은</a:t>
            </a:r>
            <a:r>
              <a:rPr lang="ko-KR" altLang="en-US" dirty="0"/>
              <a:t> 평균에 대한 모양과 </a:t>
            </a:r>
            <a:r>
              <a:rPr lang="ko-KR" altLang="en-US" dirty="0" err="1"/>
              <a:t>세타의</a:t>
            </a:r>
            <a:r>
              <a:rPr lang="ko-KR" altLang="en-US" dirty="0"/>
              <a:t> 희소성을 조정한다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알파가 </a:t>
            </a:r>
            <a:r>
              <a:rPr lang="en-US" altLang="ko-KR" dirty="0"/>
              <a:t>1</a:t>
            </a:r>
            <a:r>
              <a:rPr lang="ko-KR" altLang="en-US" dirty="0"/>
              <a:t>이라면</a:t>
            </a:r>
            <a:r>
              <a:rPr lang="en-US" altLang="ko-KR" dirty="0"/>
              <a:t>, </a:t>
            </a:r>
            <a:r>
              <a:rPr lang="ko-KR" altLang="en-US" dirty="0"/>
              <a:t>균일한 </a:t>
            </a:r>
            <a:r>
              <a:rPr lang="en-US" altLang="ko-KR" dirty="0"/>
              <a:t>uniform</a:t>
            </a:r>
            <a:r>
              <a:rPr lang="ko-KR" altLang="en-US" dirty="0"/>
              <a:t>분포의 형태를 띈다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알파가 </a:t>
            </a:r>
            <a:r>
              <a:rPr lang="en-US" altLang="ko-KR" dirty="0"/>
              <a:t>2</a:t>
            </a:r>
            <a:r>
              <a:rPr lang="ko-KR" altLang="en-US" dirty="0"/>
              <a:t>라면 값들이 평균으로 더 몰린다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알파가 </a:t>
            </a:r>
            <a:r>
              <a:rPr lang="en-US" altLang="ko-KR" dirty="0"/>
              <a:t>10</a:t>
            </a:r>
            <a:r>
              <a:rPr lang="ko-KR" altLang="en-US" dirty="0"/>
              <a:t>이라면 평균으로 더 모아진다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삼각주사위를 </a:t>
            </a:r>
            <a:r>
              <a:rPr lang="en-US" altLang="ko-KR" dirty="0"/>
              <a:t>30</a:t>
            </a:r>
            <a:r>
              <a:rPr lang="ko-KR" altLang="en-US" dirty="0"/>
              <a:t>번 던졌을 때 각 값이 </a:t>
            </a:r>
            <a:r>
              <a:rPr lang="en-US" altLang="ko-KR" dirty="0"/>
              <a:t>10</a:t>
            </a:r>
            <a:r>
              <a:rPr lang="ko-KR" altLang="en-US" dirty="0"/>
              <a:t>번씩 나오는 것을 예로 들 수 있다</a:t>
            </a:r>
            <a:r>
              <a:rPr lang="en-US" altLang="ko-KR" dirty="0"/>
              <a:t>.</a:t>
            </a:r>
          </a:p>
          <a:p>
            <a:pPr marL="2298700" lvl="4">
              <a:spcBef>
                <a:spcPts val="0"/>
              </a:spcBef>
            </a:pPr>
            <a:r>
              <a:rPr lang="en-US" altLang="ko-KR" dirty="0"/>
              <a:t>100</a:t>
            </a:r>
            <a:r>
              <a:rPr lang="ko-KR" altLang="en-US" dirty="0"/>
              <a:t>번 던지면</a:t>
            </a:r>
            <a:r>
              <a:rPr lang="en-US" altLang="ko-KR" dirty="0"/>
              <a:t>?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알파가 </a:t>
            </a:r>
            <a:r>
              <a:rPr lang="en-US" altLang="ko-KR" dirty="0"/>
              <a:t>0 </a:t>
            </a:r>
            <a:r>
              <a:rPr lang="ko-KR" altLang="en-US" dirty="0"/>
              <a:t>보다 작으면 면에 값들이</a:t>
            </a:r>
            <a:endParaRPr lang="en-US" altLang="ko-KR" dirty="0"/>
          </a:p>
          <a:p>
            <a:pPr marL="1054100" lvl="2" indent="0">
              <a:spcBef>
                <a:spcPts val="0"/>
              </a:spcBef>
              <a:buNone/>
            </a:pPr>
            <a:r>
              <a:rPr lang="ko-KR" altLang="en-US" dirty="0"/>
              <a:t>몰리는 것을 볼 수 있다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2ECE3B-9626-5101-23DE-AAF02B9DF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149" y="925824"/>
            <a:ext cx="3874507" cy="500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34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Topic Modeling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LDA Inference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/>
              <a:t>Dirichlet Distribution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DEA4C3-3963-7E30-7B5B-586C765C2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58" y="1364332"/>
            <a:ext cx="6885383" cy="474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85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Topic Modeling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LDA Inference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/>
              <a:t>Dirichlet Distribution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F7CE2B-49D7-131C-82B4-AD0DD0137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02" y="1478884"/>
            <a:ext cx="7271290" cy="468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120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Topic Modeling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LDA Inference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/>
              <a:t>Dirichlet Distribution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9A4058-2A5D-DA95-F277-48CE6331E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45" y="1381786"/>
            <a:ext cx="6927646" cy="463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20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Topic Modeling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LDA Inference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/>
              <a:t>Dirichlet Distribution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B45DD8-1BAD-2339-C038-67EE36F02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75" y="1338647"/>
            <a:ext cx="7132382" cy="46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74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Topic Modeling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LDA Inference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/>
              <a:t>Dirichlet Distribution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2E1FDB-6C31-AC69-A960-A25C9987E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91" y="1274617"/>
            <a:ext cx="7478439" cy="485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64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Topic Modeling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LDA Inference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/>
              <a:t>Dirichlet Distribution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알파와</a:t>
            </a:r>
            <a:r>
              <a:rPr lang="en-US" altLang="ko-KR" dirty="0"/>
              <a:t> </a:t>
            </a:r>
            <a:r>
              <a:rPr lang="ko-KR" altLang="en-US" dirty="0"/>
              <a:t>베타는 정해줘야 하는 값이다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그 이후로 </a:t>
            </a:r>
            <a:r>
              <a:rPr lang="ko-KR" altLang="en-US" dirty="0" err="1"/>
              <a:t>세타</a:t>
            </a:r>
            <a:r>
              <a:rPr lang="ko-KR" altLang="en-US" dirty="0"/>
              <a:t> 파이 </a:t>
            </a:r>
            <a:r>
              <a:rPr lang="en-US" altLang="ko-KR" dirty="0"/>
              <a:t>z</a:t>
            </a:r>
            <a:r>
              <a:rPr lang="ko-KR" altLang="en-US" dirty="0"/>
              <a:t>값이 찾아진다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알파는 </a:t>
            </a:r>
            <a:r>
              <a:rPr lang="en-US" altLang="ko-KR" dirty="0"/>
              <a:t>0</a:t>
            </a:r>
            <a:r>
              <a:rPr lang="ko-KR" altLang="en-US" dirty="0"/>
              <a:t>보다 작게</a:t>
            </a:r>
            <a:r>
              <a:rPr lang="en-US" altLang="ko-KR" dirty="0"/>
              <a:t>, </a:t>
            </a:r>
            <a:r>
              <a:rPr lang="ko-KR" altLang="en-US" dirty="0"/>
              <a:t>베타는 </a:t>
            </a:r>
            <a:r>
              <a:rPr lang="en-US" altLang="ko-KR" dirty="0"/>
              <a:t>1</a:t>
            </a:r>
            <a:r>
              <a:rPr lang="ko-KR" altLang="en-US" dirty="0"/>
              <a:t>이 관례적이다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3845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Topic Modeling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LDA Inference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/>
              <a:t>LDA Inference</a:t>
            </a:r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 err="1"/>
              <a:t>하이퍼</a:t>
            </a:r>
            <a:r>
              <a:rPr lang="ko-KR" altLang="en-US" dirty="0"/>
              <a:t> 파라미터와 문서에 대한 관측치가 정해져 있다면</a:t>
            </a:r>
            <a:r>
              <a:rPr lang="en-US" altLang="ko-KR" dirty="0"/>
              <a:t>, </a:t>
            </a:r>
            <a:r>
              <a:rPr lang="ko-KR" altLang="en-US" dirty="0"/>
              <a:t>단어단위 토픽</a:t>
            </a:r>
            <a:r>
              <a:rPr lang="en-US" altLang="ko-KR" dirty="0"/>
              <a:t>(z),</a:t>
            </a:r>
            <a:r>
              <a:rPr lang="ko-KR" altLang="en-US" dirty="0" err="1"/>
              <a:t>토픽별</a:t>
            </a:r>
            <a:r>
              <a:rPr lang="ko-KR" altLang="en-US" dirty="0"/>
              <a:t> 단어</a:t>
            </a:r>
            <a:r>
              <a:rPr lang="en-US" altLang="ko-KR" dirty="0"/>
              <a:t>(</a:t>
            </a:r>
            <a:r>
              <a:rPr lang="ko-KR" altLang="en-US" dirty="0"/>
              <a:t>파이</a:t>
            </a:r>
            <a:r>
              <a:rPr lang="en-US" altLang="ko-KR" dirty="0"/>
              <a:t>),</a:t>
            </a:r>
            <a:r>
              <a:rPr lang="ko-KR" altLang="en-US" dirty="0" err="1"/>
              <a:t>문서별</a:t>
            </a:r>
            <a:r>
              <a:rPr lang="ko-KR" altLang="en-US" dirty="0"/>
              <a:t> 토픽</a:t>
            </a:r>
            <a:r>
              <a:rPr lang="en-US" altLang="ko-KR" dirty="0"/>
              <a:t>(</a:t>
            </a:r>
            <a:r>
              <a:rPr lang="ko-KR" altLang="en-US" dirty="0" err="1"/>
              <a:t>세타</a:t>
            </a:r>
            <a:r>
              <a:rPr lang="en-US" altLang="ko-KR" dirty="0"/>
              <a:t>)</a:t>
            </a:r>
            <a:r>
              <a:rPr lang="ko-KR" altLang="en-US" dirty="0"/>
              <a:t>를 구할 수 있다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우변을 보면 </a:t>
            </a:r>
            <a:r>
              <a:rPr lang="ko-KR" altLang="en-US" dirty="0" err="1"/>
              <a:t>세타와</a:t>
            </a:r>
            <a:r>
              <a:rPr lang="ko-KR" altLang="en-US" dirty="0"/>
              <a:t> 파이와 </a:t>
            </a:r>
            <a:r>
              <a:rPr lang="en-US" altLang="ko-KR" dirty="0"/>
              <a:t>z</a:t>
            </a:r>
            <a:r>
              <a:rPr lang="ko-KR" altLang="en-US" dirty="0"/>
              <a:t>에 대한 값을 최대로 </a:t>
            </a:r>
            <a:r>
              <a:rPr lang="ko-KR" altLang="en-US" dirty="0" err="1"/>
              <a:t>하는게</a:t>
            </a:r>
            <a:r>
              <a:rPr lang="ko-KR" altLang="en-US" dirty="0"/>
              <a:t> 목표이다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8F01FC-3032-C751-15A6-EE1552786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543" y="1380986"/>
            <a:ext cx="4724809" cy="17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29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Topic Modeling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LDA Inference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/>
              <a:t>Gibbs Sampling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Markov Chain Monte Carlo</a:t>
            </a:r>
            <a:r>
              <a:rPr lang="ko-KR" altLang="en-US" dirty="0"/>
              <a:t>의 하나의 형태이다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 err="1"/>
              <a:t>Z</a:t>
            </a:r>
            <a:r>
              <a:rPr lang="en-US" altLang="ko-KR" sz="1000" dirty="0" err="1"/>
              <a:t>k</a:t>
            </a:r>
            <a:r>
              <a:rPr lang="ko-KR" altLang="en-US" dirty="0"/>
              <a:t>제외 나머지는 다 주어졌다고 생각한다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Gibbs Sampling</a:t>
            </a:r>
          </a:p>
          <a:p>
            <a:pPr marL="1841500" lvl="3">
              <a:spcBef>
                <a:spcPts val="0"/>
              </a:spcBef>
            </a:pPr>
            <a:r>
              <a:rPr lang="en-US" altLang="ko-KR" dirty="0"/>
              <a:t>B,C</a:t>
            </a:r>
            <a:r>
              <a:rPr lang="ko-KR" altLang="en-US" dirty="0"/>
              <a:t>고정 </a:t>
            </a:r>
            <a:r>
              <a:rPr lang="en-US" altLang="ko-KR" dirty="0"/>
              <a:t>A</a:t>
            </a:r>
            <a:r>
              <a:rPr lang="ko-KR" altLang="en-US" dirty="0"/>
              <a:t>그리기</a:t>
            </a:r>
            <a:endParaRPr lang="en-US" altLang="ko-KR" dirty="0"/>
          </a:p>
          <a:p>
            <a:pPr marL="1841500" lvl="3">
              <a:spcBef>
                <a:spcPts val="0"/>
              </a:spcBef>
            </a:pPr>
            <a:r>
              <a:rPr lang="en-US" altLang="ko-KR" dirty="0"/>
              <a:t>A,C</a:t>
            </a:r>
            <a:r>
              <a:rPr lang="ko-KR" altLang="en-US" dirty="0"/>
              <a:t>고정 </a:t>
            </a:r>
            <a:r>
              <a:rPr lang="en-US" altLang="ko-KR" dirty="0"/>
              <a:t>B</a:t>
            </a:r>
            <a:r>
              <a:rPr lang="ko-KR" altLang="en-US" dirty="0"/>
              <a:t>그리기</a:t>
            </a:r>
            <a:endParaRPr lang="en-US" altLang="ko-KR" dirty="0"/>
          </a:p>
          <a:p>
            <a:pPr marL="1841500" lvl="3">
              <a:spcBef>
                <a:spcPts val="0"/>
              </a:spcBef>
            </a:pPr>
            <a:r>
              <a:rPr lang="en-US" altLang="ko-KR" dirty="0"/>
              <a:t>A,B</a:t>
            </a:r>
            <a:r>
              <a:rPr lang="ko-KR" altLang="en-US" dirty="0"/>
              <a:t>고정 </a:t>
            </a:r>
            <a:r>
              <a:rPr lang="en-US" altLang="ko-KR" dirty="0"/>
              <a:t>C</a:t>
            </a:r>
            <a:r>
              <a:rPr lang="ko-KR" altLang="en-US" dirty="0"/>
              <a:t>그리기</a:t>
            </a:r>
            <a:endParaRPr lang="en-US" altLang="ko-KR" dirty="0"/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Collapsed Gibbs Sampling</a:t>
            </a:r>
          </a:p>
          <a:p>
            <a:pPr marL="1841500" lvl="3">
              <a:spcBef>
                <a:spcPts val="0"/>
              </a:spcBef>
            </a:pPr>
            <a:r>
              <a:rPr lang="en-US" altLang="ko-KR" dirty="0"/>
              <a:t>C</a:t>
            </a:r>
            <a:r>
              <a:rPr lang="ko-KR" altLang="en-US" dirty="0"/>
              <a:t>고정 </a:t>
            </a:r>
            <a:r>
              <a:rPr lang="en-US" altLang="ko-KR" dirty="0"/>
              <a:t>A</a:t>
            </a:r>
            <a:r>
              <a:rPr lang="ko-KR" altLang="en-US" dirty="0"/>
              <a:t>그리기</a:t>
            </a:r>
            <a:endParaRPr lang="en-US" altLang="ko-KR" dirty="0"/>
          </a:p>
          <a:p>
            <a:pPr marL="1841500" lvl="3">
              <a:spcBef>
                <a:spcPts val="0"/>
              </a:spcBef>
            </a:pPr>
            <a:r>
              <a:rPr lang="en-US" altLang="ko-KR" dirty="0"/>
              <a:t>A</a:t>
            </a:r>
            <a:r>
              <a:rPr lang="ko-KR" altLang="en-US" dirty="0"/>
              <a:t>고정 </a:t>
            </a:r>
            <a:r>
              <a:rPr lang="en-US" altLang="ko-KR" dirty="0"/>
              <a:t>C</a:t>
            </a:r>
            <a:r>
              <a:rPr lang="ko-KR" altLang="en-US" dirty="0"/>
              <a:t>그리기</a:t>
            </a:r>
            <a:endParaRPr lang="en-US" altLang="ko-KR" dirty="0"/>
          </a:p>
          <a:p>
            <a:pPr marL="1841500" lvl="3">
              <a:spcBef>
                <a:spcPts val="0"/>
              </a:spcBef>
            </a:pPr>
            <a:r>
              <a:rPr lang="en-US" altLang="ko-KR" dirty="0"/>
              <a:t>B</a:t>
            </a:r>
            <a:r>
              <a:rPr lang="ko-KR" altLang="en-US" dirty="0"/>
              <a:t>는 신경 </a:t>
            </a:r>
            <a:r>
              <a:rPr lang="ko-KR" altLang="en-US" dirty="0" err="1"/>
              <a:t>안써도</a:t>
            </a:r>
            <a:r>
              <a:rPr lang="ko-KR" altLang="en-US" dirty="0"/>
              <a:t> 된다</a:t>
            </a:r>
            <a:r>
              <a:rPr lang="en-US" altLang="ko-KR" dirty="0"/>
              <a:t>.</a:t>
            </a:r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9835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Topic Modeling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LDA Inference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/>
              <a:t>LDA Inference : Gibbs Sampling</a:t>
            </a:r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모든 단어에 대해서 알고</a:t>
            </a:r>
            <a:r>
              <a:rPr lang="en-US" altLang="ko-KR" dirty="0"/>
              <a:t>, </a:t>
            </a:r>
            <a:r>
              <a:rPr lang="en-US" altLang="ko-KR" dirty="0" err="1"/>
              <a:t>i</a:t>
            </a:r>
            <a:r>
              <a:rPr lang="ko-KR" altLang="en-US" dirty="0"/>
              <a:t>번째 단어 빼고 모든 단어에 대해 토픽도 알 때</a:t>
            </a:r>
            <a:r>
              <a:rPr lang="en-US" altLang="ko-KR" dirty="0"/>
              <a:t>, </a:t>
            </a: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토픽일 확률을 구한다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예시는 토픽이 총 </a:t>
            </a:r>
            <a:r>
              <a:rPr lang="en-US" altLang="ko-KR" dirty="0"/>
              <a:t>3</a:t>
            </a:r>
            <a:r>
              <a:rPr lang="ko-KR" altLang="en-US" dirty="0"/>
              <a:t>개가 있다</a:t>
            </a:r>
            <a:r>
              <a:rPr lang="en-US" altLang="ko-KR" dirty="0"/>
              <a:t>. </a:t>
            </a:r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ED859D-F38F-2BCC-EEC0-4D10D1EEF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562" y="1356862"/>
            <a:ext cx="1966130" cy="5182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4EB653-3738-6D99-EA23-73BD184BB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169" y="3014615"/>
            <a:ext cx="8161278" cy="311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5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ko-KR" sz="13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  <a:endParaRPr sz="13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8085130" y="3247241"/>
            <a:ext cx="26753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LDA inference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Topic Modeling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LDA Inference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/>
              <a:t>LDA Inference : Gibbs Sampling</a:t>
            </a:r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모든 단어에 대해서 알고</a:t>
            </a:r>
            <a:r>
              <a:rPr lang="en-US" altLang="ko-KR" dirty="0"/>
              <a:t>, </a:t>
            </a:r>
            <a:r>
              <a:rPr lang="en-US" altLang="ko-KR" dirty="0" err="1"/>
              <a:t>i</a:t>
            </a:r>
            <a:r>
              <a:rPr lang="ko-KR" altLang="en-US" dirty="0"/>
              <a:t>번째 단어 빼고 모든 단어에 대해 토픽도 알 때</a:t>
            </a:r>
            <a:r>
              <a:rPr lang="en-US" altLang="ko-KR" dirty="0"/>
              <a:t>, </a:t>
            </a: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토픽일 확률을 구한다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예시는 토픽이 총 </a:t>
            </a:r>
            <a:r>
              <a:rPr lang="en-US" altLang="ko-KR" dirty="0"/>
              <a:t>3</a:t>
            </a:r>
            <a:r>
              <a:rPr lang="ko-KR" altLang="en-US" dirty="0"/>
              <a:t>개가 있다</a:t>
            </a:r>
            <a:r>
              <a:rPr lang="en-US" altLang="ko-KR" dirty="0"/>
              <a:t>. 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모든 단어에 대해 토픽이 할당되면</a:t>
            </a:r>
            <a:r>
              <a:rPr lang="en-US" altLang="ko-KR" dirty="0"/>
              <a:t>, 1iter </a:t>
            </a:r>
            <a:r>
              <a:rPr lang="ko-KR" altLang="en-US" dirty="0"/>
              <a:t>라고 한다</a:t>
            </a:r>
            <a:r>
              <a:rPr lang="en-US" altLang="ko-KR" dirty="0"/>
              <a:t>.(</a:t>
            </a:r>
            <a:r>
              <a:rPr lang="ko-KR" altLang="en-US" dirty="0"/>
              <a:t>많으면 </a:t>
            </a:r>
            <a:r>
              <a:rPr lang="en-US" altLang="ko-KR" dirty="0"/>
              <a:t>10000</a:t>
            </a:r>
            <a:r>
              <a:rPr lang="ko-KR" altLang="en-US" dirty="0"/>
              <a:t>번 이상 </a:t>
            </a:r>
            <a:r>
              <a:rPr lang="ko-KR" altLang="en-US" dirty="0" err="1"/>
              <a:t>이터레티어가</a:t>
            </a:r>
            <a:r>
              <a:rPr lang="ko-KR" altLang="en-US" dirty="0"/>
              <a:t> 돌 수 있다</a:t>
            </a:r>
            <a:r>
              <a:rPr lang="en-US" altLang="ko-KR" dirty="0"/>
              <a:t>.)</a:t>
            </a:r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ED859D-F38F-2BCC-EEC0-4D10D1EEF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562" y="1356862"/>
            <a:ext cx="1966130" cy="51820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4A2E520-4052-9DC9-25FE-3DEC4C8CA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248" y="3125707"/>
            <a:ext cx="8852288" cy="258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581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Topic Modeling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LDA Inference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/>
              <a:t>LDA Inference : Gibbs Sampling</a:t>
            </a:r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맨 위 식은 조건부 확률에서 분자만 따왔을 때 비례 한다는 의미이다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그 식은</a:t>
            </a:r>
            <a:r>
              <a:rPr lang="en-US" altLang="ko-KR" dirty="0"/>
              <a:t>, </a:t>
            </a:r>
            <a:r>
              <a:rPr lang="en-US" altLang="ko-KR" dirty="0" err="1"/>
              <a:t>i</a:t>
            </a:r>
            <a:r>
              <a:rPr lang="ko-KR" altLang="en-US" dirty="0"/>
              <a:t>빼고 모든 단어에 대해 알고</a:t>
            </a:r>
            <a:r>
              <a:rPr lang="en-US" altLang="ko-KR" dirty="0"/>
              <a:t>, </a:t>
            </a:r>
            <a:r>
              <a:rPr lang="en-US" altLang="ko-KR" dirty="0" err="1"/>
              <a:t>i</a:t>
            </a:r>
            <a:r>
              <a:rPr lang="ko-KR" altLang="en-US" dirty="0"/>
              <a:t>빼고 모든 단어에 대해 토픽을 알 때</a:t>
            </a:r>
            <a:r>
              <a:rPr lang="en-US" altLang="ko-KR" dirty="0"/>
              <a:t>, </a:t>
            </a:r>
            <a:r>
              <a:rPr lang="en-US" altLang="ko-KR" dirty="0" err="1"/>
              <a:t>i</a:t>
            </a:r>
            <a:r>
              <a:rPr lang="ko-KR" altLang="en-US" dirty="0"/>
              <a:t>번째 단어의 토픽이 </a:t>
            </a:r>
            <a:r>
              <a:rPr lang="en-US" altLang="ko-KR" dirty="0"/>
              <a:t>j</a:t>
            </a:r>
            <a:r>
              <a:rPr lang="ko-KR" altLang="en-US" dirty="0"/>
              <a:t>에서 나왔다 치고</a:t>
            </a:r>
            <a:r>
              <a:rPr lang="en-US" altLang="ko-KR" dirty="0"/>
              <a:t>, </a:t>
            </a:r>
            <a:r>
              <a:rPr lang="en-US" altLang="ko-KR" dirty="0" err="1"/>
              <a:t>i</a:t>
            </a:r>
            <a:r>
              <a:rPr lang="ko-KR" altLang="en-US" dirty="0"/>
              <a:t>빼고 모든 단어에 대해 알고</a:t>
            </a:r>
            <a:r>
              <a:rPr lang="en-US" altLang="ko-KR" dirty="0"/>
              <a:t>, </a:t>
            </a:r>
            <a:r>
              <a:rPr lang="en-US" altLang="ko-KR" dirty="0" err="1"/>
              <a:t>i</a:t>
            </a:r>
            <a:r>
              <a:rPr lang="ko-KR" altLang="en-US" dirty="0"/>
              <a:t>빼고 모든 단어에 대해 토픽을 알 때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번째 토픽에서 나왔을 때의 곱으로 분해가 가능 하다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I</a:t>
            </a:r>
            <a:r>
              <a:rPr lang="ko-KR" altLang="en-US" dirty="0" err="1"/>
              <a:t>뺴고</a:t>
            </a:r>
            <a:r>
              <a:rPr lang="ko-KR" altLang="en-US" dirty="0"/>
              <a:t> 모든 단어를 의미하는 </a:t>
            </a:r>
            <a:r>
              <a:rPr lang="en-US" altLang="ko-KR" dirty="0"/>
              <a:t>w</a:t>
            </a:r>
            <a:r>
              <a:rPr lang="en-US" altLang="ko-KR" sz="1000" dirty="0"/>
              <a:t>-</a:t>
            </a:r>
            <a:r>
              <a:rPr lang="en-US" altLang="ko-KR" sz="1000" dirty="0" err="1"/>
              <a:t>i</a:t>
            </a:r>
            <a:r>
              <a:rPr lang="ko-KR" altLang="en-US" dirty="0"/>
              <a:t>는 상수 취급이 가능하다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파란색은 </a:t>
            </a:r>
            <a:r>
              <a:rPr lang="en-US" altLang="ko-KR" dirty="0"/>
              <a:t>likelihood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빨간색은 </a:t>
            </a:r>
            <a:r>
              <a:rPr lang="en-US" altLang="ko-KR" dirty="0"/>
              <a:t>prior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FE3BA8-662F-77E6-0E45-8A77715A1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771" y="1383010"/>
            <a:ext cx="3660154" cy="5088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8ADBB3-1028-0C46-F1EC-ED2EA907E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8710" y="1891861"/>
            <a:ext cx="3642676" cy="80016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54298C-BE2D-4B96-756A-B7442ECB62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8445" y="1071018"/>
            <a:ext cx="2354784" cy="19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08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Topic Modeling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LDA Inference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/>
              <a:t>LDA Inference : Gibbs Sampling</a:t>
            </a:r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파이</a:t>
            </a:r>
            <a:r>
              <a:rPr lang="en-US" altLang="ko-KR" dirty="0"/>
              <a:t>j</a:t>
            </a:r>
            <a:r>
              <a:rPr lang="ko-KR" altLang="en-US" dirty="0"/>
              <a:t>는 </a:t>
            </a:r>
            <a:r>
              <a:rPr lang="en-US" altLang="ko-KR" dirty="0"/>
              <a:t>j</a:t>
            </a:r>
            <a:r>
              <a:rPr lang="ko-KR" altLang="en-US" dirty="0"/>
              <a:t>토픽이 가질 수 있는 모든 단어의 분포를 의미한다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            </a:t>
            </a:r>
            <a:r>
              <a:rPr lang="ko-KR" altLang="en-US" dirty="0"/>
              <a:t>는 </a:t>
            </a:r>
            <a:r>
              <a:rPr lang="en-US" altLang="ko-KR" dirty="0"/>
              <a:t>j</a:t>
            </a:r>
            <a:r>
              <a:rPr lang="ko-KR" altLang="en-US" dirty="0"/>
              <a:t>번째 토픽에 몇 개의 단어가 할당 되어 있는지를 의미한다</a:t>
            </a:r>
            <a:r>
              <a:rPr lang="en-US" altLang="ko-KR" dirty="0"/>
              <a:t>.(</a:t>
            </a:r>
            <a:r>
              <a:rPr lang="en-US" altLang="ko-KR" dirty="0" err="1"/>
              <a:t>w</a:t>
            </a:r>
            <a:r>
              <a:rPr lang="en-US" altLang="ko-KR" sz="1000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제외</a:t>
            </a:r>
            <a:r>
              <a:rPr lang="en-US" altLang="ko-KR" dirty="0"/>
              <a:t>)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베타는 </a:t>
            </a:r>
            <a:r>
              <a:rPr lang="ko-KR" altLang="en-US" dirty="0" err="1"/>
              <a:t>스무딩을</a:t>
            </a:r>
            <a:r>
              <a:rPr lang="ko-KR" altLang="en-US" dirty="0"/>
              <a:t> 위한 파라미터 이고</a:t>
            </a:r>
            <a:r>
              <a:rPr lang="en-US" altLang="ko-KR" dirty="0"/>
              <a:t>, V</a:t>
            </a:r>
            <a:r>
              <a:rPr lang="ko-KR" altLang="en-US" dirty="0"/>
              <a:t>는 </a:t>
            </a:r>
            <a:r>
              <a:rPr lang="en-US" altLang="ko-KR" dirty="0"/>
              <a:t>vocab size</a:t>
            </a:r>
            <a:r>
              <a:rPr lang="ko-KR" altLang="en-US" dirty="0"/>
              <a:t>를 의미한다</a:t>
            </a:r>
            <a:r>
              <a:rPr lang="en-US" altLang="ko-KR" dirty="0"/>
              <a:t>.</a:t>
            </a:r>
          </a:p>
          <a:p>
            <a:pPr marL="584200" lvl="1" indent="0">
              <a:spcBef>
                <a:spcPts val="0"/>
              </a:spcBef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DA969E-E929-A76F-4083-A97945527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846" y="1532174"/>
            <a:ext cx="5334462" cy="13945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43DAA9-E0EE-B436-B64D-51FD7C3C0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846" y="3341335"/>
            <a:ext cx="5334462" cy="128978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EF64923-3A01-4C59-7CC4-26A42C9CB4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9546" y="4735852"/>
            <a:ext cx="602032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08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Topic Modeling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LDA Inference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/>
              <a:t>LDA Inference : Gibbs Sampling</a:t>
            </a:r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84B683-9E7F-ACB7-5AD4-4C266C6FA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90" y="1310109"/>
            <a:ext cx="4922947" cy="9144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3248F1B-9341-FDE8-1573-F11B1921A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06" y="2345024"/>
            <a:ext cx="3838246" cy="99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72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Topic Modeling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LDA Inference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/>
              <a:t>LDA Inference : Gibbs Sampling</a:t>
            </a:r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   문서에서 </a:t>
            </a:r>
            <a:r>
              <a:rPr lang="en-US" altLang="ko-KR" dirty="0" err="1"/>
              <a:t>wi</a:t>
            </a:r>
            <a:r>
              <a:rPr lang="en-US" altLang="ko-KR" dirty="0"/>
              <a:t>  </a:t>
            </a:r>
            <a:r>
              <a:rPr lang="ko-KR" altLang="en-US" dirty="0"/>
              <a:t>제외 토픽</a:t>
            </a:r>
            <a:r>
              <a:rPr lang="en-US" altLang="ko-KR" dirty="0"/>
              <a:t>j</a:t>
            </a:r>
            <a:r>
              <a:rPr lang="ko-KR" altLang="en-US" dirty="0"/>
              <a:t>에 할당된 단어 수를 의미한다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   문서에서 </a:t>
            </a:r>
            <a:r>
              <a:rPr lang="en-US" altLang="ko-KR" dirty="0" err="1"/>
              <a:t>wi</a:t>
            </a:r>
            <a:r>
              <a:rPr lang="en-US" altLang="ko-KR" dirty="0"/>
              <a:t> </a:t>
            </a:r>
            <a:r>
              <a:rPr lang="ko-KR" altLang="en-US" dirty="0"/>
              <a:t>제외 모든 토픽에 대한 모든 단어 수를 의미한다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   코퍼스에서 </a:t>
            </a:r>
            <a:r>
              <a:rPr lang="en-US" altLang="ko-KR" dirty="0" err="1"/>
              <a:t>wi</a:t>
            </a:r>
            <a:r>
              <a:rPr lang="en-US" altLang="ko-KR" dirty="0"/>
              <a:t> </a:t>
            </a:r>
            <a:r>
              <a:rPr lang="ko-KR" altLang="en-US" dirty="0"/>
              <a:t>제외 토픽</a:t>
            </a:r>
            <a:r>
              <a:rPr lang="en-US" altLang="ko-KR" dirty="0"/>
              <a:t>j</a:t>
            </a:r>
            <a:r>
              <a:rPr lang="ko-KR" altLang="en-US" dirty="0"/>
              <a:t>에 할당된 단어의 수를 의미한다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   코퍼스에서 </a:t>
            </a:r>
            <a:r>
              <a:rPr lang="en-US" altLang="ko-KR" dirty="0" err="1"/>
              <a:t>wi</a:t>
            </a:r>
            <a:r>
              <a:rPr lang="en-US" altLang="ko-KR" dirty="0"/>
              <a:t> </a:t>
            </a:r>
            <a:r>
              <a:rPr lang="ko-KR" altLang="en-US" dirty="0"/>
              <a:t>제외 토픽</a:t>
            </a:r>
            <a:r>
              <a:rPr lang="en-US" altLang="ko-KR" dirty="0"/>
              <a:t>j</a:t>
            </a:r>
            <a:r>
              <a:rPr lang="ko-KR" altLang="en-US" dirty="0"/>
              <a:t>에 할당된 전체 단어의 수를 의미한다</a:t>
            </a:r>
            <a:r>
              <a:rPr lang="en-US" altLang="ko-KR" dirty="0"/>
              <a:t>.</a:t>
            </a:r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DBEF4F-ABB7-08B5-B9E3-D41055E98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95" y="1337234"/>
            <a:ext cx="4541914" cy="17451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8449A8E-0C58-EBCC-2198-321B9D433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680" y="3554010"/>
            <a:ext cx="388654" cy="3124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54BB5C-F607-843B-DE74-38C0FA160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4973" y="4045440"/>
            <a:ext cx="320068" cy="2362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4C143B-0B1B-DEFE-EC7F-6CD2473117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9715" y="4393726"/>
            <a:ext cx="449619" cy="1981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2378F70-B511-8555-47E2-388B25B114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9732" y="4745752"/>
            <a:ext cx="350550" cy="2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86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25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Topic Modeling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LDA Inference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/>
              <a:t>Parameter Estimation</a:t>
            </a:r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J</a:t>
            </a:r>
            <a:r>
              <a:rPr lang="ko-KR" altLang="en-US" dirty="0"/>
              <a:t>토픽에 대한 단어의 비중은 </a:t>
            </a:r>
            <a:r>
              <a:rPr lang="en-US" altLang="ko-KR" dirty="0"/>
              <a:t>w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토픽에 할당 된 횟수 </a:t>
            </a:r>
            <a:r>
              <a:rPr lang="en-US" altLang="ko-KR" dirty="0"/>
              <a:t>+ </a:t>
            </a:r>
            <a:r>
              <a:rPr lang="ko-KR" altLang="en-US" dirty="0"/>
              <a:t>베타 </a:t>
            </a:r>
            <a:r>
              <a:rPr lang="en-US" altLang="ko-KR" dirty="0"/>
              <a:t>/ j</a:t>
            </a:r>
            <a:r>
              <a:rPr lang="ko-KR" altLang="en-US" dirty="0"/>
              <a:t>번째 토픽에 할당된 전체 단어 수 </a:t>
            </a:r>
            <a:r>
              <a:rPr lang="en-US" altLang="ko-KR" dirty="0"/>
              <a:t>+</a:t>
            </a:r>
            <a:r>
              <a:rPr lang="ko-KR" altLang="en-US" dirty="0"/>
              <a:t>베타로 나타낼 수 있다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문서안에 </a:t>
            </a:r>
            <a:r>
              <a:rPr lang="en-US" altLang="ko-KR" dirty="0"/>
              <a:t>j</a:t>
            </a:r>
            <a:r>
              <a:rPr lang="ko-KR" altLang="en-US" dirty="0"/>
              <a:t>토픽에 대한 비중은</a:t>
            </a:r>
            <a:r>
              <a:rPr lang="en-US" altLang="ko-KR" dirty="0"/>
              <a:t>, </a:t>
            </a:r>
            <a:r>
              <a:rPr lang="ko-KR" altLang="en-US" dirty="0"/>
              <a:t>문서별로 </a:t>
            </a:r>
            <a:r>
              <a:rPr lang="en-US" altLang="ko-KR" dirty="0"/>
              <a:t>j</a:t>
            </a:r>
            <a:r>
              <a:rPr lang="ko-KR" altLang="en-US" dirty="0"/>
              <a:t>토픽의 비중</a:t>
            </a:r>
            <a:r>
              <a:rPr lang="en-US" altLang="ko-KR" dirty="0"/>
              <a:t>+</a:t>
            </a:r>
            <a:r>
              <a:rPr lang="ko-KR" altLang="en-US" dirty="0"/>
              <a:t>알파</a:t>
            </a:r>
            <a:r>
              <a:rPr lang="en-US" altLang="ko-KR" dirty="0"/>
              <a:t>/ </a:t>
            </a:r>
            <a:r>
              <a:rPr lang="ko-KR" altLang="en-US" dirty="0"/>
              <a:t>문서별로 전체 단어 수 </a:t>
            </a:r>
            <a:r>
              <a:rPr lang="en-US" altLang="ko-KR" dirty="0"/>
              <a:t>+ </a:t>
            </a:r>
            <a:r>
              <a:rPr lang="ko-KR" altLang="en-US" dirty="0"/>
              <a:t>알파로 나타낼 수 있다</a:t>
            </a:r>
            <a:r>
              <a:rPr lang="en-US" altLang="ko-KR" dirty="0"/>
              <a:t>.</a:t>
            </a:r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2835BB-7C5B-6122-A4C3-C3F6DE2B4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69" y="1359883"/>
            <a:ext cx="4534293" cy="9525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778A982-0DBD-DA08-ABE9-3FEB3CD41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245" y="4545535"/>
            <a:ext cx="4069433" cy="8077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47A3E3A-98F4-CDA1-BF3A-2B08CB53B9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389" y="4626481"/>
            <a:ext cx="3448096" cy="64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83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26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Topic Modeling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LDA Inference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/>
              <a:t>Example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가로축은 문서별로 단어의 개수를 의미한다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세로축은 문서를 의미한다</a:t>
            </a:r>
            <a:r>
              <a:rPr lang="en-US" altLang="ko-KR" dirty="0"/>
              <a:t>.</a:t>
            </a:r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27C110-930F-611A-EC65-B24C77958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578" y="2094653"/>
            <a:ext cx="5337719" cy="367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36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27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Topic Modeling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LDA Inference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/>
              <a:t>Example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각 단어에 대해 랜덤으로 토픽을 할당한다</a:t>
            </a:r>
            <a:r>
              <a:rPr lang="en-US" altLang="ko-KR" dirty="0"/>
              <a:t>.</a:t>
            </a:r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C346C7-1564-FDA0-E1AD-7C376B3D0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32" y="2098464"/>
            <a:ext cx="5400399" cy="377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89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28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Topic Modeling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LDA Inference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/>
              <a:t>Example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Z</a:t>
            </a:r>
            <a:r>
              <a:rPr lang="en-US" altLang="ko-KR" sz="1000" dirty="0"/>
              <a:t>-I</a:t>
            </a:r>
            <a:r>
              <a:rPr lang="en-US" altLang="ko-KR" dirty="0"/>
              <a:t> </a:t>
            </a:r>
            <a:r>
              <a:rPr lang="ko-KR" altLang="en-US" dirty="0"/>
              <a:t>빼고 토픽을 고정시킨다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W</a:t>
            </a:r>
            <a:r>
              <a:rPr lang="ko-KR" altLang="en-US" dirty="0"/>
              <a:t>에 대해서 알고 있다</a:t>
            </a:r>
            <a:r>
              <a:rPr lang="en-US" altLang="ko-KR" dirty="0"/>
              <a:t>.</a:t>
            </a:r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D2CF44-CB00-7EC5-E2B7-D0C8DB3A5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793" y="1942970"/>
            <a:ext cx="5991699" cy="41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6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29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Topic Modeling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LDA Inference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/>
              <a:t>Example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Z</a:t>
            </a:r>
            <a:r>
              <a:rPr lang="en-US" altLang="ko-KR" sz="1000" dirty="0"/>
              <a:t>-I</a:t>
            </a:r>
            <a:r>
              <a:rPr lang="en-US" altLang="ko-KR" dirty="0"/>
              <a:t> </a:t>
            </a:r>
            <a:r>
              <a:rPr lang="ko-KR" altLang="en-US" dirty="0"/>
              <a:t>빼고 토픽을 고정시킨다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W</a:t>
            </a:r>
            <a:r>
              <a:rPr lang="ko-KR" altLang="en-US" dirty="0"/>
              <a:t>에 대해서 알고 있다</a:t>
            </a:r>
            <a:r>
              <a:rPr lang="en-US" altLang="ko-KR" dirty="0"/>
              <a:t>.</a:t>
            </a:r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306A99-8017-D5F1-9821-29FD3A19D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406" y="2098463"/>
            <a:ext cx="5680100" cy="391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1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Topic Modeling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LDA Inference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/>
              <a:t>LDA structure</a:t>
            </a:r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알파와 베타는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 err="1"/>
              <a:t>세타는</a:t>
            </a:r>
            <a:r>
              <a:rPr lang="ko-KR" altLang="en-US" dirty="0"/>
              <a:t> 코퍼스 안에 문서이고 각 문서안에 몇 개의 토픽이 있는가를 의미한다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 err="1"/>
              <a:t>세타</a:t>
            </a:r>
            <a:r>
              <a:rPr lang="en-US" altLang="ko-KR" dirty="0"/>
              <a:t>d</a:t>
            </a:r>
            <a:r>
              <a:rPr lang="ko-KR" altLang="en-US" dirty="0"/>
              <a:t>가 정해졌다는 것은 문서안에 토픽의 분포가 정해졌다는 의미이고</a:t>
            </a:r>
            <a:r>
              <a:rPr lang="en-US" altLang="ko-KR" dirty="0"/>
              <a:t>, </a:t>
            </a:r>
            <a:r>
              <a:rPr lang="ko-KR" altLang="en-US" dirty="0"/>
              <a:t>해당 문서안에 토픽의 분포를 통해 </a:t>
            </a:r>
            <a:r>
              <a:rPr lang="en-US" altLang="ko-KR" dirty="0"/>
              <a:t>z</a:t>
            </a:r>
            <a:r>
              <a:rPr lang="ko-KR" altLang="en-US" dirty="0"/>
              <a:t>를 구하게 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파이는 코퍼스 안에 토픽 중 토픽별로 각 단어들이 얼마만큼 발생 하는지를 의미한다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파이</a:t>
            </a:r>
            <a:r>
              <a:rPr lang="en-US" altLang="ko-KR" dirty="0"/>
              <a:t>k</a:t>
            </a:r>
            <a:r>
              <a:rPr lang="ko-KR" altLang="en-US" dirty="0"/>
              <a:t>가 정해졌다는 것은 코퍼스 안에서 토픽이 정해졌다는 의미이고</a:t>
            </a:r>
            <a:r>
              <a:rPr lang="en-US" altLang="ko-KR" dirty="0"/>
              <a:t>, </a:t>
            </a:r>
            <a:r>
              <a:rPr lang="ko-KR" altLang="en-US" dirty="0"/>
              <a:t>해당 토픽안에 단어의 분포를 통해 </a:t>
            </a:r>
            <a:r>
              <a:rPr lang="en-US" altLang="ko-KR" dirty="0"/>
              <a:t>w</a:t>
            </a:r>
            <a:r>
              <a:rPr lang="ko-KR" altLang="en-US" dirty="0"/>
              <a:t>를 구하는데 가중치를 준다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Z</a:t>
            </a:r>
            <a:r>
              <a:rPr lang="ko-KR" altLang="en-US" dirty="0"/>
              <a:t>는 </a:t>
            </a:r>
            <a:r>
              <a:rPr lang="en-US" altLang="ko-KR" dirty="0"/>
              <a:t>d</a:t>
            </a:r>
            <a:r>
              <a:rPr lang="ko-KR" altLang="en-US" dirty="0"/>
              <a:t>번째 문서에서 </a:t>
            </a:r>
            <a:r>
              <a:rPr lang="en-US" altLang="ko-KR" dirty="0"/>
              <a:t>n</a:t>
            </a:r>
            <a:r>
              <a:rPr lang="ko-KR" altLang="en-US" dirty="0"/>
              <a:t>번째 단어는 어떤 토픽에서 오는지를 의미한다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이 값을 통해 문서안에서 </a:t>
            </a:r>
            <a:r>
              <a:rPr lang="en-US" altLang="ko-KR" dirty="0"/>
              <a:t>w</a:t>
            </a:r>
            <a:r>
              <a:rPr lang="ko-KR" altLang="en-US" dirty="0"/>
              <a:t>를 구하는데 가중치를 주게 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W</a:t>
            </a:r>
            <a:r>
              <a:rPr lang="ko-KR" altLang="en-US" dirty="0"/>
              <a:t>는 우리가 보는 값이다</a:t>
            </a:r>
            <a:r>
              <a:rPr lang="en-US" altLang="ko-KR" dirty="0"/>
              <a:t>.(</a:t>
            </a:r>
            <a:r>
              <a:rPr lang="ko-KR" altLang="en-US" dirty="0"/>
              <a:t>문서안의 단어</a:t>
            </a:r>
            <a:r>
              <a:rPr lang="en-US" altLang="ko-KR" dirty="0"/>
              <a:t>)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D</a:t>
            </a:r>
            <a:r>
              <a:rPr lang="ko-KR" altLang="en-US" dirty="0"/>
              <a:t>는 </a:t>
            </a:r>
            <a:r>
              <a:rPr lang="ko-KR" altLang="en-US" dirty="0" err="1"/>
              <a:t>문서별</a:t>
            </a:r>
            <a:r>
              <a:rPr lang="en-US" altLang="ko-KR" dirty="0"/>
              <a:t>, N</a:t>
            </a:r>
            <a:r>
              <a:rPr lang="ko-KR" altLang="en-US" dirty="0"/>
              <a:t>은 </a:t>
            </a:r>
            <a:r>
              <a:rPr lang="ko-KR" altLang="en-US" dirty="0" err="1"/>
              <a:t>문서안</a:t>
            </a:r>
            <a:r>
              <a:rPr lang="ko-KR" altLang="en-US" dirty="0"/>
              <a:t> </a:t>
            </a:r>
            <a:r>
              <a:rPr lang="ko-KR" altLang="en-US" dirty="0" err="1"/>
              <a:t>단어별</a:t>
            </a:r>
            <a:r>
              <a:rPr lang="en-US" altLang="ko-KR" dirty="0"/>
              <a:t>, K</a:t>
            </a:r>
            <a:r>
              <a:rPr lang="ko-KR" altLang="en-US" dirty="0"/>
              <a:t>는 토픽별로 계속 값이 달라진다</a:t>
            </a:r>
            <a:r>
              <a:rPr lang="en-US" altLang="ko-KR" dirty="0"/>
              <a:t>.</a:t>
            </a:r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1FA6CE-24B3-AE74-C257-171B9237F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01" y="1484745"/>
            <a:ext cx="662997" cy="11354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70568E-617A-84DA-6F4D-8F248430F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390" y="1544724"/>
            <a:ext cx="701101" cy="106689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A6009EF-3142-D35D-0E8C-98C10573A4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3911" y="1504409"/>
            <a:ext cx="914479" cy="112785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37162AA-9FD5-AAE9-896B-03D30F1F6E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4199" y="1508958"/>
            <a:ext cx="3139712" cy="116596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E4A4490-D586-1215-F408-BC39A883F6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4250" y="923717"/>
            <a:ext cx="5680893" cy="202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30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Topic Modeling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LDA Inference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/>
              <a:t>Example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Z</a:t>
            </a:r>
            <a:r>
              <a:rPr lang="en-US" altLang="ko-KR" sz="1000" dirty="0"/>
              <a:t>-I</a:t>
            </a:r>
            <a:r>
              <a:rPr lang="en-US" altLang="ko-KR" dirty="0"/>
              <a:t> </a:t>
            </a:r>
            <a:r>
              <a:rPr lang="ko-KR" altLang="en-US" dirty="0"/>
              <a:t>빼고 토픽을 고정시킨다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W</a:t>
            </a:r>
            <a:r>
              <a:rPr lang="ko-KR" altLang="en-US" dirty="0"/>
              <a:t>에 대해서 알고 있다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모든 단어에 대해 한바퀴 돌면 </a:t>
            </a:r>
            <a:r>
              <a:rPr lang="en-US" altLang="ko-KR" dirty="0"/>
              <a:t>1iter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0FDBC9-DB1F-46A5-B935-F57BD9148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476" y="2648659"/>
            <a:ext cx="5045241" cy="336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26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31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Topic Modeling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LDA Inference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/>
              <a:t>Example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Z</a:t>
            </a:r>
            <a:r>
              <a:rPr lang="en-US" altLang="ko-KR" sz="1000" dirty="0"/>
              <a:t>-I</a:t>
            </a:r>
            <a:r>
              <a:rPr lang="en-US" altLang="ko-KR" dirty="0"/>
              <a:t> </a:t>
            </a:r>
            <a:r>
              <a:rPr lang="ko-KR" altLang="en-US" dirty="0"/>
              <a:t>빼고 토픽을 고정시킨다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W</a:t>
            </a:r>
            <a:r>
              <a:rPr lang="ko-KR" altLang="en-US" dirty="0"/>
              <a:t>에 대해서 알고 있다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모든 단어에 대해 한바퀴 돌면 </a:t>
            </a:r>
            <a:r>
              <a:rPr lang="en-US" altLang="ko-KR" dirty="0"/>
              <a:t>1iter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0FDBC9-DB1F-46A5-B935-F57BD9148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476" y="2648659"/>
            <a:ext cx="5045241" cy="336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82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32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Topic Modeling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LDA Inference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/>
              <a:t>Example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단어들에 대한 토픽을 랜덤으로 배정한다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모든 문서에 대해 반복한다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4DDDF2-F692-DD25-29D3-41E95ABA3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86" y="2282019"/>
            <a:ext cx="5482365" cy="36173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3F023B-0688-7519-2378-8DA24168E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708" y="2282018"/>
            <a:ext cx="5526483" cy="361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93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33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Topic Modeling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LDA Inference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/>
              <a:t>Example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Trade</a:t>
            </a:r>
            <a:r>
              <a:rPr lang="ko-KR" altLang="en-US" dirty="0"/>
              <a:t>의 토픽을 </a:t>
            </a:r>
            <a:r>
              <a:rPr lang="ko-KR" altLang="en-US" dirty="0" err="1"/>
              <a:t>마스킹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문서안에서도 코퍼스 안에서도 수가 바뀐 것을</a:t>
            </a:r>
            <a:r>
              <a:rPr lang="en-US" altLang="ko-KR" dirty="0"/>
              <a:t> </a:t>
            </a:r>
            <a:r>
              <a:rPr lang="ko-KR" altLang="en-US" dirty="0"/>
              <a:t>확인할 수 있다</a:t>
            </a:r>
            <a:r>
              <a:rPr lang="en-US" altLang="ko-KR" dirty="0"/>
              <a:t>.</a:t>
            </a:r>
          </a:p>
          <a:p>
            <a:pPr marL="882650" lvl="1" indent="-285750">
              <a:spcBef>
                <a:spcPts val="0"/>
              </a:spcBef>
            </a:pPr>
            <a:r>
              <a:rPr lang="ko-KR" altLang="en-US" dirty="0"/>
              <a:t>토픽</a:t>
            </a:r>
            <a:r>
              <a:rPr lang="en-US" altLang="ko-KR" dirty="0"/>
              <a:t>1</a:t>
            </a:r>
            <a:r>
              <a:rPr lang="ko-KR" altLang="en-US" dirty="0"/>
              <a:t>에 단어가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토픽</a:t>
            </a:r>
            <a:r>
              <a:rPr lang="en-US" altLang="ko-KR" dirty="0"/>
              <a:t>3</a:t>
            </a:r>
            <a:r>
              <a:rPr lang="ko-KR" altLang="en-US" dirty="0"/>
              <a:t>에 단어가 </a:t>
            </a:r>
            <a:r>
              <a:rPr lang="en-US" altLang="ko-KR" dirty="0"/>
              <a:t>2</a:t>
            </a:r>
            <a:r>
              <a:rPr lang="ko-KR" altLang="en-US" dirty="0"/>
              <a:t>개 할당</a:t>
            </a:r>
            <a:r>
              <a:rPr lang="en-US" altLang="ko-KR" dirty="0"/>
              <a:t> </a:t>
            </a:r>
            <a:r>
              <a:rPr lang="ko-KR" altLang="en-US" dirty="0"/>
              <a:t>되어서 파란 막대가 긴 것을 볼 수 있다</a:t>
            </a:r>
            <a:r>
              <a:rPr lang="en-US" altLang="ko-KR" dirty="0"/>
              <a:t>.</a:t>
            </a:r>
          </a:p>
          <a:p>
            <a:pPr marL="1339850" lvl="2" indent="-285750">
              <a:spcBef>
                <a:spcPts val="0"/>
              </a:spcBef>
            </a:pPr>
            <a:r>
              <a:rPr lang="en-US" altLang="ko-KR" dirty="0"/>
              <a:t>Topic2</a:t>
            </a:r>
            <a:r>
              <a:rPr lang="ko-KR" altLang="en-US" dirty="0"/>
              <a:t>에 파란 막대가 있는 이유는</a:t>
            </a:r>
            <a:r>
              <a:rPr lang="en-US" altLang="ko-KR" dirty="0"/>
              <a:t>?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코퍼스 안에 단어의 빈도를 가지고 빨간 막대를 그릴 수 있다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7DE4E3-445F-5676-A09B-C05CCB629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61" y="3759030"/>
            <a:ext cx="4748981" cy="19356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644EDB9-73DA-088C-8891-C5D95876F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498" y="3685470"/>
            <a:ext cx="3955123" cy="19127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D433F61-6351-2883-5172-869AE6DD4A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5116" y="3683145"/>
            <a:ext cx="3276884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13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34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Topic Modeling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LDA Inference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/>
              <a:t>Example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가로축</a:t>
            </a:r>
            <a:endParaRPr lang="en-US" altLang="ko-KR" dirty="0"/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현재 문서가 해당 토픽을 선호 하는 정도를 의미한다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세로축</a:t>
            </a:r>
            <a:endParaRPr lang="en-US" altLang="ko-KR" dirty="0"/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토픽의 단어 선호도를 의미한다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C283F0-723B-3A44-A908-0477A1F83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377" y="3196464"/>
            <a:ext cx="5357324" cy="2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198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35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Topic Modeling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LDA Inference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/>
              <a:t>Example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579165-D4A8-DC64-DB22-4410A468C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944" y="1298971"/>
            <a:ext cx="7217549" cy="356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680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 dirty="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en-US" altLang="ko-KR" sz="13800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2</a:t>
            </a:r>
            <a:endParaRPr sz="13800" dirty="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8085130" y="3247241"/>
            <a:ext cx="26753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LDA Evaluation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15649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37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Topic Modeling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LDA Evaluation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/>
              <a:t>LDA</a:t>
            </a:r>
            <a:r>
              <a:rPr lang="ko-KR" altLang="en-US" dirty="0"/>
              <a:t> </a:t>
            </a:r>
            <a:r>
              <a:rPr lang="en-US" altLang="ko-KR" dirty="0"/>
              <a:t>Evaluation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 err="1"/>
              <a:t>퍼플렉시티를</a:t>
            </a:r>
            <a:r>
              <a:rPr lang="ko-KR" altLang="en-US" dirty="0"/>
              <a:t> 통해 수치적으로 구할 수 있다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하지만 실제로는 정성적인 방법을 많이 사용한다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4AEEF3-CCC8-6FFF-29D4-4FC41CDF8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21" y="3245334"/>
            <a:ext cx="6192783" cy="8123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285E79-5010-F2AF-D013-5F56AB7F9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104" y="2426152"/>
            <a:ext cx="5648792" cy="258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69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Topic Modeling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LDA Inference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/>
              <a:t>LDA structure</a:t>
            </a:r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P</a:t>
            </a:r>
            <a:r>
              <a:rPr lang="ko-KR" altLang="en-US" dirty="0"/>
              <a:t>안의 값들을 최대로 해야 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수식의 뒤쪽부터 의미를 풀어본다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 err="1"/>
              <a:t>세타가</a:t>
            </a:r>
            <a:r>
              <a:rPr lang="ko-KR" altLang="en-US" dirty="0"/>
              <a:t> </a:t>
            </a:r>
            <a:r>
              <a:rPr lang="ko-KR" altLang="en-US" dirty="0" err="1"/>
              <a:t>주어졌을때</a:t>
            </a:r>
            <a:r>
              <a:rPr lang="ko-KR" altLang="en-US" dirty="0"/>
              <a:t> 단어들이 갖는 토픽 할당 확률이 주어지고</a:t>
            </a:r>
            <a:r>
              <a:rPr lang="en-US" altLang="ko-KR" dirty="0"/>
              <a:t>, </a:t>
            </a:r>
            <a:r>
              <a:rPr lang="ko-KR" altLang="en-US" dirty="0"/>
              <a:t>토픽에 대한 코퍼스 안에 단어의 분포가 주어졌을 때 단어의 등장 확률을 의미한다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알파가 주어졌을 때 문서들의 토픽 비중을 의미한다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베타가 주어졌을 때 코퍼스 안에서 토픽별로 단어들이 가진 빈도수를 의미한다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1FA6CE-24B3-AE74-C257-171B9237F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01" y="1415918"/>
            <a:ext cx="662997" cy="11354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70568E-617A-84DA-6F4D-8F248430F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390" y="1475897"/>
            <a:ext cx="701101" cy="106689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A6009EF-3142-D35D-0E8C-98C10573A4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3911" y="1435582"/>
            <a:ext cx="914479" cy="112785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37162AA-9FD5-AAE9-896B-03D30F1F6E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4199" y="1440131"/>
            <a:ext cx="3139712" cy="116596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45A9E30-04F3-24B8-A470-F8B3602CF8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199" y="2717329"/>
            <a:ext cx="6125498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58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Topic Modeling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LDA Inference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/>
              <a:t>LDA structure</a:t>
            </a:r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추론해야 하는 값</a:t>
            </a:r>
            <a:endParaRPr lang="en-US" altLang="ko-KR" dirty="0"/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단어가</a:t>
            </a:r>
            <a:r>
              <a:rPr lang="en-US" altLang="ko-KR" dirty="0"/>
              <a:t> </a:t>
            </a:r>
            <a:r>
              <a:rPr lang="ko-KR" altLang="en-US" dirty="0"/>
              <a:t>어디 토픽에서 오는지를 추론해야 한다</a:t>
            </a:r>
            <a:r>
              <a:rPr lang="en-US" altLang="ko-KR" dirty="0"/>
              <a:t>.(z)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문서안에 토픽 비중을 추론해야 한다</a:t>
            </a:r>
            <a:r>
              <a:rPr lang="en-US" altLang="ko-KR" dirty="0"/>
              <a:t>.(</a:t>
            </a:r>
            <a:r>
              <a:rPr lang="ko-KR" altLang="en-US" dirty="0" err="1"/>
              <a:t>세타</a:t>
            </a:r>
            <a:r>
              <a:rPr lang="en-US" altLang="ko-KR" dirty="0"/>
              <a:t>)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코퍼스별로 토픽 안의 단어 분포를 추론해야 한다</a:t>
            </a:r>
            <a:r>
              <a:rPr lang="en-US" altLang="ko-KR" dirty="0"/>
              <a:t>.(</a:t>
            </a:r>
            <a:r>
              <a:rPr lang="ko-KR" altLang="en-US" dirty="0"/>
              <a:t>파이</a:t>
            </a:r>
            <a:r>
              <a:rPr lang="en-US" altLang="ko-KR" dirty="0"/>
              <a:t>)</a:t>
            </a:r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1FA6CE-24B3-AE74-C257-171B9237F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01" y="1415918"/>
            <a:ext cx="662997" cy="11354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70568E-617A-84DA-6F4D-8F248430F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390" y="1475897"/>
            <a:ext cx="701101" cy="106689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A6009EF-3142-D35D-0E8C-98C10573A4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3911" y="1435582"/>
            <a:ext cx="914479" cy="112785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37162AA-9FD5-AAE9-896B-03D30F1F6E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4199" y="1440131"/>
            <a:ext cx="3139712" cy="116596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45A9E30-04F3-24B8-A470-F8B3602CF8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199" y="2717329"/>
            <a:ext cx="6125498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4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Topic Modeling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LDA Inference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/>
              <a:t>Inference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문서안에 단어들이 관측 되었을 때</a:t>
            </a:r>
            <a:r>
              <a:rPr lang="en-US" altLang="ko-KR" dirty="0"/>
              <a:t>(w) </a:t>
            </a:r>
            <a:r>
              <a:rPr lang="ko-KR" altLang="en-US" dirty="0"/>
              <a:t>파이</a:t>
            </a:r>
            <a:r>
              <a:rPr lang="en-US" altLang="ko-KR" dirty="0"/>
              <a:t>,</a:t>
            </a:r>
            <a:r>
              <a:rPr lang="ko-KR" altLang="en-US" dirty="0" err="1"/>
              <a:t>세타</a:t>
            </a:r>
            <a:r>
              <a:rPr lang="en-US" altLang="ko-KR" dirty="0"/>
              <a:t>,z</a:t>
            </a:r>
            <a:r>
              <a:rPr lang="ko-KR" altLang="en-US" dirty="0"/>
              <a:t>에 대한 확률은 우변과 같이 나타낼 수 있다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우변의 분모는 계산이 안된다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근사를 해야 한다</a:t>
            </a:r>
            <a:r>
              <a:rPr lang="en-US" altLang="ko-KR" dirty="0"/>
              <a:t>.</a:t>
            </a:r>
          </a:p>
          <a:p>
            <a:pPr marL="469900">
              <a:spcBef>
                <a:spcPts val="0"/>
              </a:spcBef>
            </a:pPr>
            <a:r>
              <a:rPr lang="ko-KR" altLang="en-US" dirty="0"/>
              <a:t>근사의 방법론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Mean filed variational methods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Expectation propagation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>
                <a:solidFill>
                  <a:srgbClr val="FF0000"/>
                </a:solidFill>
              </a:rPr>
              <a:t>Collapsed Gibbs sampling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Collapsed variational inference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Online variational inference</a:t>
            </a:r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5DAE7A-C84F-7A88-CBA9-5B6B8DF80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14" y="1244853"/>
            <a:ext cx="3730976" cy="88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48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Topic Modeling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LDA Inference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/>
              <a:t>Dirichlet Distribution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이항분포와 다항분포</a:t>
            </a:r>
            <a:r>
              <a:rPr lang="en-US" altLang="ko-KR" dirty="0"/>
              <a:t>, </a:t>
            </a:r>
            <a:r>
              <a:rPr lang="ko-KR" altLang="en-US" dirty="0"/>
              <a:t>베타분포에 대해 알아야 </a:t>
            </a:r>
            <a:r>
              <a:rPr lang="en-US" altLang="ko-KR" dirty="0"/>
              <a:t>Dirichlet Distribution</a:t>
            </a:r>
            <a:r>
              <a:rPr lang="ko-KR" altLang="en-US" dirty="0"/>
              <a:t>을 이해 할 수 있다</a:t>
            </a:r>
            <a:r>
              <a:rPr lang="en-US" altLang="ko-KR" dirty="0"/>
              <a:t>.</a:t>
            </a:r>
          </a:p>
          <a:p>
            <a:pPr marL="469900">
              <a:spcBef>
                <a:spcPts val="0"/>
              </a:spcBef>
            </a:pPr>
            <a:r>
              <a:rPr lang="ko-KR" altLang="en-US" dirty="0"/>
              <a:t>이항분포</a:t>
            </a: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일반적인 주사위를 </a:t>
            </a:r>
            <a:r>
              <a:rPr lang="en-US" altLang="ko-KR" dirty="0"/>
              <a:t>10</a:t>
            </a:r>
            <a:r>
              <a:rPr lang="ko-KR" altLang="en-US" dirty="0"/>
              <a:t>회 던져서 숫자 </a:t>
            </a:r>
            <a:r>
              <a:rPr lang="en-US" altLang="ko-KR" dirty="0"/>
              <a:t>6</a:t>
            </a:r>
            <a:r>
              <a:rPr lang="ko-KR" altLang="en-US" dirty="0"/>
              <a:t>이 나오는 횟수를 센다</a:t>
            </a:r>
            <a:r>
              <a:rPr lang="en-US" altLang="ko-KR" dirty="0"/>
              <a:t>. </a:t>
            </a:r>
            <a:r>
              <a:rPr lang="ko-KR" altLang="en-US" dirty="0"/>
              <a:t>이 분포는 </a:t>
            </a:r>
            <a:r>
              <a:rPr lang="en-US" altLang="ko-KR" dirty="0"/>
              <a:t>n = 10</a:t>
            </a:r>
            <a:r>
              <a:rPr lang="ko-KR" altLang="en-US" dirty="0"/>
              <a:t>이고 </a:t>
            </a:r>
            <a:r>
              <a:rPr lang="en-US" altLang="ko-KR" dirty="0"/>
              <a:t>p = 1/6</a:t>
            </a:r>
            <a:r>
              <a:rPr lang="ko-KR" altLang="en-US" dirty="0"/>
              <a:t>인 이항분포이다</a:t>
            </a:r>
            <a:r>
              <a:rPr lang="en-US" altLang="ko-KR" dirty="0"/>
              <a:t>.</a:t>
            </a:r>
          </a:p>
          <a:p>
            <a:pPr marL="469900">
              <a:spcBef>
                <a:spcPts val="0"/>
              </a:spcBef>
            </a:pPr>
            <a:r>
              <a:rPr lang="ko-KR" altLang="en-US" dirty="0"/>
              <a:t>다항분포</a:t>
            </a: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주사위를 던져서 </a:t>
            </a:r>
            <a:r>
              <a:rPr lang="en-US" altLang="ko-KR" dirty="0"/>
              <a:t>1</a:t>
            </a:r>
            <a:r>
              <a:rPr lang="ko-KR" altLang="en-US" dirty="0"/>
              <a:t>이</a:t>
            </a:r>
            <a:r>
              <a:rPr lang="en-US" altLang="ko-KR" dirty="0"/>
              <a:t>5</a:t>
            </a:r>
            <a:r>
              <a:rPr lang="ko-KR" altLang="en-US" dirty="0"/>
              <a:t>번</a:t>
            </a:r>
            <a:r>
              <a:rPr lang="en-US" altLang="ko-KR" dirty="0"/>
              <a:t>,2</a:t>
            </a:r>
            <a:r>
              <a:rPr lang="ko-KR" altLang="en-US" dirty="0"/>
              <a:t>가</a:t>
            </a:r>
            <a:r>
              <a:rPr lang="en-US" altLang="ko-KR" dirty="0"/>
              <a:t>3</a:t>
            </a:r>
            <a:r>
              <a:rPr lang="ko-KR" altLang="en-US" dirty="0"/>
              <a:t>번</a:t>
            </a:r>
            <a:r>
              <a:rPr lang="en-US" altLang="ko-KR" dirty="0"/>
              <a:t>,3</a:t>
            </a:r>
            <a:r>
              <a:rPr lang="ko-KR" altLang="en-US" dirty="0"/>
              <a:t>이</a:t>
            </a:r>
            <a:r>
              <a:rPr lang="en-US" altLang="ko-KR" dirty="0"/>
              <a:t>1</a:t>
            </a:r>
            <a:r>
              <a:rPr lang="ko-KR" altLang="en-US" dirty="0"/>
              <a:t>번</a:t>
            </a:r>
            <a:r>
              <a:rPr lang="en-US" altLang="ko-KR" dirty="0"/>
              <a:t>,4</a:t>
            </a:r>
            <a:r>
              <a:rPr lang="ko-KR" altLang="en-US" dirty="0"/>
              <a:t>가</a:t>
            </a:r>
            <a:r>
              <a:rPr lang="en-US" altLang="ko-KR" dirty="0"/>
              <a:t>1</a:t>
            </a:r>
            <a:r>
              <a:rPr lang="ko-KR" altLang="en-US" dirty="0"/>
              <a:t>번</a:t>
            </a:r>
            <a:r>
              <a:rPr lang="en-US" altLang="ko-KR" dirty="0"/>
              <a:t>,5</a:t>
            </a:r>
            <a:r>
              <a:rPr lang="ko-KR" altLang="en-US" dirty="0"/>
              <a:t>와 </a:t>
            </a:r>
            <a:r>
              <a:rPr lang="en-US" altLang="ko-KR" dirty="0"/>
              <a:t>6</a:t>
            </a: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번 나올 확률은 </a:t>
            </a: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1589A3-4C65-4D39-8C0B-6735D4667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650" y="1976624"/>
            <a:ext cx="3132091" cy="6629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EFD178C-5676-F971-2397-17268EA39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650" y="3921174"/>
            <a:ext cx="5212532" cy="5944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4876DB4-0840-93B7-EA4B-9B19BAA45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0667" y="5138854"/>
            <a:ext cx="5094872" cy="73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2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Topic Modeling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LDA Inference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/>
              <a:t>Dirichlet Distribution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이항분포와 다항분포</a:t>
            </a:r>
            <a:r>
              <a:rPr lang="en-US" altLang="ko-KR" dirty="0"/>
              <a:t>, </a:t>
            </a:r>
            <a:r>
              <a:rPr lang="ko-KR" altLang="en-US" dirty="0"/>
              <a:t>베타분포에 대해 알아야 </a:t>
            </a:r>
            <a:r>
              <a:rPr lang="en-US" altLang="ko-KR" dirty="0"/>
              <a:t>Dirichlet Distribution</a:t>
            </a:r>
            <a:r>
              <a:rPr lang="ko-KR" altLang="en-US" dirty="0"/>
              <a:t>을 이해 할 수 있다</a:t>
            </a:r>
            <a:r>
              <a:rPr lang="en-US" altLang="ko-KR" dirty="0"/>
              <a:t>.</a:t>
            </a:r>
          </a:p>
          <a:p>
            <a:pPr marL="469900">
              <a:spcBef>
                <a:spcPts val="0"/>
              </a:spcBef>
            </a:pPr>
            <a:r>
              <a:rPr lang="ko-KR" altLang="en-US" dirty="0"/>
              <a:t>베타분포</a:t>
            </a: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분포 자체를 추정 가능하다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일반적인 동전은 앞면 뒷면이 나올 확률은 </a:t>
            </a:r>
            <a:r>
              <a:rPr lang="en-US" altLang="ko-KR" dirty="0"/>
              <a:t>½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만약 </a:t>
            </a:r>
            <a:r>
              <a:rPr lang="en-US" altLang="ko-KR" dirty="0"/>
              <a:t>10</a:t>
            </a:r>
            <a:r>
              <a:rPr lang="ko-KR" altLang="en-US" dirty="0"/>
              <a:t>번 던졌을 때 앞면이 </a:t>
            </a:r>
            <a:r>
              <a:rPr lang="en-US" altLang="ko-KR" dirty="0"/>
              <a:t>8</a:t>
            </a:r>
            <a:r>
              <a:rPr lang="ko-KR" altLang="en-US" dirty="0"/>
              <a:t>번</a:t>
            </a:r>
            <a:r>
              <a:rPr lang="en-US" altLang="ko-KR" dirty="0"/>
              <a:t>, </a:t>
            </a:r>
            <a:r>
              <a:rPr lang="ko-KR" altLang="en-US" dirty="0"/>
              <a:t>뒷면이 </a:t>
            </a:r>
            <a:r>
              <a:rPr lang="en-US" altLang="ko-KR" dirty="0"/>
              <a:t>2</a:t>
            </a:r>
            <a:r>
              <a:rPr lang="ko-KR" altLang="en-US" dirty="0"/>
              <a:t>번 나오면 실제 앞면 뒷면이 나올 확률은</a:t>
            </a:r>
            <a:r>
              <a:rPr lang="en-US" altLang="ko-KR" dirty="0"/>
              <a:t>?</a:t>
            </a:r>
          </a:p>
          <a:p>
            <a:pPr marL="469900">
              <a:spcBef>
                <a:spcPts val="0"/>
              </a:spcBef>
            </a:pPr>
            <a:r>
              <a:rPr lang="ko-KR" altLang="en-US" dirty="0" err="1"/>
              <a:t>디리클레분포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베타분포를 다항분포로 확장 한 것을 의미한다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베타 분포의 일반화 된 확장판이다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X</a:t>
            </a:r>
            <a:r>
              <a:rPr lang="en-US" altLang="ko-KR" sz="1000" dirty="0"/>
              <a:t>1</a:t>
            </a:r>
            <a:r>
              <a:rPr lang="en-US" altLang="ko-KR" dirty="0"/>
              <a:t> = P</a:t>
            </a:r>
            <a:r>
              <a:rPr lang="en-US" altLang="ko-KR" sz="1000" dirty="0"/>
              <a:t>1</a:t>
            </a:r>
            <a:r>
              <a:rPr lang="en-US" altLang="ko-KR" dirty="0"/>
              <a:t>,X</a:t>
            </a:r>
            <a:r>
              <a:rPr lang="en-US" altLang="ko-KR" sz="1000" dirty="0"/>
              <a:t>k</a:t>
            </a:r>
            <a:r>
              <a:rPr lang="en-US" altLang="ko-KR" dirty="0"/>
              <a:t>=</a:t>
            </a:r>
            <a:r>
              <a:rPr lang="en-US" altLang="ko-KR" dirty="0" err="1"/>
              <a:t>P</a:t>
            </a:r>
            <a:r>
              <a:rPr lang="en-US" altLang="ko-KR" sz="1000" dirty="0" err="1"/>
              <a:t>n</a:t>
            </a:r>
            <a:r>
              <a:rPr lang="en-US" altLang="ko-KR" sz="1000" dirty="0"/>
              <a:t>  </a:t>
            </a:r>
            <a:r>
              <a:rPr lang="ko-KR" altLang="en-US" dirty="0"/>
              <a:t>즉 </a:t>
            </a:r>
            <a:r>
              <a:rPr lang="en-US" altLang="ko-KR" dirty="0"/>
              <a:t>P</a:t>
            </a:r>
            <a:r>
              <a:rPr lang="en-US" altLang="ko-KR" sz="1000" dirty="0"/>
              <a:t>i</a:t>
            </a:r>
            <a:r>
              <a:rPr lang="ko-KR" altLang="en-US" dirty="0"/>
              <a:t>는 </a:t>
            </a:r>
            <a:r>
              <a:rPr lang="en-US" altLang="ko-KR" dirty="0"/>
              <a:t>1~k </a:t>
            </a:r>
            <a:r>
              <a:rPr lang="ko-KR" altLang="en-US" dirty="0"/>
              <a:t>까지</a:t>
            </a:r>
            <a:r>
              <a:rPr lang="en-US" altLang="ko-KR" dirty="0"/>
              <a:t> </a:t>
            </a:r>
            <a:r>
              <a:rPr lang="ko-KR" altLang="en-US" dirty="0"/>
              <a:t>확률 값이 주어졌을 때 </a:t>
            </a:r>
            <a:r>
              <a:rPr lang="ko-KR" altLang="en-US" dirty="0" err="1"/>
              <a:t>확률값을</a:t>
            </a:r>
            <a:r>
              <a:rPr lang="ko-KR" altLang="en-US" dirty="0"/>
              <a:t> 의미한다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알파는 파라미터 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N</a:t>
            </a:r>
            <a:r>
              <a:rPr lang="ko-KR" altLang="en-US" dirty="0"/>
              <a:t>은 </a:t>
            </a:r>
            <a:r>
              <a:rPr lang="en-US" altLang="ko-KR" dirty="0"/>
              <a:t>X</a:t>
            </a:r>
            <a:r>
              <a:rPr lang="en-US" altLang="ko-KR" sz="1000" dirty="0"/>
              <a:t>i</a:t>
            </a:r>
            <a:r>
              <a:rPr lang="ko-KR" altLang="en-US" dirty="0"/>
              <a:t>의 모든 값을 더한 것 이다</a:t>
            </a:r>
            <a:r>
              <a:rPr lang="en-US" altLang="ko-KR" dirty="0"/>
              <a:t>.</a:t>
            </a:r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67FDFB-0028-8FA1-6AC5-02A2DD62B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37" y="2058479"/>
            <a:ext cx="3254022" cy="6172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2334A49-8E10-EC2C-81C4-75AE10B01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899" y="1639342"/>
            <a:ext cx="4823878" cy="14555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141ED0-FC76-3518-21EC-06BDA3C7D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0015" y="4141932"/>
            <a:ext cx="3322608" cy="6782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5F3C1F9-5D4C-BA4A-3009-6D54FB1ACC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8056" y="4141932"/>
            <a:ext cx="1562235" cy="38865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1471441-0474-2007-07F4-F7D5FEB456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7524" y="5358228"/>
            <a:ext cx="4130398" cy="90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41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dirty="0"/>
              <a:t>Topic Modeling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LDA Inference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/>
              <a:t>Dirichlet Distribution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 err="1"/>
              <a:t>알파값은</a:t>
            </a:r>
            <a:r>
              <a:rPr lang="ko-KR" altLang="en-US" dirty="0"/>
              <a:t> 평균에 대한 모양과 </a:t>
            </a:r>
            <a:r>
              <a:rPr lang="ko-KR" altLang="en-US" dirty="0" err="1"/>
              <a:t>세타의</a:t>
            </a:r>
            <a:r>
              <a:rPr lang="ko-KR" altLang="en-US" dirty="0"/>
              <a:t> 희소성을 조정한다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알파가 </a:t>
            </a:r>
            <a:r>
              <a:rPr lang="en-US" altLang="ko-KR" dirty="0"/>
              <a:t>1</a:t>
            </a:r>
            <a:r>
              <a:rPr lang="ko-KR" altLang="en-US" dirty="0"/>
              <a:t>이라면</a:t>
            </a:r>
            <a:r>
              <a:rPr lang="en-US" altLang="ko-KR" dirty="0"/>
              <a:t>, </a:t>
            </a:r>
            <a:r>
              <a:rPr lang="ko-KR" altLang="en-US" dirty="0"/>
              <a:t>균일한 </a:t>
            </a:r>
            <a:r>
              <a:rPr lang="en-US" altLang="ko-KR" dirty="0"/>
              <a:t>uniform</a:t>
            </a:r>
            <a:r>
              <a:rPr lang="ko-KR" altLang="en-US" dirty="0"/>
              <a:t>분포의 형태를 띈다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알파가 </a:t>
            </a:r>
            <a:r>
              <a:rPr lang="en-US" altLang="ko-KR" dirty="0"/>
              <a:t>2</a:t>
            </a:r>
            <a:r>
              <a:rPr lang="ko-KR" altLang="en-US" dirty="0"/>
              <a:t>라면 값들이 평균으로 더 몰린다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알파가 </a:t>
            </a:r>
            <a:r>
              <a:rPr lang="en-US" altLang="ko-KR" dirty="0"/>
              <a:t>10</a:t>
            </a:r>
            <a:r>
              <a:rPr lang="ko-KR" altLang="en-US" dirty="0"/>
              <a:t>이라면 평균으로 더 모아진다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삼각주사위를 </a:t>
            </a:r>
            <a:r>
              <a:rPr lang="en-US" altLang="ko-KR" dirty="0"/>
              <a:t>30</a:t>
            </a:r>
            <a:r>
              <a:rPr lang="ko-KR" altLang="en-US" dirty="0"/>
              <a:t>번 던졌을 때 각 값이 </a:t>
            </a:r>
            <a:r>
              <a:rPr lang="en-US" altLang="ko-KR" dirty="0"/>
              <a:t>10</a:t>
            </a:r>
            <a:r>
              <a:rPr lang="ko-KR" altLang="en-US" dirty="0"/>
              <a:t>번씩 나오는 것을 예로 들 수 있다</a:t>
            </a:r>
            <a:r>
              <a:rPr lang="en-US" altLang="ko-KR" dirty="0"/>
              <a:t>.</a:t>
            </a:r>
          </a:p>
          <a:p>
            <a:pPr marL="2298700" lvl="4">
              <a:spcBef>
                <a:spcPts val="0"/>
              </a:spcBef>
            </a:pPr>
            <a:r>
              <a:rPr lang="en-US" altLang="ko-KR" dirty="0"/>
              <a:t>100</a:t>
            </a:r>
            <a:r>
              <a:rPr lang="ko-KR" altLang="en-US" dirty="0"/>
              <a:t>번 던지면</a:t>
            </a:r>
            <a:r>
              <a:rPr lang="en-US" altLang="ko-KR" dirty="0"/>
              <a:t>?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알파가 </a:t>
            </a:r>
            <a:r>
              <a:rPr lang="en-US" altLang="ko-KR" dirty="0"/>
              <a:t>0 </a:t>
            </a:r>
            <a:r>
              <a:rPr lang="ko-KR" altLang="en-US" dirty="0"/>
              <a:t>보다 작으면 면에 값들이</a:t>
            </a:r>
            <a:endParaRPr lang="en-US" altLang="ko-KR" dirty="0"/>
          </a:p>
          <a:p>
            <a:pPr marL="1054100" lvl="2" indent="0">
              <a:spcBef>
                <a:spcPts val="0"/>
              </a:spcBef>
              <a:buNone/>
            </a:pPr>
            <a:r>
              <a:rPr lang="ko-KR" altLang="en-US" dirty="0"/>
              <a:t>몰리는 것을 볼 수 있다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58B04F-495D-3CD4-6FB2-C7608E69B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702" y="2915072"/>
            <a:ext cx="6527821" cy="293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08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2698</TotalTime>
  <Words>1469</Words>
  <Application>Microsoft Office PowerPoint</Application>
  <PresentationFormat>와이드스크린</PresentationFormat>
  <Paragraphs>1030</Paragraphs>
  <Slides>37</Slides>
  <Notes>37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Noto Sans Symbols</vt:lpstr>
      <vt:lpstr>Malgun Gothic</vt:lpstr>
      <vt:lpstr>Arial</vt:lpstr>
      <vt:lpstr>Impact</vt:lpstr>
      <vt:lpstr>Office 테마</vt:lpstr>
      <vt:lpstr>PowerPoint 프레젠테이션</vt:lpstr>
      <vt:lpstr>PowerPoint 프레젠테이션</vt:lpstr>
      <vt:lpstr>Topic Modeling</vt:lpstr>
      <vt:lpstr>Topic Modeling</vt:lpstr>
      <vt:lpstr>Topic Modeling</vt:lpstr>
      <vt:lpstr>Topic Modeling</vt:lpstr>
      <vt:lpstr>Topic Modeling</vt:lpstr>
      <vt:lpstr>Topic Modeling</vt:lpstr>
      <vt:lpstr>Topic Modeling</vt:lpstr>
      <vt:lpstr>Topic Modeling</vt:lpstr>
      <vt:lpstr>Topic Modeling</vt:lpstr>
      <vt:lpstr>Topic Modeling</vt:lpstr>
      <vt:lpstr>Topic Modeling</vt:lpstr>
      <vt:lpstr>Topic Modeling</vt:lpstr>
      <vt:lpstr>Topic Modeling</vt:lpstr>
      <vt:lpstr>Topic Modeling</vt:lpstr>
      <vt:lpstr>Topic Modeling</vt:lpstr>
      <vt:lpstr>Topic Modeling</vt:lpstr>
      <vt:lpstr>Topic Modeling</vt:lpstr>
      <vt:lpstr>Topic Modeling</vt:lpstr>
      <vt:lpstr>Topic Modeling</vt:lpstr>
      <vt:lpstr>Topic Modeling</vt:lpstr>
      <vt:lpstr>Topic Modeling</vt:lpstr>
      <vt:lpstr>Topic Modeling</vt:lpstr>
      <vt:lpstr>Topic Modeling</vt:lpstr>
      <vt:lpstr>Topic Modeling</vt:lpstr>
      <vt:lpstr>Topic Modeling</vt:lpstr>
      <vt:lpstr>Topic Modeling</vt:lpstr>
      <vt:lpstr>Topic Modeling</vt:lpstr>
      <vt:lpstr>Topic Modeling</vt:lpstr>
      <vt:lpstr>Topic Modeling</vt:lpstr>
      <vt:lpstr>Topic Modeling</vt:lpstr>
      <vt:lpstr>Topic Modeling</vt:lpstr>
      <vt:lpstr>Topic Modeling</vt:lpstr>
      <vt:lpstr>Topic Modeling</vt:lpstr>
      <vt:lpstr>PowerPoint 프레젠테이션</vt:lpstr>
      <vt:lpstr>Topic Modeling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TM_LAB</dc:creator>
  <cp:lastModifiedBy>서 수원</cp:lastModifiedBy>
  <cp:revision>61</cp:revision>
  <dcterms:created xsi:type="dcterms:W3CDTF">2020-05-26T05:06:02Z</dcterms:created>
  <dcterms:modified xsi:type="dcterms:W3CDTF">2023-05-22T06:02:24Z</dcterms:modified>
</cp:coreProperties>
</file>