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0" r:id="rId4"/>
    <p:sldId id="258" r:id="rId5"/>
    <p:sldId id="266" r:id="rId6"/>
    <p:sldId id="273" r:id="rId7"/>
    <p:sldId id="271" r:id="rId8"/>
    <p:sldId id="267" r:id="rId9"/>
    <p:sldId id="268" r:id="rId10"/>
    <p:sldId id="259" r:id="rId11"/>
    <p:sldId id="269" r:id="rId12"/>
    <p:sldId id="261" r:id="rId13"/>
    <p:sldId id="262" r:id="rId14"/>
    <p:sldId id="272" r:id="rId15"/>
    <p:sldId id="263" r:id="rId16"/>
    <p:sldId id="264" r:id="rId17"/>
    <p:sldId id="275" r:id="rId18"/>
    <p:sldId id="27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UMAhJ3WGZfSMGEvzQf4kGAGH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E60B3-5478-49C4-83DC-6A90CE2BCFA8}" v="21" dt="2023-06-26T12:46:1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수원" userId="9851febfde171f07" providerId="LiveId" clId="{097E60B3-5478-49C4-83DC-6A90CE2BCFA8}"/>
    <pc:docChg chg="undo custSel addSld delSld modSld sldOrd">
      <pc:chgData name="서 수원" userId="9851febfde171f07" providerId="LiveId" clId="{097E60B3-5478-49C4-83DC-6A90CE2BCFA8}" dt="2023-06-26T12:47:34.873" v="7080" actId="13926"/>
      <pc:docMkLst>
        <pc:docMk/>
      </pc:docMkLst>
      <pc:sldChg chg="modSp mod">
        <pc:chgData name="서 수원" userId="9851febfde171f07" providerId="LiveId" clId="{097E60B3-5478-49C4-83DC-6A90CE2BCFA8}" dt="2023-06-26T10:58:34.745" v="42" actId="20577"/>
        <pc:sldMkLst>
          <pc:docMk/>
          <pc:sldMk cId="0" sldId="256"/>
        </pc:sldMkLst>
        <pc:spChg chg="mod">
          <ac:chgData name="서 수원" userId="9851febfde171f07" providerId="LiveId" clId="{097E60B3-5478-49C4-83DC-6A90CE2BCFA8}" dt="2023-06-26T10:58:27.261" v="28" actId="20577"/>
          <ac:spMkLst>
            <pc:docMk/>
            <pc:sldMk cId="0" sldId="256"/>
            <ac:spMk id="123" creationId="{00000000-0000-0000-0000-000000000000}"/>
          </ac:spMkLst>
        </pc:spChg>
        <pc:spChg chg="mod">
          <ac:chgData name="서 수원" userId="9851febfde171f07" providerId="LiveId" clId="{097E60B3-5478-49C4-83DC-6A90CE2BCFA8}" dt="2023-06-26T10:58:30.099" v="29" actId="6549"/>
          <ac:spMkLst>
            <pc:docMk/>
            <pc:sldMk cId="0" sldId="256"/>
            <ac:spMk id="124" creationId="{00000000-0000-0000-0000-000000000000}"/>
          </ac:spMkLst>
        </pc:spChg>
        <pc:spChg chg="mod">
          <ac:chgData name="서 수원" userId="9851febfde171f07" providerId="LiveId" clId="{097E60B3-5478-49C4-83DC-6A90CE2BCFA8}" dt="2023-06-26T10:58:13.946" v="11" actId="20577"/>
          <ac:spMkLst>
            <pc:docMk/>
            <pc:sldMk cId="0" sldId="256"/>
            <ac:spMk id="125" creationId="{00000000-0000-0000-0000-000000000000}"/>
          </ac:spMkLst>
        </pc:spChg>
        <pc:spChg chg="mod">
          <ac:chgData name="서 수원" userId="9851febfde171f07" providerId="LiveId" clId="{097E60B3-5478-49C4-83DC-6A90CE2BCFA8}" dt="2023-06-26T10:58:34.745" v="42" actId="20577"/>
          <ac:spMkLst>
            <pc:docMk/>
            <pc:sldMk cId="0" sldId="256"/>
            <ac:spMk id="126" creationId="{00000000-0000-0000-0000-000000000000}"/>
          </ac:spMkLst>
        </pc:spChg>
      </pc:sldChg>
      <pc:sldChg chg="modSp mod">
        <pc:chgData name="서 수원" userId="9851febfde171f07" providerId="LiveId" clId="{097E60B3-5478-49C4-83DC-6A90CE2BCFA8}" dt="2023-06-26T11:46:18.465" v="4321" actId="20577"/>
        <pc:sldMkLst>
          <pc:docMk/>
          <pc:sldMk cId="0" sldId="257"/>
        </pc:sldMkLst>
        <pc:spChg chg="mod">
          <ac:chgData name="서 수원" userId="9851febfde171f07" providerId="LiveId" clId="{097E60B3-5478-49C4-83DC-6A90CE2BCFA8}" dt="2023-06-26T11:45:58.493" v="4305" actId="20577"/>
          <ac:spMkLst>
            <pc:docMk/>
            <pc:sldMk cId="0" sldId="257"/>
            <ac:spMk id="132" creationId="{00000000-0000-0000-0000-000000000000}"/>
          </ac:spMkLst>
        </pc:spChg>
        <pc:spChg chg="mod">
          <ac:chgData name="서 수원" userId="9851febfde171f07" providerId="LiveId" clId="{097E60B3-5478-49C4-83DC-6A90CE2BCFA8}" dt="2023-06-26T11:46:18.465" v="4321" actId="20577"/>
          <ac:spMkLst>
            <pc:docMk/>
            <pc:sldMk cId="0" sldId="257"/>
            <ac:spMk id="133" creationId="{00000000-0000-0000-0000-000000000000}"/>
          </ac:spMkLst>
        </pc:spChg>
      </pc:sldChg>
      <pc:sldChg chg="addSp modSp mod">
        <pc:chgData name="서 수원" userId="9851febfde171f07" providerId="LiveId" clId="{097E60B3-5478-49C4-83DC-6A90CE2BCFA8}" dt="2023-06-26T12:32:51.832" v="6737" actId="1076"/>
        <pc:sldMkLst>
          <pc:docMk/>
          <pc:sldMk cId="0" sldId="258"/>
        </pc:sldMkLst>
        <pc:spChg chg="mod">
          <ac:chgData name="서 수원" userId="9851febfde171f07" providerId="LiveId" clId="{097E60B3-5478-49C4-83DC-6A90CE2BCFA8}" dt="2023-06-26T10:59:23.488" v="113" actId="20577"/>
          <ac:spMkLst>
            <pc:docMk/>
            <pc:sldMk cId="0" sldId="258"/>
            <ac:spMk id="140" creationId="{00000000-0000-0000-0000-000000000000}"/>
          </ac:spMkLst>
        </pc:spChg>
        <pc:spChg chg="mod">
          <ac:chgData name="서 수원" userId="9851febfde171f07" providerId="LiveId" clId="{097E60B3-5478-49C4-83DC-6A90CE2BCFA8}" dt="2023-06-26T11:46:23.289" v="4336" actId="20577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서 수원" userId="9851febfde171f07" providerId="LiveId" clId="{097E60B3-5478-49C4-83DC-6A90CE2BCFA8}" dt="2023-06-26T11:04:57.099" v="685" actId="20577"/>
          <ac:spMkLst>
            <pc:docMk/>
            <pc:sldMk cId="0" sldId="258"/>
            <ac:spMk id="142" creationId="{00000000-0000-0000-0000-000000000000}"/>
          </ac:spMkLst>
        </pc:spChg>
        <pc:picChg chg="add mod">
          <ac:chgData name="서 수원" userId="9851febfde171f07" providerId="LiveId" clId="{097E60B3-5478-49C4-83DC-6A90CE2BCFA8}" dt="2023-06-26T12:32:50.383" v="6736" actId="1076"/>
          <ac:picMkLst>
            <pc:docMk/>
            <pc:sldMk cId="0" sldId="258"/>
            <ac:picMk id="3" creationId="{F8F09500-C6DA-AE77-BDEA-D2974D6CDF6F}"/>
          </ac:picMkLst>
        </pc:picChg>
        <pc:picChg chg="add mod">
          <ac:chgData name="서 수원" userId="9851febfde171f07" providerId="LiveId" clId="{097E60B3-5478-49C4-83DC-6A90CE2BCFA8}" dt="2023-06-26T12:32:51.832" v="6737" actId="1076"/>
          <ac:picMkLst>
            <pc:docMk/>
            <pc:sldMk cId="0" sldId="258"/>
            <ac:picMk id="4" creationId="{1A18DA20-9719-E36A-EF14-915A351E5791}"/>
          </ac:picMkLst>
        </pc:picChg>
      </pc:sldChg>
      <pc:sldChg chg="modSp mod">
        <pc:chgData name="서 수원" userId="9851febfde171f07" providerId="LiveId" clId="{097E60B3-5478-49C4-83DC-6A90CE2BCFA8}" dt="2023-06-26T10:58:52.943" v="75" actId="20577"/>
        <pc:sldMkLst>
          <pc:docMk/>
          <pc:sldMk cId="0" sldId="259"/>
        </pc:sldMkLst>
        <pc:spChg chg="mod">
          <ac:chgData name="서 수원" userId="9851febfde171f07" providerId="LiveId" clId="{097E60B3-5478-49C4-83DC-6A90CE2BCFA8}" dt="2023-06-26T10:58:52.943" v="75" actId="20577"/>
          <ac:spMkLst>
            <pc:docMk/>
            <pc:sldMk cId="0" sldId="259"/>
            <ac:spMk id="149" creationId="{00000000-0000-0000-0000-000000000000}"/>
          </ac:spMkLst>
        </pc:spChg>
      </pc:sldChg>
      <pc:sldChg chg="modSp del mod">
        <pc:chgData name="서 수원" userId="9851febfde171f07" providerId="LiveId" clId="{097E60B3-5478-49C4-83DC-6A90CE2BCFA8}" dt="2023-06-26T11:24:07.267" v="3409" actId="47"/>
        <pc:sldMkLst>
          <pc:docMk/>
          <pc:sldMk cId="0" sldId="260"/>
        </pc:sldMkLst>
        <pc:spChg chg="mod">
          <ac:chgData name="서 수원" userId="9851febfde171f07" providerId="LiveId" clId="{097E60B3-5478-49C4-83DC-6A90CE2BCFA8}" dt="2023-06-26T11:05:13.297" v="687" actId="27636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">
        <pc:chgData name="서 수원" userId="9851febfde171f07" providerId="LiveId" clId="{097E60B3-5478-49C4-83DC-6A90CE2BCFA8}" dt="2023-06-26T10:59:04.038" v="85" actId="20577"/>
        <pc:sldMkLst>
          <pc:docMk/>
          <pc:sldMk cId="0" sldId="261"/>
        </pc:sldMkLst>
        <pc:spChg chg="add del mod">
          <ac:chgData name="서 수원" userId="9851febfde171f07" providerId="LiveId" clId="{097E60B3-5478-49C4-83DC-6A90CE2BCFA8}" dt="2023-06-26T10:59:04.038" v="85" actId="20577"/>
          <ac:spMkLst>
            <pc:docMk/>
            <pc:sldMk cId="0" sldId="261"/>
            <ac:spMk id="165" creationId="{00000000-0000-0000-0000-000000000000}"/>
          </ac:spMkLst>
        </pc:spChg>
      </pc:sldChg>
      <pc:sldChg chg="addSp modSp mod">
        <pc:chgData name="서 수원" userId="9851febfde171f07" providerId="LiveId" clId="{097E60B3-5478-49C4-83DC-6A90CE2BCFA8}" dt="2023-06-26T12:33:48.171" v="6748" actId="1076"/>
        <pc:sldMkLst>
          <pc:docMk/>
          <pc:sldMk cId="0" sldId="262"/>
        </pc:sldMkLst>
        <pc:spChg chg="mod">
          <ac:chgData name="서 수원" userId="9851febfde171f07" providerId="LiveId" clId="{097E60B3-5478-49C4-83DC-6A90CE2BCFA8}" dt="2023-06-26T12:16:54.497" v="5897" actId="20577"/>
          <ac:spMkLst>
            <pc:docMk/>
            <pc:sldMk cId="0" sldId="262"/>
            <ac:spMk id="172" creationId="{00000000-0000-0000-0000-000000000000}"/>
          </ac:spMkLst>
        </pc:spChg>
        <pc:spChg chg="mod">
          <ac:chgData name="서 수원" userId="9851febfde171f07" providerId="LiveId" clId="{097E60B3-5478-49C4-83DC-6A90CE2BCFA8}" dt="2023-06-26T12:16:57.521" v="5908" actId="20577"/>
          <ac:spMkLst>
            <pc:docMk/>
            <pc:sldMk cId="0" sldId="262"/>
            <ac:spMk id="173" creationId="{00000000-0000-0000-0000-000000000000}"/>
          </ac:spMkLst>
        </pc:spChg>
        <pc:spChg chg="mod">
          <ac:chgData name="서 수원" userId="9851febfde171f07" providerId="LiveId" clId="{097E60B3-5478-49C4-83DC-6A90CE2BCFA8}" dt="2023-06-26T12:25:48.404" v="6538"/>
          <ac:spMkLst>
            <pc:docMk/>
            <pc:sldMk cId="0" sldId="262"/>
            <ac:spMk id="174" creationId="{00000000-0000-0000-0000-000000000000}"/>
          </ac:spMkLst>
        </pc:spChg>
        <pc:picChg chg="add mod">
          <ac:chgData name="서 수원" userId="9851febfde171f07" providerId="LiveId" clId="{097E60B3-5478-49C4-83DC-6A90CE2BCFA8}" dt="2023-06-26T12:33:48.171" v="6748" actId="1076"/>
          <ac:picMkLst>
            <pc:docMk/>
            <pc:sldMk cId="0" sldId="262"/>
            <ac:picMk id="3" creationId="{90B68327-9D03-B2F1-3F1E-8C01F07735B6}"/>
          </ac:picMkLst>
        </pc:picChg>
        <pc:picChg chg="add mod">
          <ac:chgData name="서 수원" userId="9851febfde171f07" providerId="LiveId" clId="{097E60B3-5478-49C4-83DC-6A90CE2BCFA8}" dt="2023-06-26T12:33:45.633" v="6747" actId="1076"/>
          <ac:picMkLst>
            <pc:docMk/>
            <pc:sldMk cId="0" sldId="262"/>
            <ac:picMk id="5" creationId="{32EF2E61-98AF-4E51-479C-15FA8D7364A9}"/>
          </ac:picMkLst>
        </pc:picChg>
        <pc:picChg chg="add mod">
          <ac:chgData name="서 수원" userId="9851febfde171f07" providerId="LiveId" clId="{097E60B3-5478-49C4-83DC-6A90CE2BCFA8}" dt="2023-06-26T12:33:43.882" v="6746" actId="14100"/>
          <ac:picMkLst>
            <pc:docMk/>
            <pc:sldMk cId="0" sldId="262"/>
            <ac:picMk id="7" creationId="{6C2BE3F4-38D4-2082-075A-D472219E9A1F}"/>
          </ac:picMkLst>
        </pc:picChg>
      </pc:sldChg>
      <pc:sldChg chg="modSp mod">
        <pc:chgData name="서 수원" userId="9851febfde171f07" providerId="LiveId" clId="{097E60B3-5478-49C4-83DC-6A90CE2BCFA8}" dt="2023-06-26T10:59:12.739" v="91" actId="20577"/>
        <pc:sldMkLst>
          <pc:docMk/>
          <pc:sldMk cId="0" sldId="263"/>
        </pc:sldMkLst>
        <pc:spChg chg="mod">
          <ac:chgData name="서 수원" userId="9851febfde171f07" providerId="LiveId" clId="{097E60B3-5478-49C4-83DC-6A90CE2BCFA8}" dt="2023-06-26T10:59:12.739" v="91" actId="20577"/>
          <ac:spMkLst>
            <pc:docMk/>
            <pc:sldMk cId="0" sldId="263"/>
            <ac:spMk id="181" creationId="{00000000-0000-0000-0000-000000000000}"/>
          </ac:spMkLst>
        </pc:spChg>
      </pc:sldChg>
      <pc:sldChg chg="addSp delSp modSp mod">
        <pc:chgData name="서 수원" userId="9851febfde171f07" providerId="LiveId" clId="{097E60B3-5478-49C4-83DC-6A90CE2BCFA8}" dt="2023-06-26T12:45:40.217" v="7046"/>
        <pc:sldMkLst>
          <pc:docMk/>
          <pc:sldMk cId="0" sldId="264"/>
        </pc:sldMkLst>
        <pc:spChg chg="add del mod">
          <ac:chgData name="서 수원" userId="9851febfde171f07" providerId="LiveId" clId="{097E60B3-5478-49C4-83DC-6A90CE2BCFA8}" dt="2023-06-26T12:45:40.217" v="7046"/>
          <ac:spMkLst>
            <pc:docMk/>
            <pc:sldMk cId="0" sldId="264"/>
            <ac:spMk id="4" creationId="{27621112-F8BB-6703-1A8C-1B8D34D8079D}"/>
          </ac:spMkLst>
        </pc:spChg>
        <pc:spChg chg="mod">
          <ac:chgData name="서 수원" userId="9851febfde171f07" providerId="LiveId" clId="{097E60B3-5478-49C4-83DC-6A90CE2BCFA8}" dt="2023-06-26T12:34:11.286" v="6777" actId="20577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서 수원" userId="9851febfde171f07" providerId="LiveId" clId="{097E60B3-5478-49C4-83DC-6A90CE2BCFA8}" dt="2023-06-26T12:37:45.543" v="6853" actId="20577"/>
          <ac:spMkLst>
            <pc:docMk/>
            <pc:sldMk cId="0" sldId="264"/>
            <ac:spMk id="189" creationId="{00000000-0000-0000-0000-000000000000}"/>
          </ac:spMkLst>
        </pc:spChg>
        <pc:spChg chg="mod">
          <ac:chgData name="서 수원" userId="9851febfde171f07" providerId="LiveId" clId="{097E60B3-5478-49C4-83DC-6A90CE2BCFA8}" dt="2023-06-26T12:44:59.122" v="7042"/>
          <ac:spMkLst>
            <pc:docMk/>
            <pc:sldMk cId="0" sldId="264"/>
            <ac:spMk id="190" creationId="{00000000-0000-0000-0000-000000000000}"/>
          </ac:spMkLst>
        </pc:spChg>
        <pc:picChg chg="add mod">
          <ac:chgData name="서 수원" userId="9851febfde171f07" providerId="LiveId" clId="{097E60B3-5478-49C4-83DC-6A90CE2BCFA8}" dt="2023-06-26T12:45:32.105" v="7044" actId="1076"/>
          <ac:picMkLst>
            <pc:docMk/>
            <pc:sldMk cId="0" sldId="264"/>
            <ac:picMk id="3" creationId="{3461D588-663A-7247-4276-6B6FFF845AE4}"/>
          </ac:picMkLst>
        </pc:picChg>
      </pc:sldChg>
      <pc:sldChg chg="modSp del mod">
        <pc:chgData name="서 수원" userId="9851febfde171f07" providerId="LiveId" clId="{097E60B3-5478-49C4-83DC-6A90CE2BCFA8}" dt="2023-06-26T12:34:23.426" v="6788" actId="47"/>
        <pc:sldMkLst>
          <pc:docMk/>
          <pc:sldMk cId="0" sldId="265"/>
        </pc:sldMkLst>
        <pc:spChg chg="mod">
          <ac:chgData name="서 수원" userId="9851febfde171f07" providerId="LiveId" clId="{097E60B3-5478-49C4-83DC-6A90CE2BCFA8}" dt="2023-06-26T11:05:13.301" v="690" actId="27636"/>
          <ac:spMkLst>
            <pc:docMk/>
            <pc:sldMk cId="0" sldId="265"/>
            <ac:spMk id="197" creationId="{00000000-0000-0000-0000-000000000000}"/>
          </ac:spMkLst>
        </pc:spChg>
      </pc:sldChg>
      <pc:sldChg chg="addSp modSp add mod">
        <pc:chgData name="서 수원" userId="9851febfde171f07" providerId="LiveId" clId="{097E60B3-5478-49C4-83DC-6A90CE2BCFA8}" dt="2023-06-26T12:32:45.716" v="6733" actId="1076"/>
        <pc:sldMkLst>
          <pc:docMk/>
          <pc:sldMk cId="3924371438" sldId="266"/>
        </pc:sldMkLst>
        <pc:spChg chg="mod">
          <ac:chgData name="서 수원" userId="9851febfde171f07" providerId="LiveId" clId="{097E60B3-5478-49C4-83DC-6A90CE2BCFA8}" dt="2023-06-26T11:46:26.970" v="4351" actId="20577"/>
          <ac:spMkLst>
            <pc:docMk/>
            <pc:sldMk cId="3924371438" sldId="266"/>
            <ac:spMk id="141" creationId="{00000000-0000-0000-0000-000000000000}"/>
          </ac:spMkLst>
        </pc:spChg>
        <pc:spChg chg="mod">
          <ac:chgData name="서 수원" userId="9851febfde171f07" providerId="LiveId" clId="{097E60B3-5478-49C4-83DC-6A90CE2BCFA8}" dt="2023-06-26T11:41:03.292" v="3929" actId="20577"/>
          <ac:spMkLst>
            <pc:docMk/>
            <pc:sldMk cId="3924371438" sldId="266"/>
            <ac:spMk id="142" creationId="{00000000-0000-0000-0000-000000000000}"/>
          </ac:spMkLst>
        </pc:spChg>
        <pc:picChg chg="add mod">
          <ac:chgData name="서 수원" userId="9851febfde171f07" providerId="LiveId" clId="{097E60B3-5478-49C4-83DC-6A90CE2BCFA8}" dt="2023-06-26T12:32:44.818" v="6732" actId="1076"/>
          <ac:picMkLst>
            <pc:docMk/>
            <pc:sldMk cId="3924371438" sldId="266"/>
            <ac:picMk id="3" creationId="{BFDF0A90-8CE3-0E0E-7D7D-2546EFBBDCE7}"/>
          </ac:picMkLst>
        </pc:picChg>
        <pc:picChg chg="add mod">
          <ac:chgData name="서 수원" userId="9851febfde171f07" providerId="LiveId" clId="{097E60B3-5478-49C4-83DC-6A90CE2BCFA8}" dt="2023-06-26T12:32:45.716" v="6733" actId="1076"/>
          <ac:picMkLst>
            <pc:docMk/>
            <pc:sldMk cId="3924371438" sldId="266"/>
            <ac:picMk id="4" creationId="{FE0F0DF1-574B-F1AC-04ED-03925DC36C50}"/>
          </ac:picMkLst>
        </pc:picChg>
      </pc:sldChg>
      <pc:sldChg chg="modSp add mod">
        <pc:chgData name="서 수원" userId="9851febfde171f07" providerId="LiveId" clId="{097E60B3-5478-49C4-83DC-6A90CE2BCFA8}" dt="2023-06-26T12:16:26.854" v="5869" actId="20577"/>
        <pc:sldMkLst>
          <pc:docMk/>
          <pc:sldMk cId="4115814542" sldId="267"/>
        </pc:sldMkLst>
        <pc:spChg chg="mod">
          <ac:chgData name="서 수원" userId="9851febfde171f07" providerId="LiveId" clId="{097E60B3-5478-49C4-83DC-6A90CE2BCFA8}" dt="2023-06-26T12:16:26.854" v="5869" actId="20577"/>
          <ac:spMkLst>
            <pc:docMk/>
            <pc:sldMk cId="4115814542" sldId="267"/>
            <ac:spMk id="142" creationId="{00000000-0000-0000-0000-000000000000}"/>
          </ac:spMkLst>
        </pc:spChg>
      </pc:sldChg>
      <pc:sldChg chg="modSp add mod">
        <pc:chgData name="서 수원" userId="9851febfde171f07" providerId="LiveId" clId="{097E60B3-5478-49C4-83DC-6A90CE2BCFA8}" dt="2023-06-26T11:43:00.607" v="4127" actId="5793"/>
        <pc:sldMkLst>
          <pc:docMk/>
          <pc:sldMk cId="2127038993" sldId="268"/>
        </pc:sldMkLst>
        <pc:spChg chg="mod">
          <ac:chgData name="서 수원" userId="9851febfde171f07" providerId="LiveId" clId="{097E60B3-5478-49C4-83DC-6A90CE2BCFA8}" dt="2023-06-26T11:43:00.607" v="4127" actId="5793"/>
          <ac:spMkLst>
            <pc:docMk/>
            <pc:sldMk cId="2127038993" sldId="268"/>
            <ac:spMk id="142" creationId="{00000000-0000-0000-0000-000000000000}"/>
          </ac:spMkLst>
        </pc:spChg>
      </pc:sldChg>
      <pc:sldChg chg="modSp add mod">
        <pc:chgData name="서 수원" userId="9851febfde171f07" providerId="LiveId" clId="{097E60B3-5478-49C4-83DC-6A90CE2BCFA8}" dt="2023-06-26T12:29:37.501" v="6667" actId="20577"/>
        <pc:sldMkLst>
          <pc:docMk/>
          <pc:sldMk cId="4152597119" sldId="269"/>
        </pc:sldMkLst>
        <pc:spChg chg="mod">
          <ac:chgData name="서 수원" userId="9851febfde171f07" providerId="LiveId" clId="{097E60B3-5478-49C4-83DC-6A90CE2BCFA8}" dt="2023-06-26T11:24:26.049" v="3421" actId="20577"/>
          <ac:spMkLst>
            <pc:docMk/>
            <pc:sldMk cId="4152597119" sldId="269"/>
            <ac:spMk id="141" creationId="{00000000-0000-0000-0000-000000000000}"/>
          </ac:spMkLst>
        </pc:spChg>
        <pc:spChg chg="mod">
          <ac:chgData name="서 수원" userId="9851febfde171f07" providerId="LiveId" clId="{097E60B3-5478-49C4-83DC-6A90CE2BCFA8}" dt="2023-06-26T12:29:37.501" v="6667" actId="20577"/>
          <ac:spMkLst>
            <pc:docMk/>
            <pc:sldMk cId="4152597119" sldId="269"/>
            <ac:spMk id="142" creationId="{00000000-0000-0000-0000-000000000000}"/>
          </ac:spMkLst>
        </pc:spChg>
      </pc:sldChg>
      <pc:sldChg chg="modSp add mod ord">
        <pc:chgData name="서 수원" userId="9851febfde171f07" providerId="LiveId" clId="{097E60B3-5478-49C4-83DC-6A90CE2BCFA8}" dt="2023-06-26T12:07:57.296" v="5492" actId="20577"/>
        <pc:sldMkLst>
          <pc:docMk/>
          <pc:sldMk cId="1787974033" sldId="270"/>
        </pc:sldMkLst>
        <pc:spChg chg="mod">
          <ac:chgData name="서 수원" userId="9851febfde171f07" providerId="LiveId" clId="{097E60B3-5478-49C4-83DC-6A90CE2BCFA8}" dt="2023-06-26T11:46:30.971" v="4366" actId="20577"/>
          <ac:spMkLst>
            <pc:docMk/>
            <pc:sldMk cId="1787974033" sldId="270"/>
            <ac:spMk id="141" creationId="{00000000-0000-0000-0000-000000000000}"/>
          </ac:spMkLst>
        </pc:spChg>
        <pc:spChg chg="mod">
          <ac:chgData name="서 수원" userId="9851febfde171f07" providerId="LiveId" clId="{097E60B3-5478-49C4-83DC-6A90CE2BCFA8}" dt="2023-06-26T12:07:57.296" v="5492" actId="20577"/>
          <ac:spMkLst>
            <pc:docMk/>
            <pc:sldMk cId="1787974033" sldId="270"/>
            <ac:spMk id="142" creationId="{00000000-0000-0000-0000-000000000000}"/>
          </ac:spMkLst>
        </pc:spChg>
      </pc:sldChg>
      <pc:sldChg chg="add del">
        <pc:chgData name="서 수원" userId="9851febfde171f07" providerId="LiveId" clId="{097E60B3-5478-49C4-83DC-6A90CE2BCFA8}" dt="2023-06-26T11:45:51.874" v="4302"/>
        <pc:sldMkLst>
          <pc:docMk/>
          <pc:sldMk cId="1704806504" sldId="271"/>
        </pc:sldMkLst>
      </pc:sldChg>
      <pc:sldChg chg="add">
        <pc:chgData name="서 수원" userId="9851febfde171f07" providerId="LiveId" clId="{097E60B3-5478-49C4-83DC-6A90CE2BCFA8}" dt="2023-06-26T11:45:53.689" v="4303"/>
        <pc:sldMkLst>
          <pc:docMk/>
          <pc:sldMk cId="4212250114" sldId="271"/>
        </pc:sldMkLst>
      </pc:sldChg>
      <pc:sldChg chg="addSp delSp modSp add mod">
        <pc:chgData name="서 수원" userId="9851febfde171f07" providerId="LiveId" clId="{097E60B3-5478-49C4-83DC-6A90CE2BCFA8}" dt="2023-06-26T12:33:15.285" v="6742" actId="1076"/>
        <pc:sldMkLst>
          <pc:docMk/>
          <pc:sldMk cId="1415121512" sldId="272"/>
        </pc:sldMkLst>
        <pc:spChg chg="del mod">
          <ac:chgData name="서 수원" userId="9851febfde171f07" providerId="LiveId" clId="{097E60B3-5478-49C4-83DC-6A90CE2BCFA8}" dt="2023-06-26T12:26:01.979" v="6543" actId="478"/>
          <ac:spMkLst>
            <pc:docMk/>
            <pc:sldMk cId="1415121512" sldId="272"/>
            <ac:spMk id="174" creationId="{00000000-0000-0000-0000-000000000000}"/>
          </ac:spMkLst>
        </pc:spChg>
        <pc:picChg chg="del">
          <ac:chgData name="서 수원" userId="9851febfde171f07" providerId="LiveId" clId="{097E60B3-5478-49C4-83DC-6A90CE2BCFA8}" dt="2023-06-26T12:25:57.760" v="6540" actId="478"/>
          <ac:picMkLst>
            <pc:docMk/>
            <pc:sldMk cId="1415121512" sldId="272"/>
            <ac:picMk id="3" creationId="{90B68327-9D03-B2F1-3F1E-8C01F07735B6}"/>
          </ac:picMkLst>
        </pc:picChg>
        <pc:picChg chg="add mod">
          <ac:chgData name="서 수원" userId="9851febfde171f07" providerId="LiveId" clId="{097E60B3-5478-49C4-83DC-6A90CE2BCFA8}" dt="2023-06-26T12:32:59.096" v="6738" actId="1076"/>
          <ac:picMkLst>
            <pc:docMk/>
            <pc:sldMk cId="1415121512" sldId="272"/>
            <ac:picMk id="4" creationId="{BF1A6A2E-C9B8-28B1-DA27-F47F33927FBC}"/>
          </ac:picMkLst>
        </pc:picChg>
        <pc:picChg chg="del">
          <ac:chgData name="서 수원" userId="9851febfde171f07" providerId="LiveId" clId="{097E60B3-5478-49C4-83DC-6A90CE2BCFA8}" dt="2023-06-26T12:25:58.346" v="6541" actId="478"/>
          <ac:picMkLst>
            <pc:docMk/>
            <pc:sldMk cId="1415121512" sldId="272"/>
            <ac:picMk id="5" creationId="{32EF2E61-98AF-4E51-479C-15FA8D7364A9}"/>
          </ac:picMkLst>
        </pc:picChg>
        <pc:picChg chg="add mod">
          <ac:chgData name="서 수원" userId="9851febfde171f07" providerId="LiveId" clId="{097E60B3-5478-49C4-83DC-6A90CE2BCFA8}" dt="2023-06-26T12:33:15.285" v="6742" actId="1076"/>
          <ac:picMkLst>
            <pc:docMk/>
            <pc:sldMk cId="1415121512" sldId="272"/>
            <ac:picMk id="7" creationId="{637F38B1-E3E2-52A9-4310-7C77BCDB5D19}"/>
          </ac:picMkLst>
        </pc:picChg>
      </pc:sldChg>
      <pc:sldChg chg="addSp delSp modSp add mod">
        <pc:chgData name="서 수원" userId="9851febfde171f07" providerId="LiveId" clId="{097E60B3-5478-49C4-83DC-6A90CE2BCFA8}" dt="2023-06-26T12:32:29.569" v="6728" actId="14100"/>
        <pc:sldMkLst>
          <pc:docMk/>
          <pc:sldMk cId="1448014171" sldId="273"/>
        </pc:sldMkLst>
        <pc:spChg chg="mod">
          <ac:chgData name="서 수원" userId="9851febfde171f07" providerId="LiveId" clId="{097E60B3-5478-49C4-83DC-6A90CE2BCFA8}" dt="2023-06-26T12:32:16.095" v="6723" actId="20577"/>
          <ac:spMkLst>
            <pc:docMk/>
            <pc:sldMk cId="1448014171" sldId="273"/>
            <ac:spMk id="142" creationId="{00000000-0000-0000-0000-000000000000}"/>
          </ac:spMkLst>
        </pc:spChg>
        <pc:picChg chg="del">
          <ac:chgData name="서 수원" userId="9851febfde171f07" providerId="LiveId" clId="{097E60B3-5478-49C4-83DC-6A90CE2BCFA8}" dt="2023-06-26T12:31:57.831" v="6679" actId="478"/>
          <ac:picMkLst>
            <pc:docMk/>
            <pc:sldMk cId="1448014171" sldId="273"/>
            <ac:picMk id="3" creationId="{BFDF0A90-8CE3-0E0E-7D7D-2546EFBBDCE7}"/>
          </ac:picMkLst>
        </pc:picChg>
        <pc:picChg chg="add mod">
          <ac:chgData name="서 수원" userId="9851febfde171f07" providerId="LiveId" clId="{097E60B3-5478-49C4-83DC-6A90CE2BCFA8}" dt="2023-06-26T12:32:29.569" v="6728" actId="14100"/>
          <ac:picMkLst>
            <pc:docMk/>
            <pc:sldMk cId="1448014171" sldId="273"/>
            <ac:picMk id="4" creationId="{2E630EA9-7800-97C4-14E2-76978297B6C1}"/>
          </ac:picMkLst>
        </pc:picChg>
      </pc:sldChg>
      <pc:sldChg chg="modSp add del mod">
        <pc:chgData name="서 수원" userId="9851febfde171f07" providerId="LiveId" clId="{097E60B3-5478-49C4-83DC-6A90CE2BCFA8}" dt="2023-06-26T12:45:43.490" v="7048" actId="47"/>
        <pc:sldMkLst>
          <pc:docMk/>
          <pc:sldMk cId="271353771" sldId="274"/>
        </pc:sldMkLst>
        <pc:spChg chg="mod">
          <ac:chgData name="서 수원" userId="9851febfde171f07" providerId="LiveId" clId="{097E60B3-5478-49C4-83DC-6A90CE2BCFA8}" dt="2023-06-26T12:34:28.215" v="6789" actId="12"/>
          <ac:spMkLst>
            <pc:docMk/>
            <pc:sldMk cId="271353771" sldId="274"/>
            <ac:spMk id="190" creationId="{00000000-0000-0000-0000-000000000000}"/>
          </ac:spMkLst>
        </pc:spChg>
      </pc:sldChg>
      <pc:sldChg chg="add del">
        <pc:chgData name="서 수원" userId="9851febfde171f07" providerId="LiveId" clId="{097E60B3-5478-49C4-83DC-6A90CE2BCFA8}" dt="2023-06-26T12:32:18.761" v="6725"/>
        <pc:sldMkLst>
          <pc:docMk/>
          <pc:sldMk cId="1201815722" sldId="274"/>
        </pc:sldMkLst>
      </pc:sldChg>
      <pc:sldChg chg="addSp delSp modSp add mod">
        <pc:chgData name="서 수원" userId="9851febfde171f07" providerId="LiveId" clId="{097E60B3-5478-49C4-83DC-6A90CE2BCFA8}" dt="2023-06-26T12:45:58.302" v="7052" actId="14100"/>
        <pc:sldMkLst>
          <pc:docMk/>
          <pc:sldMk cId="119364954" sldId="275"/>
        </pc:sldMkLst>
        <pc:picChg chg="del">
          <ac:chgData name="서 수원" userId="9851febfde171f07" providerId="LiveId" clId="{097E60B3-5478-49C4-83DC-6A90CE2BCFA8}" dt="2023-06-26T12:45:45.881" v="7049" actId="478"/>
          <ac:picMkLst>
            <pc:docMk/>
            <pc:sldMk cId="119364954" sldId="275"/>
            <ac:picMk id="3" creationId="{3461D588-663A-7247-4276-6B6FFF845AE4}"/>
          </ac:picMkLst>
        </pc:picChg>
        <pc:picChg chg="add mod">
          <ac:chgData name="서 수원" userId="9851febfde171f07" providerId="LiveId" clId="{097E60B3-5478-49C4-83DC-6A90CE2BCFA8}" dt="2023-06-26T12:45:58.302" v="7052" actId="14100"/>
          <ac:picMkLst>
            <pc:docMk/>
            <pc:sldMk cId="119364954" sldId="275"/>
            <ac:picMk id="4" creationId="{752B3F64-0180-9AAD-5654-41E72515B8B4}"/>
          </ac:picMkLst>
        </pc:picChg>
      </pc:sldChg>
      <pc:sldChg chg="addSp delSp modSp add mod">
        <pc:chgData name="서 수원" userId="9851febfde171f07" providerId="LiveId" clId="{097E60B3-5478-49C4-83DC-6A90CE2BCFA8}" dt="2023-06-26T12:47:34.873" v="7080" actId="13926"/>
        <pc:sldMkLst>
          <pc:docMk/>
          <pc:sldMk cId="2973376039" sldId="276"/>
        </pc:sldMkLst>
        <pc:spChg chg="mod">
          <ac:chgData name="서 수원" userId="9851febfde171f07" providerId="LiveId" clId="{097E60B3-5478-49C4-83DC-6A90CE2BCFA8}" dt="2023-06-26T12:47:34.873" v="7080" actId="13926"/>
          <ac:spMkLst>
            <pc:docMk/>
            <pc:sldMk cId="2973376039" sldId="276"/>
            <ac:spMk id="190" creationId="{00000000-0000-0000-0000-000000000000}"/>
          </ac:spMkLst>
        </pc:spChg>
        <pc:picChg chg="add del">
          <ac:chgData name="서 수원" userId="9851febfde171f07" providerId="LiveId" clId="{097E60B3-5478-49C4-83DC-6A90CE2BCFA8}" dt="2023-06-26T12:46:24.566" v="7056" actId="478"/>
          <ac:picMkLst>
            <pc:docMk/>
            <pc:sldMk cId="2973376039" sldId="276"/>
            <ac:picMk id="4" creationId="{752B3F64-0180-9AAD-5654-41E72515B8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696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16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78" name="Google Shape;17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505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530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58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09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6129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477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70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70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60286"/>
            <a:ext cx="7936363" cy="2079385"/>
            <a:chOff x="224990" y="402220"/>
            <a:chExt cx="7214875" cy="189034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9"/>
              <a:ext cx="7214875" cy="615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0" u="none" dirty="0">
                  <a:solidFill>
                    <a:srgbClr val="2E4F88"/>
                  </a:solidFill>
                  <a:latin typeface="Arial"/>
                  <a:ea typeface="Arial"/>
                  <a:cs typeface="Arial"/>
                  <a:sym typeface="Arial"/>
                </a:rPr>
                <a:t>매력도 지수</a:t>
              </a:r>
              <a:endParaRPr sz="4400" b="0" u="none" dirty="0">
                <a:solidFill>
                  <a:srgbClr val="2E4F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02220"/>
              <a:ext cx="7214875" cy="391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0" u="none" dirty="0">
                  <a:solidFill>
                    <a:srgbClr val="8DA9DB"/>
                  </a:solidFill>
                  <a:latin typeface="Arial"/>
                  <a:ea typeface="Arial"/>
                  <a:cs typeface="Arial"/>
                  <a:sym typeface="Arial"/>
                </a:rPr>
                <a:t>20230626</a:t>
              </a: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매력도 지수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목적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en-US" altLang="ko-KR" dirty="0"/>
              <a:t>GE </a:t>
            </a:r>
            <a:r>
              <a:rPr lang="ko-KR" altLang="en-US" dirty="0"/>
              <a:t>매트릭스의 목적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dirty="0"/>
              <a:t>어떤 사업에 기업의 미래가 있으며</a:t>
            </a:r>
            <a:r>
              <a:rPr lang="en-US" altLang="ko-KR" dirty="0"/>
              <a:t>, </a:t>
            </a:r>
            <a:r>
              <a:rPr lang="ko-KR" altLang="en-US" dirty="0"/>
              <a:t>이를 위해 자원을 어떻게 배분할 것인지를 판단 하는데 있다</a:t>
            </a:r>
            <a:r>
              <a:rPr lang="en-US" altLang="ko-KR" dirty="0"/>
              <a:t>.</a:t>
            </a:r>
            <a:r>
              <a:rPr lang="en-US" altLang="ko-KR" sz="1200" dirty="0"/>
              <a:t>(LG</a:t>
            </a:r>
            <a:r>
              <a:rPr lang="ko-KR" altLang="en-US" sz="1200" dirty="0"/>
              <a:t>경영연구원</a:t>
            </a:r>
            <a:r>
              <a:rPr lang="en-US" altLang="ko-KR" sz="1200" dirty="0"/>
              <a:t>,2008)</a:t>
            </a:r>
          </a:p>
          <a:p>
            <a:pPr lvl="1">
              <a:spcBef>
                <a:spcPts val="0"/>
              </a:spcBef>
            </a:pPr>
            <a:r>
              <a:rPr lang="en-US" altLang="ko-KR" dirty="0"/>
              <a:t>‘</a:t>
            </a:r>
            <a:r>
              <a:rPr lang="ko-KR" altLang="en-US" dirty="0"/>
              <a:t>시장이나 자사에 대해 좀 더 넓게 본 후 개별 사업을 평가하자</a:t>
            </a:r>
            <a:r>
              <a:rPr lang="en-US" altLang="ko-KR" dirty="0"/>
              <a:t>＇</a:t>
            </a:r>
            <a:r>
              <a:rPr lang="ko-KR" altLang="en-US" dirty="0"/>
              <a:t>라는 의미이다</a:t>
            </a:r>
            <a:r>
              <a:rPr lang="en-US" altLang="ko-KR" dirty="0"/>
              <a:t>.</a:t>
            </a:r>
            <a:r>
              <a:rPr lang="en-US" altLang="ko-KR" sz="1800" dirty="0"/>
              <a:t> </a:t>
            </a:r>
            <a:r>
              <a:rPr lang="en-US" altLang="ko-KR" sz="1200" dirty="0"/>
              <a:t>(LG</a:t>
            </a:r>
            <a:r>
              <a:rPr lang="ko-KR" altLang="en-US" sz="1200" dirty="0"/>
              <a:t>경영연구원</a:t>
            </a:r>
            <a:r>
              <a:rPr lang="en-US" altLang="ko-KR" sz="1200" dirty="0"/>
              <a:t>,2008)</a:t>
            </a:r>
          </a:p>
          <a:p>
            <a:pPr lvl="2">
              <a:spcBef>
                <a:spcPts val="0"/>
              </a:spcBef>
            </a:pPr>
            <a:r>
              <a:rPr lang="en-US" altLang="ko-KR" dirty="0">
                <a:highlight>
                  <a:srgbClr val="FFFF00"/>
                </a:highlight>
              </a:rPr>
              <a:t>BCG</a:t>
            </a:r>
            <a:r>
              <a:rPr lang="ko-KR" altLang="en-US" dirty="0">
                <a:highlight>
                  <a:srgbClr val="FFFF00"/>
                </a:highlight>
              </a:rPr>
              <a:t>매트릭스와는 달리 기업 역량의 여러 측면을 통해 평가 하는 것이 목적이다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산업의 매력도를 정확히 평가 할 수 있으나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주관이 많이 개입된다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59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방법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매력도 지수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사용 변수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dirty="0"/>
              <a:t>X</a:t>
            </a:r>
            <a:r>
              <a:rPr lang="ko-KR" altLang="en-US" dirty="0"/>
              <a:t>축에는 제품경쟁력</a:t>
            </a:r>
            <a:r>
              <a:rPr lang="en-US" altLang="ko-KR" dirty="0"/>
              <a:t>(</a:t>
            </a:r>
            <a:r>
              <a:rPr lang="ko-KR" altLang="en-US" dirty="0"/>
              <a:t>기업의 강점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여러 변수의 종합 지표를 사용한다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/>
              <a:t>가중치등의</a:t>
            </a:r>
            <a:r>
              <a:rPr lang="ko-KR" altLang="en-US" dirty="0"/>
              <a:t> 값은 정성적으로 추정한다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 Y</a:t>
            </a:r>
            <a:r>
              <a:rPr lang="ko-KR" altLang="en-US" dirty="0"/>
              <a:t>축에는 시장매력도를 여러 변수의 종합 지표로 사용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/>
              <a:t>가중치등의</a:t>
            </a:r>
            <a:r>
              <a:rPr lang="ko-KR" altLang="en-US" dirty="0"/>
              <a:t> 값은 정성적으로 추정한다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B68327-9D03-B2F1-3F1E-8C01F0773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47" y="2976168"/>
            <a:ext cx="5020376" cy="3038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EF2E61-98AF-4E51-479C-15FA8D736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379" y="2911762"/>
            <a:ext cx="4500794" cy="3507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2BE3F4-38D4-2082-075A-D472219E9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523" y="2280089"/>
            <a:ext cx="3855557" cy="6477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매력도 지수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A6A2E-C9B8-28B1-DA27-F47F3392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4" y="2006221"/>
            <a:ext cx="5228061" cy="32289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7F38B1-E3E2-52A9-4310-7C77BCDB5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788" y="1879375"/>
            <a:ext cx="6139060" cy="309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2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사례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매력도 지수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전략경영에 관한 전통적 방법론들의 철강산업 적용 타당성과 대안논리</a:t>
            </a:r>
            <a:r>
              <a:rPr lang="en-US" altLang="ko-KR" dirty="0"/>
              <a:t>, </a:t>
            </a:r>
            <a:r>
              <a:rPr lang="ko-KR" altLang="en-US" dirty="0"/>
              <a:t>박찬욱</a:t>
            </a:r>
            <a:r>
              <a:rPr lang="en-US" altLang="ko-KR" dirty="0"/>
              <a:t> 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분석을 위한 기업 선정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해당지역에서 최대 생산능력을 갖추고 있거나</a:t>
            </a:r>
            <a:r>
              <a:rPr lang="en-US" altLang="ko-KR" dirty="0"/>
              <a:t>, </a:t>
            </a:r>
            <a:r>
              <a:rPr lang="ko-KR" altLang="en-US" dirty="0"/>
              <a:t>또는 신기술을 도입한 혁신 프로세스의 특징을 갖는 철강사를 선정 기준으로 삼았다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미국의 </a:t>
            </a:r>
            <a:r>
              <a:rPr lang="en-US" altLang="ko-KR" dirty="0"/>
              <a:t>NUCOR, </a:t>
            </a:r>
            <a:r>
              <a:rPr lang="ko-KR" altLang="en-US" dirty="0"/>
              <a:t>일본의 </a:t>
            </a:r>
            <a:r>
              <a:rPr lang="en-US" altLang="ko-KR" dirty="0"/>
              <a:t>NSC(</a:t>
            </a:r>
            <a:r>
              <a:rPr lang="ko-KR" altLang="en-US" dirty="0"/>
              <a:t>신일철</a:t>
            </a:r>
            <a:r>
              <a:rPr lang="en-US" altLang="ko-KR" dirty="0"/>
              <a:t>), </a:t>
            </a:r>
            <a:r>
              <a:rPr lang="ko-KR" altLang="en-US" dirty="0"/>
              <a:t>영국의 </a:t>
            </a:r>
            <a:r>
              <a:rPr lang="en-US" altLang="ko-KR" dirty="0"/>
              <a:t>BSP, </a:t>
            </a:r>
            <a:r>
              <a:rPr lang="ko-KR" altLang="en-US" dirty="0"/>
              <a:t>대만의 </a:t>
            </a:r>
            <a:r>
              <a:rPr lang="en-US" altLang="ko-KR" dirty="0"/>
              <a:t>CSC, </a:t>
            </a:r>
            <a:r>
              <a:rPr lang="ko-KR" altLang="en-US" dirty="0"/>
              <a:t>한국의 </a:t>
            </a:r>
            <a:r>
              <a:rPr lang="en-US" altLang="ko-KR" dirty="0"/>
              <a:t>POSCO</a:t>
            </a:r>
            <a:r>
              <a:rPr lang="ko-KR" altLang="en-US" dirty="0"/>
              <a:t>가 분석 대상으로 선정 되었다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61D588-663A-7247-4276-6B6FFF84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218" y="2445029"/>
            <a:ext cx="4791744" cy="38200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매력도 지수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전략경영에 관한 전통적 방법론들의 철강산업 적용 타당성과 대안논리</a:t>
            </a:r>
            <a:r>
              <a:rPr lang="en-US" altLang="ko-KR" dirty="0"/>
              <a:t>, </a:t>
            </a:r>
            <a:r>
              <a:rPr lang="ko-KR" altLang="en-US" dirty="0"/>
              <a:t>박찬욱</a:t>
            </a:r>
            <a:r>
              <a:rPr lang="en-US" altLang="ko-KR" dirty="0"/>
              <a:t> 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분석을 위한 기업 선정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해당지역에서 최대 생산능력을 갖추고 있거나</a:t>
            </a:r>
            <a:r>
              <a:rPr lang="en-US" altLang="ko-KR" dirty="0"/>
              <a:t>, </a:t>
            </a:r>
            <a:r>
              <a:rPr lang="ko-KR" altLang="en-US" dirty="0"/>
              <a:t>또는 신기술을 도입한 혁신 프로세스의 특징을 갖는 철강사를 선정 기준으로 삼았다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미국의 </a:t>
            </a:r>
            <a:r>
              <a:rPr lang="en-US" altLang="ko-KR" dirty="0"/>
              <a:t>NUCOR, </a:t>
            </a:r>
            <a:r>
              <a:rPr lang="ko-KR" altLang="en-US" dirty="0"/>
              <a:t>일본의 </a:t>
            </a:r>
            <a:r>
              <a:rPr lang="en-US" altLang="ko-KR" dirty="0"/>
              <a:t>NSC(</a:t>
            </a:r>
            <a:r>
              <a:rPr lang="ko-KR" altLang="en-US" dirty="0"/>
              <a:t>신일철</a:t>
            </a:r>
            <a:r>
              <a:rPr lang="en-US" altLang="ko-KR" dirty="0"/>
              <a:t>), </a:t>
            </a:r>
            <a:r>
              <a:rPr lang="ko-KR" altLang="en-US" dirty="0"/>
              <a:t>영국의 </a:t>
            </a:r>
            <a:r>
              <a:rPr lang="en-US" altLang="ko-KR" dirty="0"/>
              <a:t>BSP, </a:t>
            </a:r>
            <a:r>
              <a:rPr lang="ko-KR" altLang="en-US" dirty="0"/>
              <a:t>대만의 </a:t>
            </a:r>
            <a:r>
              <a:rPr lang="en-US" altLang="ko-KR" dirty="0"/>
              <a:t>CSC, </a:t>
            </a:r>
            <a:r>
              <a:rPr lang="ko-KR" altLang="en-US" dirty="0"/>
              <a:t>한국의 </a:t>
            </a:r>
            <a:r>
              <a:rPr lang="en-US" altLang="ko-KR" dirty="0"/>
              <a:t>POSCO</a:t>
            </a:r>
            <a:r>
              <a:rPr lang="ko-KR" altLang="en-US" dirty="0"/>
              <a:t>가 분석 대상으로 선정 되었다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B3F64-0180-9AAD-5654-41E72515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940" y="2273555"/>
            <a:ext cx="561958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매력도 지수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전략경영에 관한 전통적 방법론들의 철강산업 적용 타당성과 대안논리</a:t>
            </a:r>
            <a:r>
              <a:rPr lang="en-US" altLang="ko-KR" dirty="0"/>
              <a:t>, </a:t>
            </a:r>
            <a:r>
              <a:rPr lang="ko-KR" altLang="en-US" dirty="0"/>
              <a:t>박찬욱</a:t>
            </a:r>
            <a:r>
              <a:rPr lang="en-US" altLang="ko-KR" dirty="0"/>
              <a:t> 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한계점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기업별 핵심사업과 경영자원 및 목표가 상이한 입장에서 보편타당한 변수들을 가지고 해석하는 데서 오는 약점은 피하기 어렵다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각 기업에 </a:t>
            </a:r>
            <a:r>
              <a:rPr lang="ko-KR" altLang="en-US" dirty="0">
                <a:highlight>
                  <a:srgbClr val="FFFF00"/>
                </a:highlight>
              </a:rPr>
              <a:t>특수한 요인들을 고려한 변수의 선택과 각 변수에 대한 가중치 부여와 평가의 문제</a:t>
            </a:r>
            <a:r>
              <a:rPr lang="en-US" altLang="ko-KR" dirty="0"/>
              <a:t>, </a:t>
            </a:r>
            <a:r>
              <a:rPr lang="ko-KR" altLang="en-US" dirty="0"/>
              <a:t>그리고 각 기업이 지향하는 </a:t>
            </a:r>
            <a:r>
              <a:rPr lang="ko-KR" altLang="en-US" dirty="0">
                <a:highlight>
                  <a:srgbClr val="FFFF00"/>
                </a:highlight>
              </a:rPr>
              <a:t>전략적 목표에 따라 경쟁 포지션의 결정요인이 다를 수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있다는 점</a:t>
            </a:r>
            <a:r>
              <a:rPr lang="ko-KR" altLang="en-US" dirty="0"/>
              <a:t>도 충분히 고려하지 못하고 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37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선행 지식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매력도 지수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선행지식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기업의 다각화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한 기업이 다른 여러 산업에 참여하는 것으로 정의 할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사업영역을 관련분야 또는 비 관련분야로 확대하는 것을 말한다</a:t>
            </a:r>
            <a:r>
              <a:rPr lang="en-US" altLang="ko-KR" dirty="0"/>
              <a:t>.</a:t>
            </a:r>
            <a:r>
              <a:rPr lang="en-US" altLang="ko-KR" sz="1200" dirty="0"/>
              <a:t>(</a:t>
            </a:r>
            <a:r>
              <a:rPr lang="ko-KR" altLang="en-US" sz="1200" dirty="0"/>
              <a:t>經營多角化戰略에 관한 理論的 吟味 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李</a:t>
            </a:r>
            <a:r>
              <a:rPr lang="ko-KR" altLang="en-US" sz="1200" dirty="0"/>
              <a:t> 承 郁</a:t>
            </a:r>
            <a:r>
              <a:rPr lang="en-US" altLang="ko-KR" sz="1200" dirty="0"/>
              <a:t>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다각화에는 제품이나 판매지역 측면에서 관련된 산업에 집중하여 다각화 하는 </a:t>
            </a:r>
            <a:r>
              <a:rPr lang="ko-KR" altLang="en-US" dirty="0">
                <a:highlight>
                  <a:srgbClr val="FFFF00"/>
                </a:highlight>
              </a:rPr>
              <a:t>관련다각화</a:t>
            </a:r>
            <a:r>
              <a:rPr lang="en-US" altLang="ko-KR" dirty="0"/>
              <a:t>, </a:t>
            </a:r>
            <a:r>
              <a:rPr lang="ko-KR" altLang="en-US" dirty="0"/>
              <a:t>서로 관련되지 않은 산업에 참여하는 </a:t>
            </a:r>
            <a:r>
              <a:rPr lang="ko-KR" altLang="en-US" dirty="0">
                <a:highlight>
                  <a:srgbClr val="FFFF00"/>
                </a:highlight>
              </a:rPr>
              <a:t>비관련다각화</a:t>
            </a:r>
            <a:r>
              <a:rPr lang="en-US" altLang="ko-KR" dirty="0"/>
              <a:t>, </a:t>
            </a:r>
            <a:r>
              <a:rPr lang="ko-KR" altLang="en-US" dirty="0"/>
              <a:t>한 기업이 완제품과 부품생산을 같이하는 </a:t>
            </a:r>
            <a:r>
              <a:rPr lang="ko-KR" altLang="en-US" dirty="0">
                <a:highlight>
                  <a:srgbClr val="FFFF00"/>
                </a:highlight>
              </a:rPr>
              <a:t>수직적 </a:t>
            </a:r>
            <a:r>
              <a:rPr lang="ko-KR" altLang="en-US" dirty="0" err="1">
                <a:highlight>
                  <a:srgbClr val="FFFF00"/>
                </a:highlight>
              </a:rPr>
              <a:t>통합</a:t>
            </a:r>
            <a:r>
              <a:rPr lang="ko-KR" altLang="en-US" dirty="0" err="1"/>
              <a:t>등의</a:t>
            </a:r>
            <a:r>
              <a:rPr lang="ko-KR" altLang="en-US" dirty="0"/>
              <a:t> 유형으로 나눌 수 있다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r>
              <a:rPr lang="ko-KR" altLang="en-US" dirty="0"/>
              <a:t>기업 다각화의 목적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기업의 성장을 추구 하거나</a:t>
            </a:r>
            <a:r>
              <a:rPr lang="en-US" altLang="ko-KR" dirty="0"/>
              <a:t>, </a:t>
            </a:r>
            <a:r>
              <a:rPr lang="ko-KR" altLang="en-US" dirty="0"/>
              <a:t>위험을 분산시키거나 시장지배력을 강화 하려는 의도가 있다</a:t>
            </a:r>
            <a:r>
              <a:rPr lang="en-US" altLang="ko-KR" dirty="0"/>
              <a:t>.</a:t>
            </a:r>
          </a:p>
          <a:p>
            <a:pPr marL="469900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사업 포트폴리오는 다각화전략의 수행으로 인하여 많은 사업에 진출한 이후에 어떻게 관리 할 것인가에 대한 방법론으로 볼 수 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BCG</a:t>
            </a:r>
            <a:r>
              <a:rPr lang="ko-KR" altLang="en-US" dirty="0"/>
              <a:t>매트릭스</a:t>
            </a:r>
            <a:r>
              <a:rPr lang="en-US" altLang="ko-KR" dirty="0"/>
              <a:t>, GE</a:t>
            </a:r>
            <a:r>
              <a:rPr lang="ko-KR" altLang="en-US" dirty="0"/>
              <a:t>매트릭스 등이 사업 포트폴리오 관리 기법의 평가 </a:t>
            </a:r>
            <a:r>
              <a:rPr lang="en-US" altLang="ko-KR" dirty="0"/>
              <a:t>Tool</a:t>
            </a:r>
            <a:r>
              <a:rPr lang="ko-KR" altLang="en-US" dirty="0"/>
              <a:t>로 구성 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97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매력도 지수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선행지식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dirty="0"/>
              <a:t>BCG </a:t>
            </a:r>
            <a:r>
              <a:rPr lang="ko-KR" altLang="en-US" dirty="0"/>
              <a:t>매트릭스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dirty="0"/>
              <a:t>“</a:t>
            </a:r>
            <a:r>
              <a:rPr lang="ko-KR" altLang="en-US" dirty="0"/>
              <a:t>시장의 성장률과 그 산업 내 기업의 경쟁적인 위치를 확인하여 각기 다른 전략사업 단위와 비교할 수 있도록 하는 포트폴리오 관리기법</a:t>
            </a:r>
            <a:r>
              <a:rPr lang="en-US" altLang="ko-KR" dirty="0"/>
              <a:t>＂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시장점유율과 시장성장률을 기준으로 사업을 분류하고 전략을 세운다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일반적으로 사업단위의 생명주기는 물음표</a:t>
            </a:r>
            <a:r>
              <a:rPr lang="en-US" altLang="ko-KR" dirty="0"/>
              <a:t>, </a:t>
            </a:r>
            <a:r>
              <a:rPr lang="ko-KR" altLang="en-US" dirty="0"/>
              <a:t>별</a:t>
            </a:r>
            <a:r>
              <a:rPr lang="en-US" altLang="ko-KR" dirty="0"/>
              <a:t>, </a:t>
            </a:r>
            <a:r>
              <a:rPr lang="ko-KR" altLang="en-US" dirty="0"/>
              <a:t>젖소</a:t>
            </a:r>
            <a:r>
              <a:rPr lang="en-US" altLang="ko-KR" dirty="0"/>
              <a:t>(cash cow), </a:t>
            </a:r>
            <a:r>
              <a:rPr lang="ko-KR" altLang="en-US" dirty="0"/>
              <a:t>개 순으로 진행이 된다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F09500-C6DA-AE77-BDEA-D2974D6CD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44" y="2836087"/>
            <a:ext cx="3661949" cy="342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18DA20-9719-E36A-EF14-915A351E5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81" y="3556201"/>
            <a:ext cx="4216259" cy="1498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매력도 지수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선행지식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GE </a:t>
            </a:r>
            <a:r>
              <a:rPr lang="ko-KR" altLang="en-US" dirty="0"/>
              <a:t>매트릭스</a:t>
            </a:r>
            <a:r>
              <a:rPr lang="en-US" altLang="ko-KR" dirty="0"/>
              <a:t>(GE/</a:t>
            </a:r>
            <a:r>
              <a:rPr lang="en-US" altLang="ko-KR" dirty="0" err="1"/>
              <a:t>MckinseyMatrix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산업의 매력도와 개별산업단위의 강점이라는 두 차원에서 전략사업단위를 평가하는 기법이다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복수의 지표를 조합하여 시장매력도와 사업 내에서의 지위를 확인하고</a:t>
            </a:r>
            <a:r>
              <a:rPr lang="en-US" altLang="ko-KR" dirty="0"/>
              <a:t>, </a:t>
            </a:r>
            <a:r>
              <a:rPr lang="ko-KR" altLang="en-US" dirty="0"/>
              <a:t>자원 배분 방침을 결정하도록 하는 포트폴리오 분석 기법이다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이 두 차원은 여러 요인들을 종합적으로 고려하여 결정되기 때문에 </a:t>
            </a:r>
            <a:r>
              <a:rPr lang="en-US" altLang="ko-KR" dirty="0"/>
              <a:t>BCG</a:t>
            </a:r>
            <a:r>
              <a:rPr lang="ko-KR" altLang="en-US" dirty="0"/>
              <a:t>매트릭스 보다 발전된 기법으로 볼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DF0A90-8CE3-0E0E-7D7D-2546EFBBD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221" y="2811439"/>
            <a:ext cx="3832156" cy="32252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0F0DF1-574B-F1AC-04ED-03925DC36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887" y="3674896"/>
            <a:ext cx="4216259" cy="14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매력도 지수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선행지식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BCG</a:t>
            </a:r>
            <a:r>
              <a:rPr lang="ko-KR" altLang="en-US" dirty="0"/>
              <a:t>매트릭스와 </a:t>
            </a:r>
            <a:r>
              <a:rPr lang="en-US" altLang="ko-KR" dirty="0"/>
              <a:t>GE </a:t>
            </a:r>
            <a:r>
              <a:rPr lang="ko-KR" altLang="en-US" dirty="0"/>
              <a:t>매트릭스</a:t>
            </a:r>
            <a:r>
              <a:rPr lang="en-US" altLang="ko-KR" dirty="0"/>
              <a:t>(GE/</a:t>
            </a:r>
            <a:r>
              <a:rPr lang="en-US" altLang="ko-KR" dirty="0" err="1"/>
              <a:t>MckinseyMatrix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30EA9-7800-97C4-14E2-76978297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66" y="2295738"/>
            <a:ext cx="8863163" cy="314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1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탄생 배경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25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매력도 지수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탄생배경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en-US" altLang="ko-KR" dirty="0"/>
              <a:t>GE </a:t>
            </a:r>
            <a:r>
              <a:rPr lang="ko-KR" altLang="en-US" dirty="0"/>
              <a:t>매트릭스의 탄생배경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GE</a:t>
            </a:r>
            <a:r>
              <a:rPr lang="ko-KR" altLang="en-US" dirty="0"/>
              <a:t>는 경쟁시장에서 사업에 대한 예측이 어려워 </a:t>
            </a:r>
            <a:r>
              <a:rPr lang="en-US" altLang="ko-KR" dirty="0"/>
              <a:t>1960</a:t>
            </a:r>
            <a:r>
              <a:rPr lang="ko-KR" altLang="en-US" dirty="0"/>
              <a:t>년대에 맥킨지에 함께 </a:t>
            </a:r>
            <a:r>
              <a:rPr lang="en-US" altLang="ko-KR" dirty="0"/>
              <a:t>GE-</a:t>
            </a:r>
            <a:r>
              <a:rPr lang="ko-KR" altLang="en-US" dirty="0"/>
              <a:t>맥킨지 매트릭스를 만들었다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다각화된 대기업이 지배적인 사업 모델로 등장 하면서</a:t>
            </a:r>
            <a:r>
              <a:rPr lang="en-US" altLang="ko-KR" dirty="0"/>
              <a:t>, </a:t>
            </a:r>
            <a:r>
              <a:rPr lang="ko-KR" altLang="en-US" dirty="0"/>
              <a:t>관련성이 없는 사업으로 이루어진 대기업이 많이 생겼다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이는 여러 </a:t>
            </a:r>
            <a:r>
              <a:rPr lang="ko-KR" altLang="en-US" dirty="0" err="1"/>
              <a:t>사업부분간에</a:t>
            </a:r>
            <a:r>
              <a:rPr lang="ko-KR" altLang="en-US" dirty="0"/>
              <a:t> 합리적 자원배분을 결정 하는데 어려움을 주었다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따라서 전략에 있어 새로운 개념인 전략사업단위</a:t>
            </a:r>
            <a:r>
              <a:rPr lang="en-US" altLang="ko-KR" dirty="0"/>
              <a:t>(SBU)</a:t>
            </a:r>
            <a:r>
              <a:rPr lang="ko-KR" altLang="en-US" dirty="0"/>
              <a:t>가 등장하게 된다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r>
              <a:rPr lang="ko-KR" altLang="en-US" dirty="0"/>
              <a:t>사업부를 전략 수립 및 수행의 관점에서 하나로 묶은 것을 의미하는데</a:t>
            </a:r>
            <a:r>
              <a:rPr lang="en-US" altLang="ko-KR" dirty="0"/>
              <a:t>, </a:t>
            </a:r>
            <a:r>
              <a:rPr lang="ko-KR" altLang="en-US" dirty="0"/>
              <a:t>가전회사의 주방 가전 부분</a:t>
            </a:r>
            <a:r>
              <a:rPr lang="en-US" altLang="ko-KR" dirty="0"/>
              <a:t>, TV</a:t>
            </a:r>
            <a:r>
              <a:rPr lang="ko-KR" altLang="en-US" dirty="0"/>
              <a:t>부분 등을 예로 들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GE</a:t>
            </a:r>
            <a:r>
              <a:rPr lang="ko-KR" altLang="en-US" dirty="0"/>
              <a:t>의 컴퓨터</a:t>
            </a:r>
            <a:r>
              <a:rPr lang="en-US" altLang="ko-KR" dirty="0"/>
              <a:t>,</a:t>
            </a:r>
            <a:r>
              <a:rPr lang="ko-KR" altLang="en-US" dirty="0"/>
              <a:t>원자력</a:t>
            </a:r>
            <a:r>
              <a:rPr lang="en-US" altLang="ko-KR" dirty="0"/>
              <a:t>,</a:t>
            </a:r>
            <a:r>
              <a:rPr lang="ko-KR" altLang="en-US" dirty="0"/>
              <a:t>항공 부분의 부진이 두드러지고</a:t>
            </a:r>
            <a:r>
              <a:rPr lang="en-US" altLang="ko-KR" dirty="0"/>
              <a:t>, 1960</a:t>
            </a:r>
            <a:r>
              <a:rPr lang="ko-KR" altLang="en-US" dirty="0"/>
              <a:t>년대 </a:t>
            </a:r>
            <a:r>
              <a:rPr lang="ko-KR" altLang="en-US" dirty="0" err="1"/>
              <a:t>무이익</a:t>
            </a:r>
            <a:r>
              <a:rPr lang="ko-KR" altLang="en-US" dirty="0"/>
              <a:t> 성장이 나타나기 시작했다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Westinghouse</a:t>
            </a:r>
            <a:r>
              <a:rPr lang="ko-KR" altLang="en-US" dirty="0"/>
              <a:t>사의 총 매출에 버금가는 매출을 거두었음에도 불구하고</a:t>
            </a:r>
            <a:r>
              <a:rPr lang="en-US" altLang="ko-KR" dirty="0"/>
              <a:t>, </a:t>
            </a:r>
            <a:r>
              <a:rPr lang="ko-KR" altLang="en-US" dirty="0"/>
              <a:t>투자수익률은 감소 하였으며 주당 순이익도 변동이 없었다</a:t>
            </a:r>
            <a:r>
              <a:rPr lang="en-US" altLang="ko-KR" dirty="0"/>
              <a:t>.(Tackery,1978)</a:t>
            </a:r>
          </a:p>
        </p:txBody>
      </p:sp>
    </p:spTree>
    <p:extLst>
      <p:ext uri="{BB962C8B-B14F-4D97-AF65-F5344CB8AC3E}">
        <p14:creationId xmlns:p14="http://schemas.microsoft.com/office/powerpoint/2010/main" val="411581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매력도 지수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탄생배경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en-US" altLang="ko-KR" dirty="0"/>
              <a:t>GE </a:t>
            </a:r>
            <a:r>
              <a:rPr lang="ko-KR" altLang="en-US" dirty="0"/>
              <a:t>매트릭스의 탄생배경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상대적인 시장 점유율만을 고려했던 </a:t>
            </a:r>
            <a:r>
              <a:rPr lang="en-US" altLang="ko-KR" dirty="0">
                <a:highlight>
                  <a:srgbClr val="FFFF00"/>
                </a:highlight>
              </a:rPr>
              <a:t>BCG</a:t>
            </a:r>
            <a:r>
              <a:rPr lang="ko-KR" altLang="en-US" dirty="0">
                <a:highlight>
                  <a:srgbClr val="FFFF00"/>
                </a:highlight>
              </a:rPr>
              <a:t>와는 달리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시장매력도 라는 이름에 시장성장률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시장의 규모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시장의 </a:t>
            </a:r>
            <a:r>
              <a:rPr lang="ko-KR" altLang="en-US" dirty="0" err="1">
                <a:highlight>
                  <a:srgbClr val="FFFF00"/>
                </a:highlight>
              </a:rPr>
              <a:t>수익률등과</a:t>
            </a:r>
            <a:r>
              <a:rPr lang="ko-KR" altLang="en-US" dirty="0">
                <a:highlight>
                  <a:srgbClr val="FFFF00"/>
                </a:highlight>
              </a:rPr>
              <a:t> 같은 것을 종합한다는 특징이 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원래 </a:t>
            </a:r>
            <a:r>
              <a:rPr lang="en-US" altLang="ko-KR" dirty="0"/>
              <a:t>GE</a:t>
            </a:r>
            <a:r>
              <a:rPr lang="ko-KR" altLang="en-US" dirty="0"/>
              <a:t>도 </a:t>
            </a:r>
            <a:r>
              <a:rPr lang="en-US" altLang="ko-KR" dirty="0"/>
              <a:t>BCG </a:t>
            </a:r>
            <a:r>
              <a:rPr lang="ko-KR" altLang="en-US" dirty="0"/>
              <a:t>매트릭스를 채택하는 것을 검토하다가 두개의 변수에만 의존하는 것이 제한적이며</a:t>
            </a:r>
            <a:r>
              <a:rPr lang="en-US" altLang="ko-KR" dirty="0"/>
              <a:t>, </a:t>
            </a:r>
            <a:r>
              <a:rPr lang="ko-KR" altLang="en-US" dirty="0"/>
              <a:t>부정확한 판단과 예측에 너무 취약하다고 여겨져서</a:t>
            </a:r>
            <a:r>
              <a:rPr lang="en-US" altLang="ko-KR" dirty="0"/>
              <a:t>, </a:t>
            </a:r>
            <a:r>
              <a:rPr lang="ko-KR" altLang="en-US" dirty="0"/>
              <a:t>맥킨지에게 더욱 포괄적인 매트릭스 개발을 요청했다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GE</a:t>
            </a:r>
            <a:r>
              <a:rPr lang="ko-KR" altLang="en-US" dirty="0"/>
              <a:t>매트릭스 개발 후 </a:t>
            </a:r>
            <a:r>
              <a:rPr lang="en-US" altLang="ko-KR" dirty="0"/>
              <a:t>GE</a:t>
            </a:r>
            <a:r>
              <a:rPr lang="ko-KR" altLang="en-US" dirty="0"/>
              <a:t>의 재무성과는 곧 개선되어</a:t>
            </a:r>
            <a:r>
              <a:rPr lang="en-US" altLang="ko-KR" dirty="0"/>
              <a:t>, </a:t>
            </a:r>
            <a:r>
              <a:rPr lang="ko-KR" altLang="en-US" dirty="0"/>
              <a:t>자기자본이익율이 </a:t>
            </a:r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en-US" altLang="ko-KR" dirty="0"/>
              <a:t>13.4%</a:t>
            </a:r>
            <a:r>
              <a:rPr lang="ko-KR" altLang="en-US" dirty="0"/>
              <a:t>에서 </a:t>
            </a:r>
            <a:r>
              <a:rPr lang="en-US" altLang="ko-KR" dirty="0"/>
              <a:t>1977</a:t>
            </a:r>
            <a:r>
              <a:rPr lang="ko-KR" altLang="en-US" dirty="0"/>
              <a:t>년 </a:t>
            </a:r>
            <a:r>
              <a:rPr lang="en-US" altLang="ko-KR" dirty="0"/>
              <a:t>19.4%</a:t>
            </a:r>
            <a:r>
              <a:rPr lang="ko-KR" altLang="en-US" dirty="0"/>
              <a:t>로 증가했다</a:t>
            </a:r>
            <a:r>
              <a:rPr lang="en-US" altLang="ko-KR" dirty="0"/>
              <a:t>.(Tackery,1978)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곧 다른 기업들도 </a:t>
            </a:r>
            <a:r>
              <a:rPr lang="en-US" altLang="ko-KR" dirty="0"/>
              <a:t>GE</a:t>
            </a:r>
            <a:r>
              <a:rPr lang="ko-KR" altLang="en-US" dirty="0"/>
              <a:t>매트릭스를 도입하기 시작했고</a:t>
            </a:r>
            <a:r>
              <a:rPr lang="en-US" altLang="ko-KR" dirty="0"/>
              <a:t>, 1979</a:t>
            </a:r>
            <a:r>
              <a:rPr lang="ko-KR" altLang="en-US" dirty="0"/>
              <a:t>년에 이르러서는</a:t>
            </a:r>
            <a:r>
              <a:rPr lang="en-US" altLang="ko-KR" dirty="0"/>
              <a:t>, GE</a:t>
            </a:r>
            <a:r>
              <a:rPr lang="ko-KR" altLang="en-US" dirty="0"/>
              <a:t>매트릭스는 가장 인기있는 포트폴리오 접근법이 되었다</a:t>
            </a:r>
            <a:r>
              <a:rPr lang="en-US" altLang="ko-KR" dirty="0"/>
              <a:t>. Fortune</a:t>
            </a:r>
            <a:r>
              <a:rPr lang="ko-KR" altLang="en-US" dirty="0"/>
              <a:t>지의 </a:t>
            </a:r>
            <a:r>
              <a:rPr lang="en-US" altLang="ko-KR" dirty="0"/>
              <a:t>1000</a:t>
            </a:r>
            <a:r>
              <a:rPr lang="ko-KR" altLang="en-US" dirty="0"/>
              <a:t>대 기업 가운데 </a:t>
            </a:r>
            <a:r>
              <a:rPr lang="en-US" altLang="ko-KR" dirty="0"/>
              <a:t>45%</a:t>
            </a:r>
            <a:r>
              <a:rPr lang="ko-KR" altLang="en-US" dirty="0"/>
              <a:t>가 </a:t>
            </a:r>
            <a:r>
              <a:rPr lang="en-US" altLang="ko-KR" dirty="0"/>
              <a:t>GE</a:t>
            </a:r>
            <a:r>
              <a:rPr lang="ko-KR" altLang="en-US" dirty="0"/>
              <a:t>포트폴리오를 채택 하였다</a:t>
            </a:r>
            <a:r>
              <a:rPr lang="en-US" altLang="ko-KR" dirty="0"/>
              <a:t>.(Haspeslagh,1982)</a:t>
            </a:r>
          </a:p>
        </p:txBody>
      </p:sp>
    </p:spTree>
    <p:extLst>
      <p:ext uri="{BB962C8B-B14F-4D97-AF65-F5344CB8AC3E}">
        <p14:creationId xmlns:p14="http://schemas.microsoft.com/office/powerpoint/2010/main" val="212703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877</Words>
  <Application>Microsoft Office PowerPoint</Application>
  <PresentationFormat>와이드스크린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매력도 지수</vt:lpstr>
      <vt:lpstr>매력도 지수</vt:lpstr>
      <vt:lpstr>매력도 지수</vt:lpstr>
      <vt:lpstr>매력도 지수</vt:lpstr>
      <vt:lpstr>PowerPoint 프레젠테이션</vt:lpstr>
      <vt:lpstr>매력도 지수</vt:lpstr>
      <vt:lpstr>매력도 지수</vt:lpstr>
      <vt:lpstr>PowerPoint 프레젠테이션</vt:lpstr>
      <vt:lpstr>매력도 지수</vt:lpstr>
      <vt:lpstr>PowerPoint 프레젠테이션</vt:lpstr>
      <vt:lpstr>매력도 지수</vt:lpstr>
      <vt:lpstr>매력도 지수</vt:lpstr>
      <vt:lpstr>PowerPoint 프레젠테이션</vt:lpstr>
      <vt:lpstr>매력도 지수</vt:lpstr>
      <vt:lpstr>매력도 지수</vt:lpstr>
      <vt:lpstr>매력도 지수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서 수원</cp:lastModifiedBy>
  <cp:revision>1</cp:revision>
  <dcterms:created xsi:type="dcterms:W3CDTF">2020-05-26T05:06:02Z</dcterms:created>
  <dcterms:modified xsi:type="dcterms:W3CDTF">2023-06-26T12:47:35Z</dcterms:modified>
</cp:coreProperties>
</file>