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71" r:id="rId3"/>
    <p:sldId id="267" r:id="rId4"/>
    <p:sldId id="259" r:id="rId5"/>
    <p:sldId id="282" r:id="rId6"/>
    <p:sldId id="269" r:id="rId7"/>
    <p:sldId id="283" r:id="rId8"/>
    <p:sldId id="285" r:id="rId9"/>
    <p:sldId id="284" r:id="rId10"/>
    <p:sldId id="286" r:id="rId11"/>
    <p:sldId id="261" r:id="rId12"/>
    <p:sldId id="262" r:id="rId13"/>
    <p:sldId id="287" r:id="rId14"/>
    <p:sldId id="288" r:id="rId15"/>
    <p:sldId id="289" r:id="rId16"/>
    <p:sldId id="290" r:id="rId17"/>
    <p:sldId id="291" r:id="rId18"/>
    <p:sldId id="263" r:id="rId19"/>
    <p:sldId id="276" r:id="rId20"/>
    <p:sldId id="292" r:id="rId21"/>
    <p:sldId id="293" r:id="rId22"/>
    <p:sldId id="294" r:id="rId23"/>
    <p:sldId id="296" r:id="rId24"/>
    <p:sldId id="297" r:id="rId25"/>
    <p:sldId id="298" r:id="rId26"/>
    <p:sldId id="299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gUMAhJ3WGZfSMGEvzQf4kGAGHf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756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“비전 및 목표에 대해 설명하겠습니다.</a:t>
            </a:r>
            <a:endParaRPr/>
          </a:p>
        </p:txBody>
      </p:sp>
      <p:sp>
        <p:nvSpPr>
          <p:cNvPr id="162" name="Google Shape;16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3477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3251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80397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23050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6752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“비전 및 목표에 대해 설명하겠습니다.</a:t>
            </a:r>
            <a:endParaRPr/>
          </a:p>
        </p:txBody>
      </p:sp>
      <p:sp>
        <p:nvSpPr>
          <p:cNvPr id="178" name="Google Shape;17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8452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“비전 및 목표에 대해 설명하겠습니다.</a:t>
            </a:r>
            <a:endParaRPr/>
          </a:p>
        </p:txBody>
      </p:sp>
      <p:sp>
        <p:nvSpPr>
          <p:cNvPr id="130" name="Google Shape;13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54775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41615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3349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02959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11573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88584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63033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4629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9709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“비전 및 목표에 대해 설명하겠습니다.</a:t>
            </a:r>
            <a:endParaRPr/>
          </a:p>
        </p:txBody>
      </p:sp>
      <p:sp>
        <p:nvSpPr>
          <p:cNvPr id="146" name="Google Shape;14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9422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6964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7144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4735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8168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">
  <p:cSld name="1_Sec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/>
          <p:nvPr/>
        </p:nvSpPr>
        <p:spPr>
          <a:xfrm>
            <a:off x="0" y="-19050"/>
            <a:ext cx="12192000" cy="687705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" name="Google Shape;21;p14"/>
          <p:cNvGrpSpPr/>
          <p:nvPr/>
        </p:nvGrpSpPr>
        <p:grpSpPr>
          <a:xfrm>
            <a:off x="7632171" y="798969"/>
            <a:ext cx="3456384" cy="4968552"/>
            <a:chOff x="7632171" y="798969"/>
            <a:chExt cx="3456384" cy="4968552"/>
          </a:xfrm>
        </p:grpSpPr>
        <p:sp>
          <p:nvSpPr>
            <p:cNvPr id="22" name="Google Shape;22;p14"/>
            <p:cNvSpPr/>
            <p:nvPr/>
          </p:nvSpPr>
          <p:spPr>
            <a:xfrm>
              <a:off x="7632171" y="798969"/>
              <a:ext cx="3456384" cy="4968552"/>
            </a:xfrm>
            <a:prstGeom prst="roundRect">
              <a:avLst>
                <a:gd name="adj" fmla="val 4363"/>
              </a:avLst>
            </a:prstGeom>
            <a:noFill/>
            <a:ln w="1524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3" name="Google Shape;23;p14"/>
            <p:cNvCxnSpPr/>
            <p:nvPr/>
          </p:nvCxnSpPr>
          <p:spPr>
            <a:xfrm>
              <a:off x="8088221" y="3031217"/>
              <a:ext cx="2544283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/>
          <p:nvPr/>
        </p:nvSpPr>
        <p:spPr>
          <a:xfrm>
            <a:off x="10939850" y="6348391"/>
            <a:ext cx="1252912" cy="406800"/>
          </a:xfrm>
          <a:prstGeom prst="rect">
            <a:avLst/>
          </a:prstGeom>
          <a:solidFill>
            <a:srgbClr val="0120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1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" name="Google Shape;27;p15"/>
          <p:cNvSpPr/>
          <p:nvPr/>
        </p:nvSpPr>
        <p:spPr>
          <a:xfrm>
            <a:off x="0" y="257044"/>
            <a:ext cx="12192000" cy="432000"/>
          </a:xfrm>
          <a:prstGeom prst="rect">
            <a:avLst/>
          </a:prstGeom>
          <a:solidFill>
            <a:srgbClr val="ECF1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8;p1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None/>
              <a:defRPr sz="1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15"/>
          <p:cNvSpPr/>
          <p:nvPr/>
        </p:nvSpPr>
        <p:spPr>
          <a:xfrm>
            <a:off x="0" y="6348391"/>
            <a:ext cx="10865708" cy="406800"/>
          </a:xfrm>
          <a:prstGeom prst="rect">
            <a:avLst/>
          </a:prstGeom>
          <a:solidFill>
            <a:srgbClr val="ECF1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1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31;p15"/>
          <p:cNvSpPr txBox="1"/>
          <p:nvPr/>
        </p:nvSpPr>
        <p:spPr>
          <a:xfrm>
            <a:off x="822275" y="6397903"/>
            <a:ext cx="71377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ko-KR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usiness </a:t>
            </a: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ko-KR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ntelligence </a:t>
            </a: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  <a:r>
              <a:rPr lang="ko-KR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oratory – </a:t>
            </a: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비즈니스 인텔리전스 연구실</a:t>
            </a:r>
            <a:endParaRPr/>
          </a:p>
        </p:txBody>
      </p:sp>
      <p:cxnSp>
        <p:nvCxnSpPr>
          <p:cNvPr id="32" name="Google Shape;32;p15"/>
          <p:cNvCxnSpPr>
            <a:stCxn id="31" idx="3"/>
          </p:cNvCxnSpPr>
          <p:nvPr/>
        </p:nvCxnSpPr>
        <p:spPr>
          <a:xfrm>
            <a:off x="7960063" y="6551792"/>
            <a:ext cx="25266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3" name="Google Shape;3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4832" y="6348391"/>
            <a:ext cx="292611" cy="40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66306" y="256484"/>
            <a:ext cx="431935" cy="433403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5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6B0E2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800"/>
              <a:buFont typeface="Arial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600"/>
              <a:buFont typeface="Noto Sans Symbols"/>
              <a:buChar char="✔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Noto Sans Symbols"/>
              <a:buChar char="❖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Arial"/>
              <a:buChar char="»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791"/>
            <a:ext cx="1145005" cy="115931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/>
          <p:nvPr/>
        </p:nvSpPr>
        <p:spPr>
          <a:xfrm flipH="1">
            <a:off x="6544132" y="2479396"/>
            <a:ext cx="5647868" cy="4378604"/>
          </a:xfrm>
          <a:prstGeom prst="rtTriangle">
            <a:avLst/>
          </a:prstGeom>
          <a:solidFill>
            <a:srgbClr val="F2F2F2">
              <a:alpha val="4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1" name="Google Shape;101;p1"/>
          <p:cNvGrpSpPr/>
          <p:nvPr/>
        </p:nvGrpSpPr>
        <p:grpSpPr>
          <a:xfrm>
            <a:off x="5297369" y="1163107"/>
            <a:ext cx="6480967" cy="5508171"/>
            <a:chOff x="4046075" y="664189"/>
            <a:chExt cx="6480967" cy="5508171"/>
          </a:xfrm>
        </p:grpSpPr>
        <p:sp>
          <p:nvSpPr>
            <p:cNvPr id="102" name="Google Shape;102;p1"/>
            <p:cNvSpPr/>
            <p:nvPr/>
          </p:nvSpPr>
          <p:spPr>
            <a:xfrm rot="-5400000">
              <a:off x="5902050" y="3863438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 rot="-5400000">
              <a:off x="6824461" y="2942685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 rot="-5400000">
              <a:off x="7746872" y="2027486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 rot="-5400000">
              <a:off x="8676167" y="1110871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5901221" y="3416756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6175941" y="3550072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6823632" y="2496003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7098352" y="2629319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7746043" y="1580804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8020763" y="1714120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8675338" y="664189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950058" y="797505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971927" y="4335612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5246647" y="4468928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 rot="-5400000">
              <a:off x="4976198" y="4793262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4046075" y="5273768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4320795" y="5408046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5791416" y="4637155"/>
              <a:ext cx="212725" cy="304800"/>
            </a:xfrm>
            <a:custGeom>
              <a:avLst/>
              <a:gdLst/>
              <a:ahLst/>
              <a:cxnLst/>
              <a:rect l="l" t="t" r="r" b="b"/>
              <a:pathLst>
                <a:path w="187" h="267" extrusionOk="0">
                  <a:moveTo>
                    <a:pt x="94" y="0"/>
                  </a:moveTo>
                  <a:cubicBezTo>
                    <a:pt x="42" y="0"/>
                    <a:pt x="0" y="42"/>
                    <a:pt x="0" y="94"/>
                  </a:cubicBezTo>
                  <a:cubicBezTo>
                    <a:pt x="0" y="164"/>
                    <a:pt x="94" y="267"/>
                    <a:pt x="94" y="267"/>
                  </a:cubicBezTo>
                  <a:cubicBezTo>
                    <a:pt x="94" y="267"/>
                    <a:pt x="187" y="164"/>
                    <a:pt x="187" y="94"/>
                  </a:cubicBezTo>
                  <a:cubicBezTo>
                    <a:pt x="187" y="42"/>
                    <a:pt x="145" y="0"/>
                    <a:pt x="94" y="0"/>
                  </a:cubicBezTo>
                  <a:lnTo>
                    <a:pt x="94" y="0"/>
                  </a:lnTo>
                  <a:close/>
                  <a:moveTo>
                    <a:pt x="94" y="127"/>
                  </a:moveTo>
                  <a:cubicBezTo>
                    <a:pt x="75" y="127"/>
                    <a:pt x="60" y="112"/>
                    <a:pt x="60" y="94"/>
                  </a:cubicBezTo>
                  <a:cubicBezTo>
                    <a:pt x="60" y="75"/>
                    <a:pt x="75" y="60"/>
                    <a:pt x="94" y="60"/>
                  </a:cubicBezTo>
                  <a:cubicBezTo>
                    <a:pt x="112" y="60"/>
                    <a:pt x="127" y="75"/>
                    <a:pt x="127" y="94"/>
                  </a:cubicBezTo>
                  <a:cubicBezTo>
                    <a:pt x="127" y="112"/>
                    <a:pt x="112" y="127"/>
                    <a:pt x="94" y="127"/>
                  </a:cubicBezTo>
                  <a:lnTo>
                    <a:pt x="94" y="127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  <a:effectLst>
              <a:outerShdw blurRad="50800" sy="23000" kx="-1200000" algn="bl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9451439" y="955594"/>
              <a:ext cx="306388" cy="304800"/>
            </a:xfrm>
            <a:custGeom>
              <a:avLst/>
              <a:gdLst/>
              <a:ahLst/>
              <a:cxnLst/>
              <a:rect l="l" t="t" r="r" b="b"/>
              <a:pathLst>
                <a:path w="267" h="267" extrusionOk="0">
                  <a:moveTo>
                    <a:pt x="134" y="0"/>
                  </a:moveTo>
                  <a:cubicBezTo>
                    <a:pt x="60" y="0"/>
                    <a:pt x="0" y="60"/>
                    <a:pt x="0" y="134"/>
                  </a:cubicBezTo>
                  <a:cubicBezTo>
                    <a:pt x="0" y="207"/>
                    <a:pt x="60" y="267"/>
                    <a:pt x="134" y="267"/>
                  </a:cubicBezTo>
                  <a:cubicBezTo>
                    <a:pt x="207" y="267"/>
                    <a:pt x="267" y="207"/>
                    <a:pt x="267" y="134"/>
                  </a:cubicBezTo>
                  <a:cubicBezTo>
                    <a:pt x="267" y="60"/>
                    <a:pt x="207" y="0"/>
                    <a:pt x="134" y="0"/>
                  </a:cubicBezTo>
                  <a:lnTo>
                    <a:pt x="134" y="0"/>
                  </a:lnTo>
                  <a:close/>
                  <a:moveTo>
                    <a:pt x="226" y="80"/>
                  </a:moveTo>
                  <a:lnTo>
                    <a:pt x="187" y="80"/>
                  </a:lnTo>
                  <a:cubicBezTo>
                    <a:pt x="182" y="64"/>
                    <a:pt x="176" y="48"/>
                    <a:pt x="168" y="33"/>
                  </a:cubicBezTo>
                  <a:cubicBezTo>
                    <a:pt x="193" y="41"/>
                    <a:pt x="213" y="58"/>
                    <a:pt x="226" y="80"/>
                  </a:cubicBezTo>
                  <a:lnTo>
                    <a:pt x="226" y="80"/>
                  </a:lnTo>
                  <a:close/>
                  <a:moveTo>
                    <a:pt x="134" y="28"/>
                  </a:moveTo>
                  <a:cubicBezTo>
                    <a:pt x="145" y="44"/>
                    <a:pt x="153" y="61"/>
                    <a:pt x="159" y="80"/>
                  </a:cubicBezTo>
                  <a:lnTo>
                    <a:pt x="108" y="80"/>
                  </a:lnTo>
                  <a:cubicBezTo>
                    <a:pt x="114" y="61"/>
                    <a:pt x="123" y="44"/>
                    <a:pt x="134" y="28"/>
                  </a:cubicBezTo>
                  <a:lnTo>
                    <a:pt x="134" y="28"/>
                  </a:lnTo>
                  <a:close/>
                  <a:moveTo>
                    <a:pt x="30" y="160"/>
                  </a:moveTo>
                  <a:cubicBezTo>
                    <a:pt x="28" y="152"/>
                    <a:pt x="27" y="143"/>
                    <a:pt x="27" y="134"/>
                  </a:cubicBezTo>
                  <a:cubicBezTo>
                    <a:pt x="27" y="124"/>
                    <a:pt x="28" y="116"/>
                    <a:pt x="30" y="107"/>
                  </a:cubicBezTo>
                  <a:lnTo>
                    <a:pt x="76" y="107"/>
                  </a:lnTo>
                  <a:cubicBezTo>
                    <a:pt x="74" y="116"/>
                    <a:pt x="74" y="125"/>
                    <a:pt x="74" y="134"/>
                  </a:cubicBezTo>
                  <a:cubicBezTo>
                    <a:pt x="74" y="143"/>
                    <a:pt x="74" y="152"/>
                    <a:pt x="76" y="160"/>
                  </a:cubicBezTo>
                  <a:lnTo>
                    <a:pt x="30" y="160"/>
                  </a:lnTo>
                  <a:lnTo>
                    <a:pt x="30" y="160"/>
                  </a:lnTo>
                  <a:close/>
                  <a:moveTo>
                    <a:pt x="41" y="187"/>
                  </a:moveTo>
                  <a:lnTo>
                    <a:pt x="81" y="187"/>
                  </a:lnTo>
                  <a:cubicBezTo>
                    <a:pt x="85" y="204"/>
                    <a:pt x="91" y="220"/>
                    <a:pt x="99" y="234"/>
                  </a:cubicBezTo>
                  <a:cubicBezTo>
                    <a:pt x="75" y="226"/>
                    <a:pt x="54" y="209"/>
                    <a:pt x="41" y="187"/>
                  </a:cubicBezTo>
                  <a:lnTo>
                    <a:pt x="41" y="187"/>
                  </a:lnTo>
                  <a:close/>
                  <a:moveTo>
                    <a:pt x="81" y="80"/>
                  </a:moveTo>
                  <a:lnTo>
                    <a:pt x="41" y="80"/>
                  </a:lnTo>
                  <a:cubicBezTo>
                    <a:pt x="54" y="58"/>
                    <a:pt x="75" y="41"/>
                    <a:pt x="99" y="33"/>
                  </a:cubicBezTo>
                  <a:cubicBezTo>
                    <a:pt x="91" y="48"/>
                    <a:pt x="85" y="64"/>
                    <a:pt x="81" y="80"/>
                  </a:cubicBezTo>
                  <a:lnTo>
                    <a:pt x="81" y="80"/>
                  </a:lnTo>
                  <a:close/>
                  <a:moveTo>
                    <a:pt x="134" y="240"/>
                  </a:moveTo>
                  <a:cubicBezTo>
                    <a:pt x="123" y="224"/>
                    <a:pt x="114" y="206"/>
                    <a:pt x="108" y="187"/>
                  </a:cubicBezTo>
                  <a:lnTo>
                    <a:pt x="159" y="187"/>
                  </a:lnTo>
                  <a:cubicBezTo>
                    <a:pt x="153" y="206"/>
                    <a:pt x="145" y="224"/>
                    <a:pt x="134" y="240"/>
                  </a:cubicBezTo>
                  <a:lnTo>
                    <a:pt x="134" y="240"/>
                  </a:lnTo>
                  <a:close/>
                  <a:moveTo>
                    <a:pt x="165" y="160"/>
                  </a:moveTo>
                  <a:lnTo>
                    <a:pt x="102" y="160"/>
                  </a:lnTo>
                  <a:cubicBezTo>
                    <a:pt x="101" y="152"/>
                    <a:pt x="100" y="143"/>
                    <a:pt x="100" y="134"/>
                  </a:cubicBezTo>
                  <a:cubicBezTo>
                    <a:pt x="100" y="125"/>
                    <a:pt x="101" y="116"/>
                    <a:pt x="102" y="107"/>
                  </a:cubicBezTo>
                  <a:lnTo>
                    <a:pt x="165" y="107"/>
                  </a:lnTo>
                  <a:cubicBezTo>
                    <a:pt x="166" y="116"/>
                    <a:pt x="167" y="125"/>
                    <a:pt x="167" y="134"/>
                  </a:cubicBezTo>
                  <a:cubicBezTo>
                    <a:pt x="167" y="143"/>
                    <a:pt x="166" y="152"/>
                    <a:pt x="165" y="160"/>
                  </a:cubicBezTo>
                  <a:lnTo>
                    <a:pt x="165" y="160"/>
                  </a:lnTo>
                  <a:close/>
                  <a:moveTo>
                    <a:pt x="168" y="234"/>
                  </a:moveTo>
                  <a:cubicBezTo>
                    <a:pt x="176" y="220"/>
                    <a:pt x="182" y="204"/>
                    <a:pt x="187" y="187"/>
                  </a:cubicBezTo>
                  <a:lnTo>
                    <a:pt x="226" y="187"/>
                  </a:lnTo>
                  <a:cubicBezTo>
                    <a:pt x="213" y="209"/>
                    <a:pt x="193" y="226"/>
                    <a:pt x="168" y="234"/>
                  </a:cubicBezTo>
                  <a:lnTo>
                    <a:pt x="168" y="234"/>
                  </a:lnTo>
                  <a:close/>
                  <a:moveTo>
                    <a:pt x="192" y="160"/>
                  </a:moveTo>
                  <a:cubicBezTo>
                    <a:pt x="193" y="152"/>
                    <a:pt x="194" y="143"/>
                    <a:pt x="194" y="134"/>
                  </a:cubicBezTo>
                  <a:cubicBezTo>
                    <a:pt x="194" y="125"/>
                    <a:pt x="193" y="116"/>
                    <a:pt x="192" y="107"/>
                  </a:cubicBezTo>
                  <a:lnTo>
                    <a:pt x="237" y="107"/>
                  </a:lnTo>
                  <a:cubicBezTo>
                    <a:pt x="239" y="116"/>
                    <a:pt x="240" y="124"/>
                    <a:pt x="240" y="134"/>
                  </a:cubicBezTo>
                  <a:cubicBezTo>
                    <a:pt x="240" y="143"/>
                    <a:pt x="239" y="152"/>
                    <a:pt x="237" y="160"/>
                  </a:cubicBezTo>
                  <a:lnTo>
                    <a:pt x="192" y="160"/>
                  </a:lnTo>
                  <a:lnTo>
                    <a:pt x="192" y="160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  <a:effectLst>
              <a:outerShdw blurRad="50800" sy="23000" kx="-1200000" algn="bl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8554154" y="1899925"/>
              <a:ext cx="228600" cy="260350"/>
            </a:xfrm>
            <a:custGeom>
              <a:avLst/>
              <a:gdLst/>
              <a:ahLst/>
              <a:cxnLst/>
              <a:rect l="l" t="t" r="r" b="b"/>
              <a:pathLst>
                <a:path w="144" h="164" extrusionOk="0">
                  <a:moveTo>
                    <a:pt x="90" y="20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0" y="164"/>
                  </a:lnTo>
                  <a:lnTo>
                    <a:pt x="19" y="164"/>
                  </a:lnTo>
                  <a:lnTo>
                    <a:pt x="19" y="96"/>
                  </a:lnTo>
                  <a:lnTo>
                    <a:pt x="73" y="96"/>
                  </a:lnTo>
                  <a:lnTo>
                    <a:pt x="77" y="116"/>
                  </a:lnTo>
                  <a:lnTo>
                    <a:pt x="144" y="116"/>
                  </a:lnTo>
                  <a:lnTo>
                    <a:pt x="144" y="20"/>
                  </a:lnTo>
                  <a:lnTo>
                    <a:pt x="90" y="20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2" name="Google Shape;122;p1"/>
          <p:cNvGrpSpPr/>
          <p:nvPr/>
        </p:nvGrpSpPr>
        <p:grpSpPr>
          <a:xfrm>
            <a:off x="413664" y="1660286"/>
            <a:ext cx="7936363" cy="2079385"/>
            <a:chOff x="224990" y="402220"/>
            <a:chExt cx="7214875" cy="1890343"/>
          </a:xfrm>
        </p:grpSpPr>
        <p:sp>
          <p:nvSpPr>
            <p:cNvPr id="123" name="Google Shape;123;p1"/>
            <p:cNvSpPr txBox="1"/>
            <p:nvPr/>
          </p:nvSpPr>
          <p:spPr>
            <a:xfrm>
              <a:off x="224990" y="828878"/>
              <a:ext cx="7214875" cy="615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>
                  <a:solidFill>
                    <a:srgbClr val="2E4F88"/>
                  </a:solidFill>
                </a:rPr>
                <a:t>F</a:t>
              </a:r>
              <a:r>
                <a:rPr lang="en-US" sz="4400" b="0" u="none">
                  <a:solidFill>
                    <a:srgbClr val="2E4F88"/>
                  </a:solidFill>
                  <a:latin typeface="Arial"/>
                  <a:ea typeface="Arial"/>
                  <a:cs typeface="Arial"/>
                  <a:sym typeface="Arial"/>
                </a:rPr>
                <a:t>uzzy </a:t>
              </a:r>
              <a:r>
                <a:rPr lang="en-US" sz="4400" b="0" u="none" dirty="0">
                  <a:solidFill>
                    <a:srgbClr val="2E4F88"/>
                  </a:solidFill>
                  <a:latin typeface="Arial"/>
                  <a:ea typeface="Arial"/>
                  <a:cs typeface="Arial"/>
                  <a:sym typeface="Arial"/>
                </a:rPr>
                <a:t>Cognitive Maps</a:t>
              </a:r>
              <a:endParaRPr sz="4400" b="0" u="none" dirty="0">
                <a:solidFill>
                  <a:srgbClr val="2E4F8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 txBox="1"/>
            <p:nvPr/>
          </p:nvSpPr>
          <p:spPr>
            <a:xfrm>
              <a:off x="224990" y="1900849"/>
              <a:ext cx="7214875" cy="3917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 txBox="1"/>
            <p:nvPr/>
          </p:nvSpPr>
          <p:spPr>
            <a:xfrm>
              <a:off x="224990" y="402220"/>
              <a:ext cx="7214875" cy="3917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800" b="0" u="none" dirty="0">
                  <a:solidFill>
                    <a:srgbClr val="8DA9DB"/>
                  </a:solidFill>
                  <a:latin typeface="Arial"/>
                  <a:ea typeface="Arial"/>
                  <a:cs typeface="Arial"/>
                  <a:sym typeface="Arial"/>
                </a:rPr>
                <a:t>20230725</a:t>
              </a:r>
              <a:endParaRPr sz="24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1"/>
          <p:cNvSpPr txBox="1"/>
          <p:nvPr/>
        </p:nvSpPr>
        <p:spPr>
          <a:xfrm>
            <a:off x="8518456" y="5140663"/>
            <a:ext cx="3365792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서수원</a:t>
            </a:r>
            <a:endParaRPr sz="2000" b="0" u="none" dirty="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ko-KR" sz="20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usiness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000" b="0" u="none" dirty="0" err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ko-KR" sz="2000" b="0" u="none" dirty="0" err="1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ntelligence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000" b="0" u="none" dirty="0" err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산업경영공학과, 명지대학교</a:t>
            </a:r>
            <a:endParaRPr sz="2000" b="0" u="none" dirty="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브랜드 충성도 분석</a:t>
            </a:r>
            <a:endParaRPr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정의 및 목적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342900">
              <a:spcBef>
                <a:spcPts val="0"/>
              </a:spcBef>
            </a:pPr>
            <a:r>
              <a:rPr lang="ko-KR" altLang="en-US" dirty="0">
                <a:latin typeface="+mn-lt"/>
              </a:rPr>
              <a:t>브랜드 충성도 목적</a:t>
            </a:r>
            <a:endParaRPr lang="en-US" altLang="ko-KR" dirty="0">
              <a:latin typeface="+mn-lt"/>
            </a:endParaRPr>
          </a:p>
          <a:p>
            <a:pPr lvl="1">
              <a:spcBef>
                <a:spcPts val="0"/>
              </a:spcBef>
            </a:pPr>
            <a:r>
              <a:rPr lang="ko-KR" altLang="en-US" dirty="0">
                <a:latin typeface="+mn-lt"/>
              </a:rPr>
              <a:t>고객이 얼마나 지속적으로 구매 할 가능성이 있는지를 측정하기 위함이다</a:t>
            </a:r>
            <a:r>
              <a:rPr lang="en-US" altLang="ko-KR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1137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/>
          <p:nvPr/>
        </p:nvSpPr>
        <p:spPr>
          <a:xfrm>
            <a:off x="8247239" y="902807"/>
            <a:ext cx="21782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>
                <a:solidFill>
                  <a:srgbClr val="D8E2F3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ko-KR" sz="13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3</a:t>
            </a:r>
            <a:endParaRPr sz="13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5" name="Google Shape;165;p7"/>
          <p:cNvSpPr txBox="1"/>
          <p:nvPr/>
        </p:nvSpPr>
        <p:spPr>
          <a:xfrm>
            <a:off x="8085130" y="3247241"/>
            <a:ext cx="250245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방법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브랜드 충성도 분석</a:t>
            </a:r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방법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브랜드 충성도 분석 방법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시간의 흐름에 따라 연구과정에 체계적으로 정교화 되고 있으나</a:t>
            </a:r>
            <a:r>
              <a:rPr lang="en-US" altLang="ko-KR" dirty="0"/>
              <a:t>, </a:t>
            </a:r>
            <a:r>
              <a:rPr lang="ko-KR" altLang="en-US" dirty="0"/>
              <a:t>측정 연구가 다양하고 요인이 복합적이기 때문에</a:t>
            </a:r>
            <a:r>
              <a:rPr lang="en-US" altLang="ko-KR" dirty="0"/>
              <a:t>, </a:t>
            </a:r>
            <a:r>
              <a:rPr lang="ko-KR" altLang="en-US" dirty="0"/>
              <a:t>체계정립이 확고히 되지 않았다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그나마 정론으로 인정되는 것은 행동적 관점과</a:t>
            </a:r>
            <a:r>
              <a:rPr lang="en-US" altLang="ko-KR" dirty="0"/>
              <a:t>, </a:t>
            </a:r>
            <a:r>
              <a:rPr lang="ko-KR" altLang="en-US" dirty="0"/>
              <a:t>태도적 관점을 전부 고려해야 한다는 것이다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이는</a:t>
            </a:r>
            <a:r>
              <a:rPr lang="ko-KR" altLang="en-US" dirty="0">
                <a:latin typeface="+mn-lt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lt"/>
                <a:ea typeface="Malgun Gothic" panose="020B0503020000020004" pitchFamily="50" charset="-127"/>
              </a:rPr>
              <a:t>Jacoby &amp;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+mn-lt"/>
                <a:ea typeface="Malgun Gothic" panose="020B0503020000020004" pitchFamily="50" charset="-127"/>
              </a:rPr>
              <a:t>Kyner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lt"/>
                <a:ea typeface="Malgun Gothic" panose="020B0503020000020004" pitchFamily="50" charset="-127"/>
              </a:rPr>
              <a:t>(1973), Stern(1997), Bowen &amp; Chen(2001), Back &amp; Parks(2003)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lt"/>
                <a:ea typeface="Malgun Gothic" panose="020B0503020000020004" pitchFamily="50" charset="-127"/>
              </a:rPr>
              <a:t>등의 연구자의 지지를 받았다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lt"/>
                <a:ea typeface="Malgun Gothic" panose="020B0503020000020004" pitchFamily="50" charset="-127"/>
              </a:rPr>
              <a:t>.</a:t>
            </a:r>
            <a:endParaRPr lang="en-US" altLang="ko-KR" dirty="0">
              <a:latin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F42765-0F3B-F459-E8BB-32B078899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380" y="2934858"/>
            <a:ext cx="5149261" cy="333022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브랜드 충성도 분석</a:t>
            </a:r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방법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브랜드 충성도 분석 방법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>
                <a:latin typeface="+mn-lt"/>
              </a:rPr>
              <a:t>행동적 측정방법</a:t>
            </a:r>
            <a:endParaRPr lang="en-US" altLang="ko-KR" dirty="0">
              <a:latin typeface="+mn-lt"/>
            </a:endParaRPr>
          </a:p>
          <a:p>
            <a:pPr marL="1384300" lvl="2">
              <a:spcBef>
                <a:spcPts val="0"/>
              </a:spcBef>
            </a:pPr>
            <a:r>
              <a:rPr lang="ko-KR" altLang="en-US" dirty="0">
                <a:latin typeface="+mn-lt"/>
              </a:rPr>
              <a:t>소비자들이 실제 구매행동이나 구매행동에 대한 응답을 기초로 하여 작성한다</a:t>
            </a:r>
            <a:r>
              <a:rPr lang="en-US" altLang="ko-KR" dirty="0">
                <a:latin typeface="+mn-lt"/>
              </a:rPr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>
                <a:latin typeface="+mn-lt"/>
              </a:rPr>
              <a:t>태도적 측정방법</a:t>
            </a:r>
            <a:endParaRPr lang="en-US" altLang="ko-KR" dirty="0">
              <a:latin typeface="+mn-lt"/>
            </a:endParaRPr>
          </a:p>
          <a:p>
            <a:pPr marL="1384300" lvl="2">
              <a:spcBef>
                <a:spcPts val="0"/>
              </a:spcBef>
            </a:pPr>
            <a:r>
              <a:rPr lang="ko-KR" altLang="en-US" dirty="0">
                <a:latin typeface="+mn-lt"/>
              </a:rPr>
              <a:t>구매활동을 기초로 하지 않고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소비자들의 구매의도나 선호에 대한 응답에만 기초를 두어 </a:t>
            </a:r>
            <a:r>
              <a:rPr lang="ko-KR" altLang="en-US" dirty="0" err="1">
                <a:latin typeface="+mn-lt"/>
              </a:rPr>
              <a:t>브랜드충성도를</a:t>
            </a:r>
            <a:r>
              <a:rPr lang="ko-KR" altLang="en-US" dirty="0">
                <a:latin typeface="+mn-lt"/>
              </a:rPr>
              <a:t> 측정하는 방법이다</a:t>
            </a:r>
            <a:r>
              <a:rPr lang="en-US" altLang="ko-KR" dirty="0">
                <a:latin typeface="+mn-lt"/>
              </a:rPr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>
                <a:latin typeface="+mn-lt"/>
              </a:rPr>
              <a:t>복합적 측정방법</a:t>
            </a:r>
            <a:endParaRPr lang="en-US" altLang="ko-KR" dirty="0">
              <a:latin typeface="+mn-lt"/>
            </a:endParaRPr>
          </a:p>
          <a:p>
            <a:pPr marL="1384300" lvl="2">
              <a:spcBef>
                <a:spcPts val="0"/>
              </a:spcBef>
            </a:pPr>
            <a:r>
              <a:rPr lang="ko-KR" altLang="en-US" dirty="0">
                <a:latin typeface="+mn-lt"/>
              </a:rPr>
              <a:t>앞선 두개의 측정방법을 혼합한 측정방법이다</a:t>
            </a:r>
            <a:r>
              <a:rPr lang="en-US" altLang="ko-KR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4810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브랜드 충성도 분석</a:t>
            </a:r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방법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브랜드 충성도 분석 방법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>
                <a:latin typeface="+mn-lt"/>
              </a:rPr>
              <a:t>행동적 측정방법</a:t>
            </a:r>
            <a:endParaRPr lang="en-US" altLang="ko-KR" dirty="0">
              <a:latin typeface="+mn-lt"/>
            </a:endParaRPr>
          </a:p>
          <a:p>
            <a:pPr marL="1384300" lvl="2">
              <a:spcBef>
                <a:spcPts val="0"/>
              </a:spcBef>
            </a:pPr>
            <a:r>
              <a:rPr lang="ko-KR" altLang="en-US" dirty="0">
                <a:latin typeface="+mn-lt"/>
              </a:rPr>
              <a:t>구매비율 척도</a:t>
            </a:r>
            <a:endParaRPr lang="en-US" altLang="ko-KR" dirty="0">
              <a:latin typeface="+mn-lt"/>
            </a:endParaRPr>
          </a:p>
          <a:p>
            <a:pPr marL="1841500" lvl="3">
              <a:spcBef>
                <a:spcPts val="0"/>
              </a:spcBef>
            </a:pPr>
            <a:r>
              <a:rPr lang="ko-KR" altLang="en-US" dirty="0">
                <a:latin typeface="+mn-lt"/>
              </a:rPr>
              <a:t>소비자가 단 하나의 브랜드만 반복적으로 구매 하는지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하나의 브랜드에 대한 동종 상품 구매 비율이 </a:t>
            </a:r>
            <a:r>
              <a:rPr lang="en-US" altLang="ko-KR" dirty="0">
                <a:latin typeface="+mn-lt"/>
              </a:rPr>
              <a:t>50%</a:t>
            </a:r>
            <a:r>
              <a:rPr lang="ko-KR" altLang="en-US" dirty="0">
                <a:latin typeface="+mn-lt"/>
              </a:rPr>
              <a:t>가 넘어가는지 등을 기준으로 보는 것이다</a:t>
            </a:r>
            <a:r>
              <a:rPr lang="en-US" altLang="ko-KR" dirty="0">
                <a:latin typeface="+mn-lt"/>
              </a:rPr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 err="1">
                <a:latin typeface="+mn-lt"/>
              </a:rPr>
              <a:t>구매연속성</a:t>
            </a:r>
            <a:r>
              <a:rPr lang="ko-KR" altLang="en-US" dirty="0">
                <a:latin typeface="+mn-lt"/>
              </a:rPr>
              <a:t> 척도</a:t>
            </a:r>
            <a:endParaRPr lang="en-US" altLang="ko-KR" dirty="0">
              <a:latin typeface="+mn-lt"/>
            </a:endParaRPr>
          </a:p>
          <a:p>
            <a:pPr marL="1841500" lvl="3">
              <a:spcBef>
                <a:spcPts val="0"/>
              </a:spcBef>
            </a:pPr>
            <a:r>
              <a:rPr lang="ko-KR" altLang="en-US" dirty="0">
                <a:latin typeface="+mn-lt"/>
              </a:rPr>
              <a:t>특정상품</a:t>
            </a:r>
            <a:r>
              <a:rPr lang="en-US" altLang="ko-KR" dirty="0">
                <a:latin typeface="+mn-lt"/>
              </a:rPr>
              <a:t>(A)</a:t>
            </a:r>
            <a:r>
              <a:rPr lang="ko-KR" altLang="en-US" dirty="0">
                <a:latin typeface="+mn-lt"/>
              </a:rPr>
              <a:t>을 계속 구매하면 일관적 충성도라고 하며</a:t>
            </a:r>
            <a:r>
              <a:rPr lang="en-US" altLang="ko-KR" dirty="0">
                <a:latin typeface="+mn-lt"/>
              </a:rPr>
              <a:t>, A</a:t>
            </a:r>
            <a:r>
              <a:rPr lang="ko-KR" altLang="en-US" dirty="0">
                <a:latin typeface="+mn-lt"/>
              </a:rPr>
              <a:t>와</a:t>
            </a:r>
            <a:r>
              <a:rPr lang="en-US" altLang="ko-KR" dirty="0">
                <a:latin typeface="+mn-lt"/>
              </a:rPr>
              <a:t>B</a:t>
            </a:r>
            <a:r>
              <a:rPr lang="ko-KR" altLang="en-US" dirty="0">
                <a:latin typeface="+mn-lt"/>
              </a:rPr>
              <a:t>를 번갈아 가면서 구매하면 </a:t>
            </a:r>
            <a:r>
              <a:rPr lang="ko-KR" altLang="en-US" dirty="0" err="1">
                <a:latin typeface="+mn-lt"/>
              </a:rPr>
              <a:t>분할적</a:t>
            </a:r>
            <a:r>
              <a:rPr lang="ko-KR" altLang="en-US" dirty="0">
                <a:latin typeface="+mn-lt"/>
              </a:rPr>
              <a:t> 충성도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한 종류의 브랜드를 일정기간 구매하다 전환하여 다른 브랜드를 구매 하면 불안정적 충성도 라고 한다</a:t>
            </a:r>
            <a:r>
              <a:rPr lang="en-US" altLang="ko-KR" dirty="0">
                <a:latin typeface="+mn-lt"/>
              </a:rPr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>
                <a:latin typeface="+mn-lt"/>
              </a:rPr>
              <a:t>구매확률 척도</a:t>
            </a:r>
            <a:endParaRPr lang="en-US" altLang="ko-KR" dirty="0">
              <a:latin typeface="+mn-lt"/>
            </a:endParaRPr>
          </a:p>
          <a:p>
            <a:pPr marL="1384300" lvl="2">
              <a:spcBef>
                <a:spcPts val="0"/>
              </a:spcBef>
            </a:pPr>
            <a:r>
              <a:rPr lang="ko-KR" altLang="en-US" dirty="0">
                <a:latin typeface="+mn-lt"/>
              </a:rPr>
              <a:t>종합척도</a:t>
            </a:r>
            <a:endParaRPr lang="en-US" altLang="ko-KR" dirty="0">
              <a:latin typeface="+mn-lt"/>
            </a:endParaRPr>
          </a:p>
          <a:p>
            <a:pPr marL="1384300" lvl="2">
              <a:spcBef>
                <a:spcPts val="0"/>
              </a:spcBef>
            </a:pPr>
            <a:r>
              <a:rPr lang="ko-KR" altLang="en-US" dirty="0">
                <a:latin typeface="+mn-lt"/>
              </a:rPr>
              <a:t>기타충성도 척도</a:t>
            </a:r>
            <a:endParaRPr lang="en-US" altLang="ko-K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8120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브랜드 충성도 분석</a:t>
            </a:r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방법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브랜드 충성도 분석 방법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>
                <a:latin typeface="+mn-lt"/>
              </a:rPr>
              <a:t>태도적 측정방법</a:t>
            </a:r>
            <a:endParaRPr lang="en-US" altLang="ko-KR" dirty="0">
              <a:latin typeface="+mn-lt"/>
            </a:endParaRPr>
          </a:p>
          <a:p>
            <a:pPr marL="1384300" lvl="2">
              <a:spcBef>
                <a:spcPts val="0"/>
              </a:spcBef>
            </a:pPr>
            <a:r>
              <a:rPr lang="ko-KR" altLang="en-US" dirty="0">
                <a:latin typeface="+mn-lt"/>
              </a:rPr>
              <a:t>브랜드선호성 척도</a:t>
            </a:r>
            <a:endParaRPr lang="en-US" altLang="ko-KR" dirty="0">
              <a:latin typeface="+mn-lt"/>
            </a:endParaRPr>
          </a:p>
          <a:p>
            <a:pPr marL="1841500" lvl="3">
              <a:spcBef>
                <a:spcPts val="0"/>
              </a:spcBef>
            </a:pPr>
            <a:r>
              <a:rPr lang="ko-KR" altLang="en-US" dirty="0">
                <a:latin typeface="+mn-lt"/>
              </a:rPr>
              <a:t>소비자에게 어느 브랜드를 좋아하는지를 물어본다</a:t>
            </a:r>
            <a:r>
              <a:rPr lang="en-US" altLang="ko-KR" dirty="0">
                <a:latin typeface="+mn-lt"/>
              </a:rPr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>
                <a:latin typeface="+mn-lt"/>
              </a:rPr>
              <a:t>선호의 불변성 척도</a:t>
            </a:r>
            <a:endParaRPr lang="en-US" altLang="ko-KR" dirty="0">
              <a:latin typeface="+mn-lt"/>
            </a:endParaRPr>
          </a:p>
          <a:p>
            <a:pPr marL="1841500" lvl="3">
              <a:spcBef>
                <a:spcPts val="0"/>
              </a:spcBef>
            </a:pPr>
            <a:r>
              <a:rPr lang="ko-KR" altLang="en-US" dirty="0">
                <a:latin typeface="+mn-lt"/>
              </a:rPr>
              <a:t>소비자가 여러 해 동안 계속 같은 브랜드에 대해 소비를 하는 것을 확인한다</a:t>
            </a:r>
            <a:r>
              <a:rPr lang="en-US" altLang="ko-KR" dirty="0">
                <a:latin typeface="+mn-lt"/>
              </a:rPr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>
                <a:latin typeface="+mn-lt"/>
              </a:rPr>
              <a:t>브랜드명 충성도</a:t>
            </a:r>
            <a:r>
              <a:rPr lang="en-US" altLang="ko-KR" dirty="0">
                <a:latin typeface="+mn-lt"/>
              </a:rPr>
              <a:t> </a:t>
            </a:r>
            <a:r>
              <a:rPr lang="ko-KR" altLang="en-US" dirty="0">
                <a:latin typeface="+mn-lt"/>
              </a:rPr>
              <a:t>척도</a:t>
            </a:r>
            <a:endParaRPr lang="en-US" altLang="ko-KR" dirty="0">
              <a:latin typeface="+mn-lt"/>
            </a:endParaRPr>
          </a:p>
          <a:p>
            <a:pPr marL="1841500" lvl="3">
              <a:spcBef>
                <a:spcPts val="0"/>
              </a:spcBef>
            </a:pPr>
            <a:r>
              <a:rPr lang="ko-KR" altLang="en-US" dirty="0">
                <a:latin typeface="+mn-lt"/>
              </a:rPr>
              <a:t>단순히 브랜드명에 대한 신뢰감이나 선호에 의해 구매가 이루어지는 것을 본다</a:t>
            </a:r>
            <a:r>
              <a:rPr lang="en-US" altLang="ko-KR" dirty="0">
                <a:latin typeface="+mn-lt"/>
              </a:rPr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>
                <a:latin typeface="+mn-lt"/>
              </a:rPr>
              <a:t>채택과 기각영역 사이의 거리 척도</a:t>
            </a:r>
            <a:endParaRPr lang="en-US" altLang="ko-KR" dirty="0">
              <a:latin typeface="+mn-lt"/>
            </a:endParaRPr>
          </a:p>
          <a:p>
            <a:pPr marL="1841500" lvl="3">
              <a:spcBef>
                <a:spcPts val="0"/>
              </a:spcBef>
            </a:pPr>
            <a:r>
              <a:rPr lang="ko-KR" altLang="en-US" dirty="0">
                <a:latin typeface="+mn-lt"/>
              </a:rPr>
              <a:t>브랜드 선호에 따라 연속선상에서 채택 중립 기각 영역으로 나누고</a:t>
            </a:r>
            <a:r>
              <a:rPr lang="en-US" altLang="ko-KR" dirty="0">
                <a:latin typeface="+mn-lt"/>
              </a:rPr>
              <a:t> </a:t>
            </a:r>
            <a:r>
              <a:rPr lang="ko-KR" altLang="en-US" dirty="0">
                <a:latin typeface="+mn-lt"/>
              </a:rPr>
              <a:t>거리를 통해 충성도를 정의한다</a:t>
            </a:r>
            <a:r>
              <a:rPr lang="en-US" altLang="ko-KR" dirty="0">
                <a:latin typeface="+mn-lt"/>
              </a:rPr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 err="1">
                <a:latin typeface="+mn-lt"/>
              </a:rPr>
              <a:t>영역간의</a:t>
            </a:r>
            <a:r>
              <a:rPr lang="ko-KR" altLang="en-US" dirty="0">
                <a:latin typeface="+mn-lt"/>
              </a:rPr>
              <a:t> 상대적 범위 척도</a:t>
            </a:r>
            <a:endParaRPr lang="en-US" altLang="ko-K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7279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브랜드 충성도 분석</a:t>
            </a:r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방법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브랜드 충성도 분석 방법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>
                <a:latin typeface="+mn-lt"/>
              </a:rPr>
              <a:t>복합적 측정방법</a:t>
            </a:r>
            <a:endParaRPr lang="en-US" altLang="ko-KR" dirty="0">
              <a:latin typeface="+mn-lt"/>
            </a:endParaRPr>
          </a:p>
          <a:p>
            <a:pPr marL="1384300" lvl="2">
              <a:spcBef>
                <a:spcPts val="0"/>
              </a:spcBef>
            </a:pPr>
            <a:r>
              <a:rPr lang="ko-KR" altLang="en-US" dirty="0">
                <a:latin typeface="+mn-lt"/>
              </a:rPr>
              <a:t>브랜드 집착</a:t>
            </a:r>
            <a:endParaRPr lang="en-US" altLang="ko-KR" dirty="0">
              <a:latin typeface="+mn-lt"/>
            </a:endParaRPr>
          </a:p>
          <a:p>
            <a:pPr marL="1841500" lvl="3">
              <a:spcBef>
                <a:spcPts val="0"/>
              </a:spcBef>
            </a:pPr>
            <a:r>
              <a:rPr lang="ko-KR" altLang="en-US" dirty="0">
                <a:latin typeface="+mn-lt"/>
              </a:rPr>
              <a:t>다른 브랜드에 비하여 긴급한 경우에만 구매 한다는 배타적 구매의 행동지수와 재고부족시에만 브랜드를 구입하는 의사결정을 결합한다</a:t>
            </a:r>
            <a:r>
              <a:rPr lang="en-US" altLang="ko-KR" dirty="0">
                <a:latin typeface="+mn-lt"/>
              </a:rPr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>
                <a:latin typeface="+mn-lt"/>
              </a:rPr>
              <a:t>브랜드 전환까지의 가격</a:t>
            </a:r>
            <a:endParaRPr lang="en-US" altLang="ko-KR" dirty="0">
              <a:latin typeface="+mn-lt"/>
            </a:endParaRPr>
          </a:p>
          <a:p>
            <a:pPr marL="1841500" lvl="3">
              <a:spcBef>
                <a:spcPts val="0"/>
              </a:spcBef>
            </a:pPr>
            <a:r>
              <a:rPr lang="ko-KR" altLang="en-US" dirty="0">
                <a:latin typeface="+mn-lt"/>
              </a:rPr>
              <a:t>가장 좋아하는 브랜드가 결정된 후 브랜드의 가격을 올려 어느 순간 고객이 이탈하는지를 관측 후 그것을 지수로 삼는다</a:t>
            </a:r>
            <a:r>
              <a:rPr lang="en-US" altLang="ko-KR" dirty="0">
                <a:latin typeface="+mn-lt"/>
              </a:rPr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>
                <a:latin typeface="+mn-lt"/>
              </a:rPr>
              <a:t>브랜드사용 진술</a:t>
            </a:r>
            <a:endParaRPr lang="en-US" altLang="ko-KR" dirty="0">
              <a:latin typeface="+mn-lt"/>
            </a:endParaRPr>
          </a:p>
          <a:p>
            <a:pPr marL="1384300" lvl="2">
              <a:spcBef>
                <a:spcPts val="0"/>
              </a:spcBef>
            </a:pPr>
            <a:r>
              <a:rPr lang="ko-KR" altLang="en-US" dirty="0">
                <a:latin typeface="+mn-lt"/>
              </a:rPr>
              <a:t>정보탐색</a:t>
            </a:r>
            <a:endParaRPr lang="en-US" altLang="ko-KR" dirty="0">
              <a:latin typeface="+mn-lt"/>
            </a:endParaRPr>
          </a:p>
          <a:p>
            <a:pPr marL="1384300" lvl="2">
              <a:spcBef>
                <a:spcPts val="0"/>
              </a:spcBef>
            </a:pPr>
            <a:r>
              <a:rPr lang="ko-KR" altLang="en-US" dirty="0">
                <a:latin typeface="+mn-lt"/>
              </a:rPr>
              <a:t>포장조사</a:t>
            </a:r>
            <a:endParaRPr lang="en-US" altLang="ko-KR" dirty="0">
              <a:latin typeface="+mn-lt"/>
            </a:endParaRPr>
          </a:p>
          <a:p>
            <a:pPr marL="1384300" lvl="2">
              <a:spcBef>
                <a:spcPts val="0"/>
              </a:spcBef>
            </a:pPr>
            <a:r>
              <a:rPr lang="ko-KR" altLang="en-US" dirty="0">
                <a:latin typeface="+mn-lt"/>
              </a:rPr>
              <a:t>복합적 상점충성도</a:t>
            </a:r>
            <a:endParaRPr lang="en-US" altLang="ko-KR" dirty="0">
              <a:latin typeface="+mn-lt"/>
            </a:endParaRPr>
          </a:p>
          <a:p>
            <a:pPr marL="1384300" lvl="2">
              <a:spcBef>
                <a:spcPts val="0"/>
              </a:spcBef>
            </a:pPr>
            <a:endParaRPr lang="en-US" altLang="ko-K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4574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브랜드 충성도 분석</a:t>
            </a:r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방법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브랜드 충성도 분석 관련 변수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소비자 특성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정보 원천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기대이익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구매유형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원산지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만족도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>
              <a:latin typeface="+mn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2F3C65-EF5D-044B-B5CE-D848A4517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479" y="3367963"/>
            <a:ext cx="7069205" cy="264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34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/>
          <p:nvPr/>
        </p:nvSpPr>
        <p:spPr>
          <a:xfrm>
            <a:off x="8247239" y="902807"/>
            <a:ext cx="21782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>
                <a:solidFill>
                  <a:srgbClr val="D8E2F3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ko-KR" sz="13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4</a:t>
            </a:r>
            <a:endParaRPr sz="13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1" name="Google Shape;181;p9"/>
          <p:cNvSpPr txBox="1"/>
          <p:nvPr/>
        </p:nvSpPr>
        <p:spPr>
          <a:xfrm>
            <a:off x="8085130" y="3247241"/>
            <a:ext cx="250245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사례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  <p:sp>
        <p:nvSpPr>
          <p:cNvPr id="188" name="Google Shape;188;p10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브랜드충성도 측정</a:t>
            </a:r>
            <a:endParaRPr dirty="0"/>
          </a:p>
        </p:txBody>
      </p:sp>
      <p:sp>
        <p:nvSpPr>
          <p:cNvPr id="189" name="Google Shape;189;p10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11491415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사례</a:t>
            </a:r>
            <a:r>
              <a:rPr lang="en-US" altLang="ko-KR" dirty="0"/>
              <a:t>(20</a:t>
            </a:r>
            <a:r>
              <a:rPr lang="ko-KR" altLang="en-US" dirty="0"/>
              <a:t>대 흡연층의 담배브랜드 충성도에 영향을 미치는 요인에 관한 연구</a:t>
            </a:r>
            <a:r>
              <a:rPr lang="en-US" altLang="ko-KR" dirty="0"/>
              <a:t>,</a:t>
            </a:r>
            <a:r>
              <a:rPr lang="ko-KR" altLang="en-US" dirty="0"/>
              <a:t>이동훈</a:t>
            </a:r>
            <a:r>
              <a:rPr lang="en-US" altLang="ko-KR" dirty="0"/>
              <a:t>,2004)</a:t>
            </a:r>
            <a:endParaRPr dirty="0"/>
          </a:p>
        </p:txBody>
      </p:sp>
      <p:sp>
        <p:nvSpPr>
          <p:cNvPr id="190" name="Google Shape;190;p10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사례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연구목적</a:t>
            </a:r>
            <a:endParaRPr lang="en-US" altLang="ko-KR" dirty="0"/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담배흡연자의 브랜드충성도 형성 모형을 체계적으로 살펴보고</a:t>
            </a:r>
            <a:r>
              <a:rPr lang="en-US" altLang="ko-KR" dirty="0"/>
              <a:t>, </a:t>
            </a:r>
            <a:r>
              <a:rPr lang="ko-KR" altLang="en-US" dirty="0"/>
              <a:t>충성도의 영향요인과 방향성을 찾아내는데 목적이 있다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여러 연구 가설을 세우고 검증하여 영향요인을 찾아낸다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B2EBD2-EE98-6882-F624-CC18F1986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562" y="2598556"/>
            <a:ext cx="5159187" cy="353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0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 txBox="1"/>
          <p:nvPr/>
        </p:nvSpPr>
        <p:spPr>
          <a:xfrm>
            <a:off x="8247239" y="902807"/>
            <a:ext cx="21782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>
                <a:solidFill>
                  <a:srgbClr val="D8E2F3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ko-KR" sz="13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1</a:t>
            </a:r>
            <a:endParaRPr sz="13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8085130" y="3247241"/>
            <a:ext cx="250245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탄생 배경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2250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  <p:sp>
        <p:nvSpPr>
          <p:cNvPr id="188" name="Google Shape;188;p10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브랜드충성도 측정</a:t>
            </a:r>
            <a:endParaRPr dirty="0"/>
          </a:p>
        </p:txBody>
      </p:sp>
      <p:sp>
        <p:nvSpPr>
          <p:cNvPr id="189" name="Google Shape;189;p10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11491415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사례</a:t>
            </a:r>
            <a:r>
              <a:rPr lang="en-US" altLang="ko-KR" dirty="0"/>
              <a:t>(20</a:t>
            </a:r>
            <a:r>
              <a:rPr lang="ko-KR" altLang="en-US" dirty="0"/>
              <a:t>대 흡연층의 담배브랜드 충성도에 영향을 미치는 요인에 관한 연구</a:t>
            </a:r>
            <a:r>
              <a:rPr lang="en-US" altLang="ko-KR" dirty="0"/>
              <a:t>,</a:t>
            </a:r>
            <a:r>
              <a:rPr lang="ko-KR" altLang="en-US" dirty="0"/>
              <a:t>이동훈</a:t>
            </a:r>
            <a:r>
              <a:rPr lang="en-US" altLang="ko-KR" dirty="0"/>
              <a:t>,2004)</a:t>
            </a:r>
            <a:endParaRPr dirty="0"/>
          </a:p>
        </p:txBody>
      </p:sp>
      <p:sp>
        <p:nvSpPr>
          <p:cNvPr id="190" name="Google Shape;190;p10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사례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설문지의 구성</a:t>
            </a:r>
            <a:endParaRPr lang="en-US" altLang="ko-KR" dirty="0"/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설문지의 결과를 토대로 빈도분석</a:t>
            </a:r>
            <a:r>
              <a:rPr lang="en-US" altLang="ko-KR" dirty="0"/>
              <a:t>, </a:t>
            </a:r>
            <a:r>
              <a:rPr lang="ko-KR" altLang="en-US" dirty="0"/>
              <a:t>상관관계분석</a:t>
            </a:r>
            <a:endParaRPr lang="en-US" altLang="ko-KR" dirty="0"/>
          </a:p>
          <a:p>
            <a:pPr marL="1054100" lvl="2" indent="0">
              <a:spcBef>
                <a:spcPts val="0"/>
              </a:spcBef>
              <a:buNone/>
            </a:pPr>
            <a:r>
              <a:rPr lang="ko-KR" altLang="en-US" dirty="0" err="1"/>
              <a:t>요인분석등을</a:t>
            </a:r>
            <a:r>
              <a:rPr lang="ko-KR" altLang="en-US" dirty="0"/>
              <a:t> 실시 하였다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345034-CB21-4449-BDE6-16A170C93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285" y="1018259"/>
            <a:ext cx="4684414" cy="507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85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  <p:sp>
        <p:nvSpPr>
          <p:cNvPr id="188" name="Google Shape;188;p10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브랜드충성도 측정</a:t>
            </a:r>
            <a:endParaRPr dirty="0"/>
          </a:p>
        </p:txBody>
      </p:sp>
      <p:sp>
        <p:nvSpPr>
          <p:cNvPr id="189" name="Google Shape;189;p10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11491415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사례</a:t>
            </a:r>
            <a:r>
              <a:rPr lang="en-US" altLang="ko-KR" dirty="0"/>
              <a:t>(20</a:t>
            </a:r>
            <a:r>
              <a:rPr lang="ko-KR" altLang="en-US" dirty="0"/>
              <a:t>대 흡연층의 담배브랜드 충성도에 영향을 미치는 요인에 관한 연구</a:t>
            </a:r>
            <a:r>
              <a:rPr lang="en-US" altLang="ko-KR" dirty="0"/>
              <a:t>,</a:t>
            </a:r>
            <a:r>
              <a:rPr lang="ko-KR" altLang="en-US" dirty="0"/>
              <a:t>이동훈</a:t>
            </a:r>
            <a:r>
              <a:rPr lang="en-US" altLang="ko-KR" dirty="0"/>
              <a:t>,2004)</a:t>
            </a:r>
            <a:endParaRPr dirty="0"/>
          </a:p>
        </p:txBody>
      </p:sp>
      <p:sp>
        <p:nvSpPr>
          <p:cNvPr id="190" name="Google Shape;190;p10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사례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분석 및 결과</a:t>
            </a:r>
            <a:endParaRPr lang="en-US" altLang="ko-KR" dirty="0"/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연구가설 </a:t>
            </a:r>
            <a:r>
              <a:rPr lang="en-US" altLang="ko-KR" dirty="0"/>
              <a:t>1 : </a:t>
            </a:r>
            <a:r>
              <a:rPr lang="ko-KR" altLang="en-US" dirty="0"/>
              <a:t>흡연량은 브랜드 충성도에 영향을 미친다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연구가설 </a:t>
            </a:r>
            <a:r>
              <a:rPr lang="en-US" altLang="ko-KR" dirty="0"/>
              <a:t>2 : </a:t>
            </a:r>
            <a:r>
              <a:rPr lang="ko-KR" altLang="en-US" dirty="0"/>
              <a:t>흡연중인 담배에 대한 타인의 평가가 </a:t>
            </a:r>
            <a:r>
              <a:rPr lang="ko-KR" altLang="en-US" dirty="0" err="1"/>
              <a:t>브랜드충성도에</a:t>
            </a:r>
            <a:r>
              <a:rPr lang="ko-KR" altLang="en-US" dirty="0"/>
              <a:t> 영향을 미친다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18CF44-594C-AD14-3B4A-F7A5E7B56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562" y="2078924"/>
            <a:ext cx="5082980" cy="18899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D52D28D-D8E6-01C5-CF1C-1A7678234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0562" y="4649507"/>
            <a:ext cx="5136325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91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  <p:sp>
        <p:nvSpPr>
          <p:cNvPr id="188" name="Google Shape;188;p10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브랜드충성도 측정</a:t>
            </a:r>
            <a:endParaRPr dirty="0"/>
          </a:p>
        </p:txBody>
      </p:sp>
      <p:sp>
        <p:nvSpPr>
          <p:cNvPr id="189" name="Google Shape;189;p10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11491415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사례</a:t>
            </a:r>
            <a:r>
              <a:rPr lang="en-US" altLang="ko-KR" dirty="0"/>
              <a:t>(20</a:t>
            </a:r>
            <a:r>
              <a:rPr lang="ko-KR" altLang="en-US" dirty="0"/>
              <a:t>대 흡연층의 담배브랜드 충성도에 영향을 미치는 요인에 관한 연구</a:t>
            </a:r>
            <a:r>
              <a:rPr lang="en-US" altLang="ko-KR" dirty="0"/>
              <a:t>,</a:t>
            </a:r>
            <a:r>
              <a:rPr lang="ko-KR" altLang="en-US" dirty="0"/>
              <a:t>이동훈</a:t>
            </a:r>
            <a:r>
              <a:rPr lang="en-US" altLang="ko-KR" dirty="0"/>
              <a:t>,2004)</a:t>
            </a:r>
            <a:endParaRPr dirty="0"/>
          </a:p>
        </p:txBody>
      </p:sp>
      <p:sp>
        <p:nvSpPr>
          <p:cNvPr id="190" name="Google Shape;190;p10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사례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분석 및 결과</a:t>
            </a:r>
            <a:endParaRPr lang="en-US" altLang="ko-KR" dirty="0"/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연구가설 </a:t>
            </a:r>
            <a:r>
              <a:rPr lang="en-US" altLang="ko-KR" dirty="0"/>
              <a:t>1 : </a:t>
            </a:r>
            <a:r>
              <a:rPr lang="ko-KR" altLang="en-US" dirty="0"/>
              <a:t>흡연량은 브랜드 충성도에 영향을 미친다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연구가설 </a:t>
            </a:r>
            <a:r>
              <a:rPr lang="en-US" altLang="ko-KR" dirty="0"/>
              <a:t>2 : </a:t>
            </a:r>
            <a:r>
              <a:rPr lang="ko-KR" altLang="en-US" dirty="0"/>
              <a:t>흡연중인 담배에 대한 타인의 평가가 </a:t>
            </a:r>
            <a:r>
              <a:rPr lang="ko-KR" altLang="en-US" dirty="0" err="1"/>
              <a:t>브랜드충성도에</a:t>
            </a:r>
            <a:r>
              <a:rPr lang="ko-KR" altLang="en-US" dirty="0"/>
              <a:t> 영향을 미친다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18CF44-594C-AD14-3B4A-F7A5E7B56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562" y="2078924"/>
            <a:ext cx="5082980" cy="18899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D52D28D-D8E6-01C5-CF1C-1A7678234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0562" y="4649507"/>
            <a:ext cx="5136325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56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23</a:t>
            </a:fld>
            <a:endParaRPr/>
          </a:p>
        </p:txBody>
      </p:sp>
      <p:sp>
        <p:nvSpPr>
          <p:cNvPr id="188" name="Google Shape;188;p10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브랜드충성도 측정</a:t>
            </a:r>
            <a:endParaRPr dirty="0"/>
          </a:p>
        </p:txBody>
      </p:sp>
      <p:sp>
        <p:nvSpPr>
          <p:cNvPr id="189" name="Google Shape;189;p10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11491415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사례</a:t>
            </a:r>
            <a:r>
              <a:rPr lang="en-US" altLang="ko-KR" dirty="0"/>
              <a:t>(</a:t>
            </a:r>
            <a:r>
              <a:rPr lang="ko-KR" altLang="en-US" dirty="0"/>
              <a:t>한국 스마트 폰의 브랜드 이미지와 만족도</a:t>
            </a:r>
            <a:r>
              <a:rPr lang="en-US" altLang="ko-KR" dirty="0"/>
              <a:t>, </a:t>
            </a:r>
            <a:r>
              <a:rPr lang="ko-KR" altLang="en-US" dirty="0"/>
              <a:t>브랜드 충성도</a:t>
            </a:r>
            <a:r>
              <a:rPr lang="en-US" altLang="ko-KR" dirty="0"/>
              <a:t>, </a:t>
            </a:r>
            <a:r>
              <a:rPr lang="ko-KR" altLang="en-US" dirty="0"/>
              <a:t>재구매 의도에 미치는 연구</a:t>
            </a:r>
            <a:r>
              <a:rPr lang="en-US" altLang="ko-KR" dirty="0"/>
              <a:t>,2019,LEE)</a:t>
            </a:r>
            <a:endParaRPr dirty="0"/>
          </a:p>
        </p:txBody>
      </p:sp>
      <p:sp>
        <p:nvSpPr>
          <p:cNvPr id="190" name="Google Shape;190;p10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사례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서론</a:t>
            </a:r>
            <a:endParaRPr lang="en-US" altLang="ko-KR" dirty="0"/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스마트폰 판매 전략을 수립하는데 도움을 </a:t>
            </a:r>
            <a:r>
              <a:rPr lang="ko-KR" altLang="en-US" dirty="0" err="1"/>
              <a:t>주기위함</a:t>
            </a:r>
            <a:r>
              <a:rPr lang="ko-KR" altLang="en-US" dirty="0"/>
              <a:t> 이다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연구가설</a:t>
            </a:r>
            <a:endParaRPr lang="en-US" altLang="ko-KR" dirty="0"/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가설</a:t>
            </a:r>
            <a:r>
              <a:rPr lang="en-US" altLang="ko-KR" dirty="0"/>
              <a:t>1 : </a:t>
            </a:r>
            <a:r>
              <a:rPr lang="ko-KR" altLang="en-US" dirty="0"/>
              <a:t>한국 국가의 브랜드 이미지가 스마트 폰 구매만족도에 정</a:t>
            </a:r>
            <a:r>
              <a:rPr lang="en-US" altLang="ko-KR" dirty="0"/>
              <a:t>(+)</a:t>
            </a:r>
            <a:r>
              <a:rPr lang="ko-KR" altLang="en-US" dirty="0"/>
              <a:t>의 영향을 미칠 것이다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가설</a:t>
            </a:r>
            <a:r>
              <a:rPr lang="en-US" altLang="ko-KR" dirty="0"/>
              <a:t>2 : </a:t>
            </a:r>
            <a:r>
              <a:rPr lang="ko-KR" altLang="en-US" dirty="0"/>
              <a:t>한국 기업의 브랜드 이미지가 스마트 폰 구매만족도에 정</a:t>
            </a:r>
            <a:r>
              <a:rPr lang="en-US" altLang="ko-KR" dirty="0"/>
              <a:t>(+)</a:t>
            </a:r>
            <a:r>
              <a:rPr lang="ko-KR" altLang="en-US" dirty="0"/>
              <a:t>의 영향을 미칠 것이다</a:t>
            </a:r>
            <a:r>
              <a:rPr lang="en-US" altLang="ko-KR" dirty="0"/>
              <a:t>. 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가설</a:t>
            </a:r>
            <a:r>
              <a:rPr lang="en-US" altLang="ko-KR" dirty="0"/>
              <a:t>3 : </a:t>
            </a:r>
            <a:r>
              <a:rPr lang="ko-KR" altLang="en-US" dirty="0"/>
              <a:t>한국 스마트폰 품질 브랜드 이미지가 구매 만족도에 정</a:t>
            </a:r>
            <a:r>
              <a:rPr lang="en-US" altLang="ko-KR" dirty="0"/>
              <a:t>(+)</a:t>
            </a:r>
            <a:r>
              <a:rPr lang="ko-KR" altLang="en-US" dirty="0"/>
              <a:t>의 영향을 미칠 것이다</a:t>
            </a:r>
            <a:r>
              <a:rPr lang="en-US" altLang="ko-KR" dirty="0"/>
              <a:t>. 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가설</a:t>
            </a:r>
            <a:r>
              <a:rPr lang="en-US" altLang="ko-KR" dirty="0"/>
              <a:t>4 : </a:t>
            </a:r>
            <a:r>
              <a:rPr lang="ko-KR" altLang="en-US" dirty="0"/>
              <a:t>한국 스마트폰 성능 브랜드 이미지가 구매 만족도에 정의 영향을 미칠 것이다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가설</a:t>
            </a:r>
            <a:r>
              <a:rPr lang="en-US" altLang="ko-KR" dirty="0"/>
              <a:t>5 : </a:t>
            </a:r>
            <a:r>
              <a:rPr lang="ko-KR" altLang="en-US" dirty="0"/>
              <a:t>한국 스마트폰 외관 및 디자인 브랜드 이미 지가 구매만족도에 정</a:t>
            </a:r>
            <a:r>
              <a:rPr lang="en-US" altLang="ko-KR" dirty="0"/>
              <a:t>(+)</a:t>
            </a:r>
            <a:r>
              <a:rPr lang="ko-KR" altLang="en-US" dirty="0"/>
              <a:t>의 영향을 미칠 것이다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가설</a:t>
            </a:r>
            <a:r>
              <a:rPr lang="en-US" altLang="ko-KR" dirty="0"/>
              <a:t>6 : </a:t>
            </a:r>
            <a:r>
              <a:rPr lang="ko-KR" altLang="en-US" dirty="0"/>
              <a:t>한국 스마트폰의 구매만족도가 한국 스마트 폰 브랜드 충성도에 정</a:t>
            </a:r>
            <a:r>
              <a:rPr lang="en-US" altLang="ko-KR" dirty="0"/>
              <a:t>(+)</a:t>
            </a:r>
            <a:r>
              <a:rPr lang="ko-KR" altLang="en-US" dirty="0"/>
              <a:t>의 영향을 미칠 것이다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가설</a:t>
            </a:r>
            <a:r>
              <a:rPr lang="en-US" altLang="ko-KR" dirty="0"/>
              <a:t>7 : </a:t>
            </a:r>
            <a:r>
              <a:rPr lang="ko-KR" altLang="en-US" dirty="0"/>
              <a:t>한국 스마트폰의 구매만족도가 한국 스마트 폰 재구매 의도에 정</a:t>
            </a:r>
            <a:r>
              <a:rPr lang="en-US" altLang="ko-KR" dirty="0"/>
              <a:t>(+)</a:t>
            </a:r>
            <a:r>
              <a:rPr lang="ko-KR" altLang="en-US" dirty="0"/>
              <a:t>의 영향을 미칠 것이다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9817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24</a:t>
            </a:fld>
            <a:endParaRPr/>
          </a:p>
        </p:txBody>
      </p:sp>
      <p:sp>
        <p:nvSpPr>
          <p:cNvPr id="188" name="Google Shape;188;p10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브랜드충성도 측정</a:t>
            </a:r>
            <a:endParaRPr dirty="0"/>
          </a:p>
        </p:txBody>
      </p:sp>
      <p:sp>
        <p:nvSpPr>
          <p:cNvPr id="189" name="Google Shape;189;p10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11491415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사례</a:t>
            </a:r>
            <a:r>
              <a:rPr lang="en-US" altLang="ko-KR" dirty="0"/>
              <a:t>(</a:t>
            </a:r>
            <a:r>
              <a:rPr lang="ko-KR" altLang="en-US" dirty="0"/>
              <a:t>한국 스마트 폰의 브랜드 이미지와 만족도</a:t>
            </a:r>
            <a:r>
              <a:rPr lang="en-US" altLang="ko-KR" dirty="0"/>
              <a:t>, </a:t>
            </a:r>
            <a:r>
              <a:rPr lang="ko-KR" altLang="en-US" dirty="0"/>
              <a:t>브랜드 충성도</a:t>
            </a:r>
            <a:r>
              <a:rPr lang="en-US" altLang="ko-KR" dirty="0"/>
              <a:t>, </a:t>
            </a:r>
            <a:r>
              <a:rPr lang="ko-KR" altLang="en-US" dirty="0"/>
              <a:t>재구매 의도에 미치는 연구</a:t>
            </a:r>
            <a:r>
              <a:rPr lang="en-US" altLang="ko-KR" dirty="0"/>
              <a:t>,2019,LEE)</a:t>
            </a:r>
            <a:endParaRPr dirty="0"/>
          </a:p>
        </p:txBody>
      </p:sp>
      <p:sp>
        <p:nvSpPr>
          <p:cNvPr id="190" name="Google Shape;190;p10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사례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연구 설계</a:t>
            </a:r>
            <a:endParaRPr lang="en-US" altLang="ko-KR" dirty="0"/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설문조사를 시행 하였다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 err="1"/>
              <a:t>리커트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점척도를 활용 하였다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C366C7-36A5-55BA-C789-4346EA601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72" y="2444785"/>
            <a:ext cx="5570703" cy="17832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5055B3C-8B7B-2AEB-DEBB-CE0FF6ACD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875" y="4312924"/>
            <a:ext cx="5494496" cy="20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50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25</a:t>
            </a:fld>
            <a:endParaRPr/>
          </a:p>
        </p:txBody>
      </p:sp>
      <p:sp>
        <p:nvSpPr>
          <p:cNvPr id="188" name="Google Shape;188;p10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브랜드충성도 측정</a:t>
            </a:r>
            <a:endParaRPr dirty="0"/>
          </a:p>
        </p:txBody>
      </p:sp>
      <p:sp>
        <p:nvSpPr>
          <p:cNvPr id="189" name="Google Shape;189;p10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11491415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사례</a:t>
            </a:r>
            <a:r>
              <a:rPr lang="en-US" altLang="ko-KR" dirty="0"/>
              <a:t>(</a:t>
            </a:r>
            <a:r>
              <a:rPr lang="ko-KR" altLang="en-US" dirty="0"/>
              <a:t>한국 스마트 폰의 브랜드 이미지와 만족도</a:t>
            </a:r>
            <a:r>
              <a:rPr lang="en-US" altLang="ko-KR" dirty="0"/>
              <a:t>, </a:t>
            </a:r>
            <a:r>
              <a:rPr lang="ko-KR" altLang="en-US" dirty="0"/>
              <a:t>브랜드 충성도</a:t>
            </a:r>
            <a:r>
              <a:rPr lang="en-US" altLang="ko-KR" dirty="0"/>
              <a:t>, </a:t>
            </a:r>
            <a:r>
              <a:rPr lang="ko-KR" altLang="en-US" dirty="0"/>
              <a:t>재구매 의도에 미치는 연구</a:t>
            </a:r>
            <a:r>
              <a:rPr lang="en-US" altLang="ko-KR" dirty="0"/>
              <a:t>,2019,LEE)</a:t>
            </a:r>
            <a:endParaRPr dirty="0"/>
          </a:p>
        </p:txBody>
      </p:sp>
      <p:sp>
        <p:nvSpPr>
          <p:cNvPr id="190" name="Google Shape;190;p10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사례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연구 결과</a:t>
            </a:r>
            <a:endParaRPr lang="en-US" altLang="ko-KR" dirty="0"/>
          </a:p>
          <a:p>
            <a:pPr marL="1841500" lvl="3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6504C1B-F0B2-46E6-568F-CC7A8712E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032" y="2106084"/>
            <a:ext cx="6849920" cy="360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99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26</a:t>
            </a:fld>
            <a:endParaRPr/>
          </a:p>
        </p:txBody>
      </p:sp>
      <p:sp>
        <p:nvSpPr>
          <p:cNvPr id="188" name="Google Shape;188;p10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브랜드충성도 측정</a:t>
            </a:r>
            <a:endParaRPr dirty="0"/>
          </a:p>
        </p:txBody>
      </p:sp>
      <p:sp>
        <p:nvSpPr>
          <p:cNvPr id="189" name="Google Shape;189;p10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11491415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사례</a:t>
            </a:r>
            <a:endParaRPr dirty="0"/>
          </a:p>
        </p:txBody>
      </p:sp>
      <p:sp>
        <p:nvSpPr>
          <p:cNvPr id="190" name="Google Shape;190;p10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사례의 고찰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먼저 분석 하고자 하는 산업에 브랜드 충성도의 주요 변수를 추출 하는 것이 중요하다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이 또한 논문으로 충분히 가치가 있다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주요 변수 추출이 진행된 연구에는</a:t>
            </a:r>
            <a:r>
              <a:rPr lang="en-US" altLang="ko-KR" dirty="0"/>
              <a:t>, </a:t>
            </a:r>
            <a:r>
              <a:rPr lang="ko-KR" altLang="en-US" dirty="0"/>
              <a:t>그 변수들을 이용하여 해당 산업의 브랜드 충성도를 시각화를 통해 나타낼 수 있다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이때부터 브랜드가 자신의 충성도를 높이기 위한 인사이트를 낼 수 있을 것으로 보인다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1558A7-6C45-9BBB-CB42-1BA2AFC6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22" y="3428999"/>
            <a:ext cx="6060391" cy="25860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6ACBAE-2028-3114-BC41-83CE2B63B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5311" y="3554010"/>
            <a:ext cx="4176122" cy="18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5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3</a:t>
            </a:fld>
            <a:endParaRPr lang="en-US"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ko-KR" altLang="en-US" dirty="0"/>
              <a:t>브랜드 충성도 분석</a:t>
            </a:r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lvl="0"/>
            <a:r>
              <a:rPr lang="ko-KR" altLang="en-US" dirty="0"/>
              <a:t>탄생배경</a:t>
            </a:r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ko-KR" altLang="en-US" dirty="0">
                <a:latin typeface="+mn-lt"/>
              </a:rPr>
              <a:t>브랜드 충성도 분석의 탄생배경</a:t>
            </a:r>
            <a:endParaRPr lang="en-US" altLang="ko-KR" dirty="0">
              <a:latin typeface="+mn-lt"/>
            </a:endParaRPr>
          </a:p>
          <a:p>
            <a:pPr lvl="1"/>
            <a:r>
              <a:rPr lang="ko-KR" altLang="en-US" dirty="0">
                <a:latin typeface="+mn-lt"/>
              </a:rPr>
              <a:t>이론적 연구는 </a:t>
            </a:r>
            <a:r>
              <a:rPr lang="en-US" altLang="ko-KR" dirty="0">
                <a:latin typeface="+mn-lt"/>
              </a:rPr>
              <a:t>Copland(1923)</a:t>
            </a:r>
            <a:r>
              <a:rPr lang="ko-KR" altLang="en-US" dirty="0">
                <a:latin typeface="+mn-lt"/>
              </a:rPr>
              <a:t>애 의하여 처음으로 시작 되었다고 한다</a:t>
            </a:r>
            <a:r>
              <a:rPr lang="en-US" altLang="ko-KR" dirty="0">
                <a:latin typeface="+mn-lt"/>
              </a:rPr>
              <a:t>.</a:t>
            </a:r>
          </a:p>
          <a:p>
            <a:pPr lvl="2"/>
            <a:r>
              <a:rPr lang="ko-KR" altLang="en-US" dirty="0">
                <a:latin typeface="+mn-lt"/>
              </a:rPr>
              <a:t>브랜드 고수 라는 명칭으로 연구 하였지만 이론적인 측면에서의 최초의 연구라는 점에 의의가 있다</a:t>
            </a:r>
            <a:r>
              <a:rPr lang="en-US" altLang="ko-KR" dirty="0">
                <a:latin typeface="+mn-lt"/>
              </a:rPr>
              <a:t>.</a:t>
            </a:r>
          </a:p>
          <a:p>
            <a:pPr lvl="1"/>
            <a:r>
              <a:rPr lang="en-US" altLang="ko-KR" dirty="0">
                <a:latin typeface="+mn-lt"/>
              </a:rPr>
              <a:t>Link(1923)</a:t>
            </a:r>
            <a:r>
              <a:rPr lang="ko-KR" altLang="en-US" dirty="0">
                <a:latin typeface="+mn-lt"/>
              </a:rPr>
              <a:t>이 </a:t>
            </a:r>
            <a:r>
              <a:rPr lang="en-US" altLang="ko-KR" dirty="0">
                <a:latin typeface="+mn-lt"/>
              </a:rPr>
              <a:t>1500</a:t>
            </a:r>
            <a:r>
              <a:rPr lang="ko-KR" altLang="en-US" dirty="0">
                <a:latin typeface="+mn-lt"/>
              </a:rPr>
              <a:t>개의 브랜드를 조사하기 위해 통계자료를 활용 했다</a:t>
            </a:r>
            <a:r>
              <a:rPr lang="en-US" altLang="ko-KR" dirty="0">
                <a:latin typeface="+mn-lt"/>
              </a:rPr>
              <a:t>.</a:t>
            </a:r>
          </a:p>
          <a:p>
            <a:pPr lvl="2"/>
            <a:r>
              <a:rPr lang="ko-KR" altLang="en-US" dirty="0">
                <a:latin typeface="+mn-lt"/>
              </a:rPr>
              <a:t>이때 질문은 단순히 소비자에게 어떤 브랜드를 이용하는 지만 질문 했다</a:t>
            </a:r>
            <a:r>
              <a:rPr lang="en-US" altLang="ko-KR" dirty="0">
                <a:latin typeface="+mn-lt"/>
              </a:rPr>
              <a:t>.</a:t>
            </a:r>
          </a:p>
          <a:p>
            <a:pPr lvl="1"/>
            <a:r>
              <a:rPr lang="en-US" altLang="ko-KR" dirty="0">
                <a:latin typeface="+mn-lt"/>
              </a:rPr>
              <a:t>Sheth(1970)</a:t>
            </a:r>
            <a:r>
              <a:rPr lang="ko-KR" altLang="en-US" dirty="0">
                <a:latin typeface="+mn-lt"/>
              </a:rPr>
              <a:t>이 브랜드 충성도를 다원적으로 측정 하였고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오늘날 브랜드 충성도 분석의 큰 틀을 잡았다</a:t>
            </a:r>
            <a:r>
              <a:rPr lang="en-US" altLang="ko-KR" dirty="0">
                <a:latin typeface="+mn-lt"/>
              </a:rPr>
              <a:t>.</a:t>
            </a:r>
          </a:p>
          <a:p>
            <a:pPr lvl="1"/>
            <a:r>
              <a:rPr lang="ko-KR" altLang="en-US" dirty="0">
                <a:latin typeface="+mn-lt"/>
              </a:rPr>
              <a:t>그 후 계속되는 연구로 여러 지표 및 평가요인들이 개발 되었으나 아직 완전히 정형화된 지표는 없다고 한다</a:t>
            </a:r>
            <a:r>
              <a:rPr lang="en-US" altLang="ko-KR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581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/>
          <p:nvPr/>
        </p:nvSpPr>
        <p:spPr>
          <a:xfrm>
            <a:off x="8247239" y="902807"/>
            <a:ext cx="21782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>
                <a:solidFill>
                  <a:srgbClr val="D8E2F3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ko-KR" sz="13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2</a:t>
            </a:r>
            <a:endParaRPr sz="13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8085130" y="3247241"/>
            <a:ext cx="250245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정의 및 목적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브랜드 충성도 분석</a:t>
            </a:r>
            <a:endParaRPr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정의 및 목적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342900">
              <a:spcBef>
                <a:spcPts val="0"/>
              </a:spcBef>
            </a:pPr>
            <a:r>
              <a:rPr lang="ko-KR" altLang="en-US" dirty="0">
                <a:latin typeface="+mn-lt"/>
              </a:rPr>
              <a:t>브랜드 충성도 정의</a:t>
            </a:r>
            <a:r>
              <a:rPr lang="en-US" altLang="ko-KR" dirty="0">
                <a:latin typeface="+mn-lt"/>
              </a:rPr>
              <a:t>(</a:t>
            </a:r>
            <a:r>
              <a:rPr lang="ko-KR" altLang="en-US" dirty="0">
                <a:latin typeface="+mn-lt"/>
              </a:rPr>
              <a:t>논문</a:t>
            </a:r>
            <a:r>
              <a:rPr lang="en-US" altLang="ko-KR" dirty="0">
                <a:latin typeface="+mn-lt"/>
              </a:rPr>
              <a:t>)</a:t>
            </a:r>
          </a:p>
          <a:p>
            <a:pPr lvl="1">
              <a:spcBef>
                <a:spcPts val="0"/>
              </a:spcBef>
            </a:pPr>
            <a:r>
              <a:rPr lang="en-US" altLang="ko-KR" dirty="0">
                <a:latin typeface="+mn-lt"/>
              </a:rPr>
              <a:t>Oliver(1999)</a:t>
            </a:r>
            <a:r>
              <a:rPr lang="ko-KR" altLang="en-US" dirty="0">
                <a:latin typeface="+mn-lt"/>
              </a:rPr>
              <a:t>는 소비자가 특정 브랜드에 대해 깊은 애착을 느끼고 있기 때문에 상품 및 서비스를 다시 구매하며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다른 브랜드의 노력에도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같은 브랜드만 고집 하는 경향이라고 하였다</a:t>
            </a:r>
            <a:r>
              <a:rPr lang="en-US" altLang="ko-KR" dirty="0">
                <a:latin typeface="+mn-lt"/>
              </a:rPr>
              <a:t>.</a:t>
            </a:r>
          </a:p>
          <a:p>
            <a:pPr lvl="1">
              <a:spcBef>
                <a:spcPts val="0"/>
              </a:spcBef>
            </a:pPr>
            <a:r>
              <a:rPr lang="en-US" altLang="ko-KR" dirty="0">
                <a:latin typeface="+mn-lt"/>
              </a:rPr>
              <a:t>Morgan(1999)</a:t>
            </a:r>
            <a:r>
              <a:rPr lang="ko-KR" altLang="en-US" dirty="0">
                <a:latin typeface="+mn-lt"/>
              </a:rPr>
              <a:t>은 브랜드 충성도를 고객이 반복 구매와 같은 반복 행동과 브랜드에 대한 감정과 애착을 의미하는 것이며 이는 어떤 변수로 해석이 될 수도 있다고 하였다</a:t>
            </a:r>
            <a:r>
              <a:rPr lang="en-US" altLang="ko-KR" dirty="0">
                <a:latin typeface="+mn-lt"/>
              </a:rPr>
              <a:t>.</a:t>
            </a:r>
          </a:p>
          <a:p>
            <a:pPr lvl="1">
              <a:spcBef>
                <a:spcPts val="0"/>
              </a:spcBef>
            </a:pPr>
            <a:r>
              <a:rPr lang="en-US" altLang="ko-KR" dirty="0">
                <a:latin typeface="+mn-lt"/>
              </a:rPr>
              <a:t>Aaker(1991)</a:t>
            </a:r>
            <a:r>
              <a:rPr lang="ko-KR" altLang="en-US" dirty="0">
                <a:latin typeface="+mn-lt"/>
              </a:rPr>
              <a:t>은 브랜드 충성도를 </a:t>
            </a:r>
            <a:r>
              <a:rPr lang="en-US" altLang="ko-KR" dirty="0">
                <a:latin typeface="+mn-lt"/>
              </a:rPr>
              <a:t>5</a:t>
            </a:r>
            <a:r>
              <a:rPr lang="ko-KR" altLang="en-US" dirty="0">
                <a:latin typeface="+mn-lt"/>
              </a:rPr>
              <a:t>단계로 구분 하였다</a:t>
            </a:r>
            <a:r>
              <a:rPr lang="en-US" altLang="ko-KR" dirty="0">
                <a:latin typeface="+mn-lt"/>
              </a:rPr>
              <a:t>.</a:t>
            </a:r>
            <a:endParaRPr lang="en-US" altLang="ko-KR" dirty="0">
              <a:highlight>
                <a:srgbClr val="FFFF00"/>
              </a:highlight>
              <a:latin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CAD3A3-AAE6-12B1-7722-721425728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099" y="3239788"/>
            <a:ext cx="3986134" cy="277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20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브랜드 충성도 분석</a:t>
            </a:r>
            <a:endParaRPr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정의 및 목적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342900">
              <a:spcBef>
                <a:spcPts val="0"/>
              </a:spcBef>
            </a:pPr>
            <a:r>
              <a:rPr lang="ko-KR" altLang="en-US" dirty="0">
                <a:latin typeface="+mn-lt"/>
              </a:rPr>
              <a:t>브랜드 충성도 정의</a:t>
            </a:r>
            <a:endParaRPr lang="en-US" altLang="ko-KR" dirty="0">
              <a:latin typeface="+mn-lt"/>
            </a:endParaRPr>
          </a:p>
          <a:p>
            <a:pPr lvl="1">
              <a:spcBef>
                <a:spcPts val="0"/>
              </a:spcBef>
            </a:pPr>
            <a:r>
              <a:rPr lang="ko-KR" altLang="en-US" dirty="0">
                <a:latin typeface="+mn-lt"/>
              </a:rPr>
              <a:t>소비자 </a:t>
            </a:r>
            <a:r>
              <a:rPr lang="ko-KR" altLang="en-US" dirty="0"/>
              <a:t>의사결정과정</a:t>
            </a:r>
            <a:r>
              <a:rPr lang="ko-KR" altLang="en-US" dirty="0">
                <a:latin typeface="+mn-lt"/>
              </a:rPr>
              <a:t> 중 마지막 단계인 행동적 측면과 관련되는 개념으로 이해할 수 있다</a:t>
            </a:r>
            <a:r>
              <a:rPr lang="en-US" altLang="ko-KR" dirty="0">
                <a:latin typeface="+mn-lt"/>
              </a:rPr>
              <a:t>.</a:t>
            </a:r>
          </a:p>
          <a:p>
            <a:pPr lvl="2">
              <a:spcBef>
                <a:spcPts val="0"/>
              </a:spcBef>
            </a:pPr>
            <a:r>
              <a:rPr lang="ko-KR" altLang="en-US" dirty="0">
                <a:latin typeface="+mn-lt"/>
              </a:rPr>
              <a:t>동일제품의 반복구매 및 구매 하는데 선택하는데 소요되는 시간을 의미한다</a:t>
            </a:r>
            <a:r>
              <a:rPr lang="en-US" altLang="ko-KR" dirty="0">
                <a:latin typeface="+mn-lt"/>
              </a:rPr>
              <a:t>.</a:t>
            </a:r>
          </a:p>
          <a:p>
            <a:pPr lvl="1">
              <a:spcBef>
                <a:spcPts val="0"/>
              </a:spcBef>
            </a:pPr>
            <a:endParaRPr lang="en-US" altLang="ko-KR" dirty="0">
              <a:latin typeface="+mn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1A5F50-6EA8-BF4E-1699-CEBCC1AA8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722" y="2897347"/>
            <a:ext cx="5807594" cy="300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9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브랜드 충성도 분석</a:t>
            </a:r>
            <a:endParaRPr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정의 및 목적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342900">
              <a:spcBef>
                <a:spcPts val="0"/>
              </a:spcBef>
            </a:pPr>
            <a:r>
              <a:rPr lang="ko-KR" altLang="en-US" dirty="0">
                <a:latin typeface="+mn-lt"/>
              </a:rPr>
              <a:t>브랜드 충성도 정의</a:t>
            </a:r>
            <a:endParaRPr lang="en-US" altLang="ko-KR" dirty="0">
              <a:latin typeface="+mn-lt"/>
            </a:endParaRPr>
          </a:p>
          <a:p>
            <a:pPr lvl="1">
              <a:spcBef>
                <a:spcPts val="0"/>
              </a:spcBef>
            </a:pPr>
            <a:r>
              <a:rPr lang="ko-KR" altLang="en-US" dirty="0">
                <a:latin typeface="+mn-lt"/>
              </a:rPr>
              <a:t>브랜드 충성도는 제품에 대한 </a:t>
            </a:r>
            <a:r>
              <a:rPr lang="ko-KR" altLang="en-US" dirty="0">
                <a:highlight>
                  <a:srgbClr val="FFFF00"/>
                </a:highlight>
                <a:latin typeface="+mn-lt"/>
              </a:rPr>
              <a:t>높은 관여도</a:t>
            </a:r>
            <a:r>
              <a:rPr lang="ko-KR" altLang="en-US" dirty="0">
                <a:latin typeface="+mn-lt"/>
              </a:rPr>
              <a:t>를 보이고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복잡하지 않은 의사결정을 하는 경우에 나타난다</a:t>
            </a:r>
            <a:r>
              <a:rPr lang="en-US" altLang="ko-KR" dirty="0">
                <a:latin typeface="+mn-lt"/>
              </a:rPr>
              <a:t>.</a:t>
            </a:r>
          </a:p>
          <a:p>
            <a:pPr lvl="2">
              <a:spcBef>
                <a:spcPts val="0"/>
              </a:spcBef>
            </a:pPr>
            <a:r>
              <a:rPr lang="ko-KR" altLang="en-US" dirty="0">
                <a:latin typeface="+mn-lt"/>
              </a:rPr>
              <a:t>밑 표는 </a:t>
            </a:r>
            <a:r>
              <a:rPr lang="en-US" altLang="ko-KR" dirty="0" err="1">
                <a:latin typeface="+mn-lt"/>
              </a:rPr>
              <a:t>Assael</a:t>
            </a:r>
            <a:r>
              <a:rPr lang="en-US" altLang="ko-KR" dirty="0">
                <a:latin typeface="+mn-lt"/>
              </a:rPr>
              <a:t>(1995)</a:t>
            </a:r>
            <a:r>
              <a:rPr lang="ko-KR" altLang="en-US" dirty="0">
                <a:latin typeface="+mn-lt"/>
              </a:rPr>
              <a:t>가 제언 한 것 인데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소비자의 의사결정 과정이 이루어지는 정도와 관여도를 분석한 것이다</a:t>
            </a:r>
            <a:r>
              <a:rPr lang="en-US" altLang="ko-KR" dirty="0">
                <a:latin typeface="+mn-lt"/>
              </a:rPr>
              <a:t>.</a:t>
            </a:r>
          </a:p>
          <a:p>
            <a:pPr lvl="2">
              <a:spcBef>
                <a:spcPts val="0"/>
              </a:spcBef>
            </a:pPr>
            <a:r>
              <a:rPr lang="ko-KR" altLang="en-US" dirty="0" err="1">
                <a:latin typeface="+mn-lt"/>
              </a:rPr>
              <a:t>관여도란</a:t>
            </a:r>
            <a:r>
              <a:rPr lang="ko-KR" altLang="en-US" dirty="0">
                <a:latin typeface="+mn-lt"/>
              </a:rPr>
              <a:t> 특정 상황에 있어 자극에 의해 유발되어 지각된 개인의 중요도나 관심 정도를 의미한다</a:t>
            </a:r>
            <a:r>
              <a:rPr lang="en-US" altLang="ko-KR" dirty="0">
                <a:latin typeface="+mn-lt"/>
              </a:rPr>
              <a:t>.</a:t>
            </a:r>
          </a:p>
          <a:p>
            <a:pPr lvl="2">
              <a:spcBef>
                <a:spcPts val="0"/>
              </a:spcBef>
            </a:pPr>
            <a:r>
              <a:rPr lang="ko-KR" altLang="en-US" dirty="0">
                <a:latin typeface="+mn-lt"/>
              </a:rPr>
              <a:t>예시는 시계 방향으로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자동차 구매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즉석식품 구매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조미료 구매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기호식품의 구매가 있다</a:t>
            </a:r>
            <a:r>
              <a:rPr lang="en-US" altLang="ko-KR" dirty="0">
                <a:latin typeface="+mn-lt"/>
              </a:rPr>
              <a:t>.</a:t>
            </a:r>
          </a:p>
          <a:p>
            <a:pPr lvl="1">
              <a:spcBef>
                <a:spcPts val="0"/>
              </a:spcBef>
            </a:pPr>
            <a:r>
              <a:rPr lang="ko-KR" altLang="en-US" dirty="0">
                <a:highlight>
                  <a:srgbClr val="FFFF00"/>
                </a:highlight>
                <a:latin typeface="+mn-lt"/>
              </a:rPr>
              <a:t>소비자가 특정 브랜드에 대한 몰입과 더불어 심리적인 태도를 포함하고 있다는 점에서 단순한 재구매와 구별된다</a:t>
            </a:r>
            <a:r>
              <a:rPr lang="en-US" altLang="ko-KR" dirty="0">
                <a:highlight>
                  <a:srgbClr val="FFFF00"/>
                </a:highlight>
                <a:latin typeface="+mn-lt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1A5F50-6EA8-BF4E-1699-CEBCC1AA8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50" y="4161256"/>
            <a:ext cx="3761829" cy="1949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094D08C-4C49-29F3-E6E6-D7A8FDFA8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059" y="3591697"/>
            <a:ext cx="4419983" cy="242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59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브랜드 충성도 분석</a:t>
            </a:r>
            <a:endParaRPr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정의 및 목적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342900">
              <a:spcBef>
                <a:spcPts val="0"/>
              </a:spcBef>
            </a:pPr>
            <a:r>
              <a:rPr lang="ko-KR" altLang="en-US" dirty="0">
                <a:latin typeface="+mn-lt"/>
              </a:rPr>
              <a:t>브랜드 충성도 정의</a:t>
            </a:r>
            <a:endParaRPr lang="en-US" altLang="ko-KR" dirty="0">
              <a:latin typeface="+mn-lt"/>
            </a:endParaRPr>
          </a:p>
          <a:p>
            <a:pPr lvl="1">
              <a:spcBef>
                <a:spcPts val="0"/>
              </a:spcBef>
            </a:pPr>
            <a:r>
              <a:rPr lang="ko-KR" altLang="en-US" dirty="0">
                <a:latin typeface="+mn-lt"/>
              </a:rPr>
              <a:t>브랜드 충성도는 제품에 대한 </a:t>
            </a:r>
            <a:r>
              <a:rPr lang="ko-KR" altLang="en-US" dirty="0">
                <a:highlight>
                  <a:srgbClr val="FFFF00"/>
                </a:highlight>
                <a:latin typeface="+mn-lt"/>
              </a:rPr>
              <a:t>높은 관여도</a:t>
            </a:r>
            <a:r>
              <a:rPr lang="ko-KR" altLang="en-US" dirty="0">
                <a:latin typeface="+mn-lt"/>
              </a:rPr>
              <a:t>를 보이고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과거의 구매경험에 따라도 구분이 가능하다</a:t>
            </a:r>
            <a:r>
              <a:rPr lang="en-US" altLang="ko-KR" dirty="0">
                <a:latin typeface="+mn-lt"/>
              </a:rPr>
              <a:t>.</a:t>
            </a:r>
          </a:p>
          <a:p>
            <a:pPr lvl="1">
              <a:spcBef>
                <a:spcPts val="0"/>
              </a:spcBef>
            </a:pPr>
            <a:r>
              <a:rPr lang="ko-KR" altLang="en-US" dirty="0">
                <a:highlight>
                  <a:srgbClr val="FFFF00"/>
                </a:highlight>
                <a:latin typeface="+mn-lt"/>
              </a:rPr>
              <a:t>소비자가 특정 브랜드에 대한 몰입과 더불어 심리적인 태도를 포함하고 있다는 점에서 단순한 재구매와 구별된다</a:t>
            </a:r>
            <a:r>
              <a:rPr lang="en-US" altLang="ko-KR" dirty="0">
                <a:highlight>
                  <a:srgbClr val="FFFF00"/>
                </a:highlight>
                <a:latin typeface="+mn-lt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C16F56-D631-E374-6051-50C889D78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199" y="3045542"/>
            <a:ext cx="7156847" cy="269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50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브랜드 충성도 분석</a:t>
            </a:r>
            <a:endParaRPr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정의 및 목적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342900">
              <a:spcBef>
                <a:spcPts val="0"/>
              </a:spcBef>
            </a:pPr>
            <a:r>
              <a:rPr lang="ko-KR" altLang="en-US" dirty="0">
                <a:latin typeface="+mn-lt"/>
              </a:rPr>
              <a:t>브랜드 충성도 </a:t>
            </a:r>
            <a:r>
              <a:rPr lang="en-US" altLang="ko-KR" dirty="0">
                <a:latin typeface="+mn-lt"/>
              </a:rPr>
              <a:t>vs </a:t>
            </a:r>
            <a:r>
              <a:rPr lang="ko-KR" altLang="en-US" dirty="0">
                <a:latin typeface="+mn-lt"/>
              </a:rPr>
              <a:t>고객 충성도</a:t>
            </a:r>
            <a:endParaRPr lang="en-US" altLang="ko-KR" dirty="0">
              <a:latin typeface="+mn-lt"/>
            </a:endParaRPr>
          </a:p>
          <a:p>
            <a:pPr lvl="1">
              <a:spcBef>
                <a:spcPts val="0"/>
              </a:spcBef>
            </a:pPr>
            <a:r>
              <a:rPr lang="ko-KR" altLang="en-US" dirty="0">
                <a:latin typeface="+mn-lt"/>
              </a:rPr>
              <a:t>단순히 반복 구매 한다고 해서 브랜드 충성도가 높다 할 수 있을까</a:t>
            </a:r>
            <a:r>
              <a:rPr lang="en-US" altLang="ko-KR" dirty="0">
                <a:latin typeface="+mn-lt"/>
              </a:rPr>
              <a:t>?</a:t>
            </a:r>
          </a:p>
          <a:p>
            <a:pPr lvl="2">
              <a:spcBef>
                <a:spcPts val="0"/>
              </a:spcBef>
            </a:pPr>
            <a:r>
              <a:rPr lang="ko-KR" altLang="en-US" dirty="0" err="1">
                <a:latin typeface="+mn-lt"/>
              </a:rPr>
              <a:t>고객충성도는</a:t>
            </a:r>
            <a:r>
              <a:rPr lang="ko-KR" altLang="en-US" dirty="0">
                <a:latin typeface="+mn-lt"/>
              </a:rPr>
              <a:t> 고객의 지출에 중점을 둔다</a:t>
            </a:r>
            <a:r>
              <a:rPr lang="en-US" altLang="ko-KR" dirty="0">
                <a:latin typeface="+mn-lt"/>
              </a:rPr>
              <a:t>.</a:t>
            </a:r>
          </a:p>
          <a:p>
            <a:pPr lvl="3">
              <a:spcBef>
                <a:spcPts val="0"/>
              </a:spcBef>
            </a:pPr>
            <a:r>
              <a:rPr lang="ko-KR" altLang="en-US" dirty="0">
                <a:latin typeface="+mn-lt"/>
              </a:rPr>
              <a:t>제품이 저렴해서 구매 한다면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더 최저가의 제품이 나오면 많은 소비자들은 브랜드를 바꿀 것 이다</a:t>
            </a:r>
            <a:r>
              <a:rPr lang="en-US" altLang="ko-KR" dirty="0">
                <a:latin typeface="+mn-lt"/>
              </a:rPr>
              <a:t>.</a:t>
            </a:r>
          </a:p>
          <a:p>
            <a:pPr lvl="1">
              <a:spcBef>
                <a:spcPts val="0"/>
              </a:spcBef>
            </a:pPr>
            <a:r>
              <a:rPr lang="ko-KR" altLang="en-US" dirty="0">
                <a:latin typeface="+mn-lt"/>
              </a:rPr>
              <a:t>브랜드 충성도는 정서적 충성도로 볼 수 있다</a:t>
            </a:r>
            <a:r>
              <a:rPr lang="en-US" altLang="ko-KR" dirty="0">
                <a:latin typeface="+mn-lt"/>
              </a:rPr>
              <a:t>.</a:t>
            </a:r>
          </a:p>
          <a:p>
            <a:pPr lvl="2">
              <a:spcBef>
                <a:spcPts val="0"/>
              </a:spcBef>
            </a:pPr>
            <a:r>
              <a:rPr lang="ko-KR" altLang="en-US" dirty="0">
                <a:latin typeface="+mn-lt"/>
              </a:rPr>
              <a:t>고객이 브랜드를 어떻게 바라보는지</a:t>
            </a:r>
            <a:r>
              <a:rPr lang="en-US" altLang="ko-KR" dirty="0">
                <a:latin typeface="+mn-lt"/>
              </a:rPr>
              <a:t> </a:t>
            </a:r>
            <a:r>
              <a:rPr lang="ko-KR" altLang="en-US" dirty="0">
                <a:latin typeface="+mn-lt"/>
              </a:rPr>
              <a:t>자체를 본다</a:t>
            </a:r>
            <a:r>
              <a:rPr lang="en-US" altLang="ko-KR" dirty="0">
                <a:latin typeface="+mn-lt"/>
              </a:rPr>
              <a:t>.</a:t>
            </a:r>
          </a:p>
          <a:p>
            <a:pPr lvl="2">
              <a:spcBef>
                <a:spcPts val="0"/>
              </a:spcBef>
            </a:pPr>
            <a:r>
              <a:rPr lang="ko-KR" altLang="en-US" dirty="0">
                <a:latin typeface="+mn-lt"/>
              </a:rPr>
              <a:t>즉 가격을 넘어 훨씬 더 많은 요소와 연관이 있다고 본다</a:t>
            </a:r>
            <a:r>
              <a:rPr lang="en-US" altLang="ko-KR" dirty="0">
                <a:latin typeface="+mn-lt"/>
              </a:rPr>
              <a:t>.</a:t>
            </a:r>
          </a:p>
          <a:p>
            <a:pPr lvl="3">
              <a:spcBef>
                <a:spcPts val="0"/>
              </a:spcBef>
            </a:pPr>
            <a:r>
              <a:rPr lang="ko-KR" altLang="en-US" dirty="0">
                <a:latin typeface="+mn-lt"/>
              </a:rPr>
              <a:t>예시는 스타벅스이다</a:t>
            </a:r>
            <a:r>
              <a:rPr lang="en-US" altLang="ko-KR" dirty="0">
                <a:latin typeface="+mn-lt"/>
              </a:rPr>
              <a:t>.</a:t>
            </a:r>
            <a:endParaRPr lang="en-US" altLang="ko-KR" b="0" i="0" dirty="0">
              <a:solidFill>
                <a:srgbClr val="333333"/>
              </a:solidFill>
              <a:effectLst/>
              <a:latin typeface="+mn-lt"/>
              <a:ea typeface="나눔고딕" panose="020D0604000000000000" pitchFamily="50" charset="-127"/>
            </a:endParaRPr>
          </a:p>
          <a:p>
            <a:pPr lvl="1">
              <a:spcBef>
                <a:spcPts val="0"/>
              </a:spcBef>
            </a:pPr>
            <a:r>
              <a:rPr lang="ko-KR" altLang="en-US" dirty="0">
                <a:latin typeface="+mn-lt"/>
              </a:rPr>
              <a:t>소비자가 특정 상표에 대한 몰입과 더불어 심리적 태도를 포함하고 있다는 점에서 단순한 재구매 행위와 구별된다</a:t>
            </a:r>
            <a:r>
              <a:rPr lang="en-US" altLang="ko-KR" dirty="0">
                <a:latin typeface="+mn-lt"/>
              </a:rPr>
              <a:t>.</a:t>
            </a:r>
          </a:p>
          <a:p>
            <a:pPr lvl="1">
              <a:spcBef>
                <a:spcPts val="0"/>
              </a:spcBef>
            </a:pPr>
            <a:r>
              <a:rPr lang="ko-KR" altLang="en-US" dirty="0">
                <a:latin typeface="+mn-lt"/>
              </a:rPr>
              <a:t>기업 입장에서 충성적인 소비자는 자사에 이익을 가져다 줄 수 있다는 점에서 매우 중요하다</a:t>
            </a:r>
            <a:r>
              <a:rPr lang="en-US" altLang="ko-KR" dirty="0">
                <a:latin typeface="+mn-lt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422B69-948A-3484-070E-7B08B959C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133" y="4521759"/>
            <a:ext cx="2661610" cy="184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03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1341</Words>
  <Application>Microsoft Office PowerPoint</Application>
  <PresentationFormat>와이드스크린</PresentationFormat>
  <Paragraphs>253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Noto Sans Symbols</vt:lpstr>
      <vt:lpstr>Malgun Gothic</vt:lpstr>
      <vt:lpstr>Arial</vt:lpstr>
      <vt:lpstr>Impact</vt:lpstr>
      <vt:lpstr>Office 테마</vt:lpstr>
      <vt:lpstr>PowerPoint 프레젠테이션</vt:lpstr>
      <vt:lpstr>PowerPoint 프레젠테이션</vt:lpstr>
      <vt:lpstr>브랜드 충성도 분석</vt:lpstr>
      <vt:lpstr>PowerPoint 프레젠테이션</vt:lpstr>
      <vt:lpstr>브랜드 충성도 분석</vt:lpstr>
      <vt:lpstr>브랜드 충성도 분석</vt:lpstr>
      <vt:lpstr>브랜드 충성도 분석</vt:lpstr>
      <vt:lpstr>브랜드 충성도 분석</vt:lpstr>
      <vt:lpstr>브랜드 충성도 분석</vt:lpstr>
      <vt:lpstr>브랜드 충성도 분석</vt:lpstr>
      <vt:lpstr>PowerPoint 프레젠테이션</vt:lpstr>
      <vt:lpstr>브랜드 충성도 분석</vt:lpstr>
      <vt:lpstr>브랜드 충성도 분석</vt:lpstr>
      <vt:lpstr>브랜드 충성도 분석</vt:lpstr>
      <vt:lpstr>브랜드 충성도 분석</vt:lpstr>
      <vt:lpstr>브랜드 충성도 분석</vt:lpstr>
      <vt:lpstr>브랜드 충성도 분석</vt:lpstr>
      <vt:lpstr>PowerPoint 프레젠테이션</vt:lpstr>
      <vt:lpstr>브랜드충성도 측정</vt:lpstr>
      <vt:lpstr>브랜드충성도 측정</vt:lpstr>
      <vt:lpstr>브랜드충성도 측정</vt:lpstr>
      <vt:lpstr>브랜드충성도 측정</vt:lpstr>
      <vt:lpstr>브랜드충성도 측정</vt:lpstr>
      <vt:lpstr>브랜드충성도 측정</vt:lpstr>
      <vt:lpstr>브랜드충성도 측정</vt:lpstr>
      <vt:lpstr>브랜드충성도 측정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TM_LAB</dc:creator>
  <cp:lastModifiedBy>수원 서</cp:lastModifiedBy>
  <cp:revision>24</cp:revision>
  <dcterms:created xsi:type="dcterms:W3CDTF">2020-05-26T05:06:02Z</dcterms:created>
  <dcterms:modified xsi:type="dcterms:W3CDTF">2023-07-24T02:30:35Z</dcterms:modified>
</cp:coreProperties>
</file>