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67" r:id="rId4"/>
    <p:sldId id="277" r:id="rId5"/>
    <p:sldId id="259" r:id="rId6"/>
    <p:sldId id="269" r:id="rId7"/>
    <p:sldId id="278" r:id="rId8"/>
    <p:sldId id="261" r:id="rId9"/>
    <p:sldId id="262" r:id="rId10"/>
    <p:sldId id="279" r:id="rId11"/>
    <p:sldId id="263" r:id="rId12"/>
    <p:sldId id="276" r:id="rId13"/>
    <p:sldId id="28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UMAhJ3WGZfSMGEvzQf4kGAGH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71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78" name="Google Shape;1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45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04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47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70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85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696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88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60286"/>
            <a:ext cx="7936363" cy="2079385"/>
            <a:chOff x="224990" y="402220"/>
            <a:chExt cx="7214875" cy="189034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0" u="none" dirty="0">
                  <a:solidFill>
                    <a:srgbClr val="2E4F88"/>
                  </a:solidFill>
                  <a:latin typeface="Arial"/>
                  <a:ea typeface="Arial"/>
                  <a:cs typeface="Arial"/>
                  <a:sym typeface="Arial"/>
                </a:rPr>
                <a:t>접점 서비스 표준 설정</a:t>
              </a:r>
              <a:endParaRPr sz="4400" b="0" u="none" dirty="0">
                <a:solidFill>
                  <a:srgbClr val="2E4F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02220"/>
              <a:ext cx="7214875" cy="391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20230704</a:t>
              </a: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접점 서비스 표준 설정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MOT </a:t>
            </a:r>
            <a:r>
              <a:rPr lang="ko-KR" altLang="en-US" dirty="0"/>
              <a:t>차트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고객의 표준적인 기대치와 플러스 요인</a:t>
            </a:r>
            <a:r>
              <a:rPr lang="en-US" altLang="ko-KR" dirty="0"/>
              <a:t>, </a:t>
            </a:r>
            <a:r>
              <a:rPr lang="ko-KR" altLang="en-US" dirty="0"/>
              <a:t>마이너스 요인으로 이루어진 차트이다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중앙에는 고객의 표준적인 기대치</a:t>
            </a:r>
            <a:r>
              <a:rPr lang="en-US" altLang="ko-KR" dirty="0"/>
              <a:t>, </a:t>
            </a:r>
            <a:r>
              <a:rPr lang="ko-KR" altLang="en-US" dirty="0"/>
              <a:t>왼쪽에는 고객이 가치를 느끼는 플러스 요인</a:t>
            </a:r>
            <a:r>
              <a:rPr lang="en-US" altLang="ko-KR" dirty="0"/>
              <a:t>, </a:t>
            </a:r>
            <a:r>
              <a:rPr lang="ko-KR" altLang="en-US" dirty="0"/>
              <a:t>오른쪽에는 마이너스 요인을 기록한다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직원들이 중요한 서비스 접점 순간들을 성공적으로 수행하기 위한 방법을 찾는데 도움이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A881A0-AE9D-A69E-F922-774601AE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24" y="2887861"/>
            <a:ext cx="6005080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4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사례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접점 서비스 표준 설정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스칸디나비아 항공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천만명의 고객은 약 </a:t>
            </a:r>
            <a:r>
              <a:rPr lang="en-US" altLang="ko-KR" dirty="0"/>
              <a:t>5</a:t>
            </a:r>
            <a:r>
              <a:rPr lang="ko-KR" altLang="en-US" dirty="0"/>
              <a:t>명의 직원과 평균 </a:t>
            </a:r>
            <a:r>
              <a:rPr lang="en-US" altLang="ko-KR" dirty="0"/>
              <a:t>15</a:t>
            </a:r>
            <a:r>
              <a:rPr lang="ko-KR" altLang="en-US" dirty="0"/>
              <a:t>초 가량 접촉한다는 것을 알았다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이후 내부 교육을 통해 고객의 만족도를 올리려 노력했다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그 결과</a:t>
            </a:r>
            <a:r>
              <a:rPr lang="en-US" altLang="ko-KR" dirty="0"/>
              <a:t> 1</a:t>
            </a:r>
            <a:r>
              <a:rPr lang="ko-KR" altLang="en-US" dirty="0" err="1"/>
              <a:t>년만에</a:t>
            </a:r>
            <a:r>
              <a:rPr lang="ko-KR" altLang="en-US" dirty="0"/>
              <a:t> </a:t>
            </a:r>
            <a:r>
              <a:rPr lang="en-US" altLang="ko-KR" dirty="0"/>
              <a:t>3000</a:t>
            </a:r>
            <a:r>
              <a:rPr lang="ko-KR" altLang="en-US" dirty="0"/>
              <a:t>만달러 적자에서 </a:t>
            </a:r>
            <a:r>
              <a:rPr lang="en-US" altLang="ko-KR" dirty="0"/>
              <a:t>7100</a:t>
            </a:r>
            <a:r>
              <a:rPr lang="ko-KR" altLang="en-US" dirty="0"/>
              <a:t>만 달러 흑자를 이끌어 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DE09B9-4D09-0742-0226-0B885AF9A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32" y="2359810"/>
            <a:ext cx="3988316" cy="37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접점 서비스 표준 설정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카지노 서비스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850761-DF17-5BF2-88CF-C50E1BDA3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1112679"/>
            <a:ext cx="7045079" cy="49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6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탄생 배경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2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접점 서비스 표준 설정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탄생배경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/>
              <a:t>접점 서비스 표준 설정</a:t>
            </a:r>
            <a:r>
              <a:rPr lang="en-US" altLang="ko-KR" dirty="0"/>
              <a:t>(MOT)</a:t>
            </a:r>
            <a:r>
              <a:rPr lang="ko-KR" altLang="en-US" dirty="0"/>
              <a:t>의 탄생배경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리차드 노만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(R. Norman)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스웨덴의 마케팅 학자인데 이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것을 서비스 품질관리에 처음으로 사용하였다고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고객의 접점을 피할 수 없는 순간으로 생각하여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투우 용어에서 피할 수 없는 순간을 의미하는 </a:t>
            </a:r>
            <a:r>
              <a:rPr lang="en-US" altLang="ko-KR" dirty="0">
                <a:highlight>
                  <a:srgbClr val="FFFF00"/>
                </a:highlight>
              </a:rPr>
              <a:t>MOT</a:t>
            </a:r>
            <a:r>
              <a:rPr lang="ko-KR" altLang="en-US" dirty="0">
                <a:highlight>
                  <a:srgbClr val="FFFF00"/>
                </a:highlight>
              </a:rPr>
              <a:t>를 따왔다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26BA8-1FAA-F844-E925-E416B3AE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766" y="2427385"/>
            <a:ext cx="4687553" cy="37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접점 서비스 표준 설정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탄생배경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/>
              <a:t>접점 서비스 표준 설정</a:t>
            </a:r>
            <a:r>
              <a:rPr lang="en-US" altLang="ko-KR" dirty="0"/>
              <a:t>(MOT)</a:t>
            </a:r>
            <a:r>
              <a:rPr lang="ko-KR" altLang="en-US" dirty="0"/>
              <a:t>의 탄생배경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리차드 노만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(R. Norman)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스웨덴의 마케팅 학자인데 이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것을 서비스 품질관리에 처음으로 사용하였다고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>
                <a:solidFill>
                  <a:srgbClr val="1E1E1E"/>
                </a:solidFill>
                <a:latin typeface="+mn-lt"/>
              </a:rPr>
              <a:t>기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+mn-lt"/>
              </a:rPr>
              <a:t>업과 접촉하는 첫 접점에 있어 고객은 기업의 이미지를 판단하여 인지하기 때문에 고객의 접점을 중요시 여기고 이것을 활용하여 기업의 긍정적인 이미지를 제고하여 고객의 감동을 이끌어 내는 것이다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+mn-lt"/>
              </a:rPr>
              <a:t>. 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+mn-lt"/>
              </a:rPr>
              <a:t> </a:t>
            </a:r>
            <a:endParaRPr lang="en-US" altLang="ko-KR" b="0" i="0" dirty="0">
              <a:solidFill>
                <a:srgbClr val="1E1E1E"/>
              </a:solidFill>
              <a:effectLst/>
              <a:latin typeface="+mn-lt"/>
            </a:endParaRPr>
          </a:p>
          <a:p>
            <a:pPr lvl="1">
              <a:spcBef>
                <a:spcPts val="0"/>
              </a:spcBef>
            </a:pP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70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정의 및 목적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접점 서비스 표준 설정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정의 및 목적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/>
              <a:t>접점 서비스 표준 설정의 정의 및 목적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b="0" i="0" dirty="0">
                <a:solidFill>
                  <a:srgbClr val="525252"/>
                </a:solidFill>
                <a:effectLst/>
                <a:latin typeface="Nanum Gothic"/>
              </a:rPr>
              <a:t>MOT</a:t>
            </a:r>
            <a:r>
              <a:rPr lang="ko-KR" altLang="en-US" b="0" i="0" dirty="0">
                <a:solidFill>
                  <a:srgbClr val="525252"/>
                </a:solidFill>
                <a:effectLst/>
                <a:latin typeface="Nanum Gothic"/>
              </a:rPr>
              <a:t>는 서비스 차별화</a:t>
            </a:r>
            <a:r>
              <a:rPr lang="en-US" altLang="ko-KR" b="0" i="0" dirty="0">
                <a:solidFill>
                  <a:srgbClr val="525252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25252"/>
                </a:solidFill>
                <a:effectLst/>
                <a:latin typeface="Nanum Gothic"/>
              </a:rPr>
              <a:t>품질통제</a:t>
            </a:r>
            <a:r>
              <a:rPr lang="en-US" altLang="ko-KR" b="0" i="0" dirty="0">
                <a:solidFill>
                  <a:srgbClr val="525252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25252"/>
                </a:solidFill>
                <a:effectLst/>
                <a:latin typeface="Nanum Gothic"/>
              </a:rPr>
              <a:t>전달시스템</a:t>
            </a:r>
            <a:r>
              <a:rPr lang="en-US" altLang="ko-KR" b="0" i="0" dirty="0">
                <a:solidFill>
                  <a:srgbClr val="525252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25252"/>
                </a:solidFill>
                <a:effectLst/>
                <a:latin typeface="Nanum Gothic"/>
              </a:rPr>
              <a:t>고객만족에 영향을 미친다</a:t>
            </a:r>
            <a:r>
              <a:rPr lang="en-US" altLang="ko-KR" b="0" i="0" dirty="0">
                <a:solidFill>
                  <a:srgbClr val="525252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25252"/>
                </a:solidFill>
                <a:effectLst/>
                <a:latin typeface="Nanum Gothic"/>
              </a:rPr>
              <a:t>서비스 제공에 있어 고객의 만족은 서비스 제공자와의 접점의 품질에 의해 결정된다</a:t>
            </a:r>
            <a:r>
              <a:rPr lang="en-US" altLang="ko-KR" b="0" i="0" dirty="0">
                <a:solidFill>
                  <a:srgbClr val="525252"/>
                </a:solidFill>
                <a:effectLst/>
                <a:latin typeface="Nanum Gothic"/>
              </a:rPr>
              <a:t>. (</a:t>
            </a:r>
            <a:r>
              <a:rPr lang="en-US" altLang="ko-KR" b="0" i="0" dirty="0" err="1">
                <a:solidFill>
                  <a:srgbClr val="525252"/>
                </a:solidFill>
                <a:effectLst/>
                <a:latin typeface="Nanum Gothic"/>
              </a:rPr>
              <a:t>Solomon,et</a:t>
            </a:r>
            <a:r>
              <a:rPr lang="en-US" altLang="ko-KR" b="0" i="0" dirty="0">
                <a:solidFill>
                  <a:srgbClr val="525252"/>
                </a:solidFill>
                <a:effectLst/>
                <a:latin typeface="Nanum Gothic"/>
              </a:rPr>
              <a:t>. 1985)</a:t>
            </a:r>
          </a:p>
          <a:p>
            <a:pPr lvl="2">
              <a:spcBef>
                <a:spcPts val="0"/>
              </a:spcBef>
            </a:pPr>
            <a:r>
              <a:rPr lang="ko-KR" altLang="en-US" dirty="0"/>
              <a:t>최근에는 서비스 제공자와 고객과의 상호관계로써 서비스 접점을 이해하던 기존 개념을 확장하여 서비스 기업의 </a:t>
            </a:r>
            <a:r>
              <a:rPr lang="ko-KR" altLang="en-US" dirty="0" err="1"/>
              <a:t>모든면이</a:t>
            </a:r>
            <a:r>
              <a:rPr lang="ko-KR" altLang="en-US" dirty="0"/>
              <a:t> 고객과 접점을 형성하게 된다는 것을 </a:t>
            </a:r>
            <a:r>
              <a:rPr lang="ko-KR" altLang="en-US" dirty="0" err="1"/>
              <a:t>의미힌다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접점은 매우 중요한 것이고 그것의 표준을 설정 하여 일관된 품질을 제공 하는 것이 서비스의 차별화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고객만족의 중요한 요인이다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고객접점을 관리함으로 고객이 지속적으로 찾게 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MOT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라는 것은 고객이 기업에 직접적이든 간접적이든 어떤 일면과 접촉을 하게 되는 그 순간을 일컫는다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.</a:t>
            </a:r>
            <a:endParaRPr lang="en-US" altLang="ko-KR" dirty="0"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259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접점 서비스 표준 설정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정의 및 목적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/>
              <a:t>접점 서비스 표준 설정의 정의 및 목적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MOT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하드웨어 </a:t>
            </a:r>
            <a:r>
              <a:rPr lang="en-US" altLang="ko-KR" dirty="0"/>
              <a:t>: </a:t>
            </a:r>
            <a:r>
              <a:rPr lang="ko-KR" altLang="en-US" dirty="0"/>
              <a:t>제품의 품질과 성능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점포 분위기와 시설 및 설비의 사용 편리성 등이 포함된다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소프트웨어 </a:t>
            </a:r>
            <a:r>
              <a:rPr lang="en-US" altLang="ko-KR" dirty="0"/>
              <a:t>: </a:t>
            </a:r>
            <a:r>
              <a:rPr lang="ko-KR" altLang="en-US" dirty="0"/>
              <a:t>서비스 운영 시스템</a:t>
            </a:r>
            <a:r>
              <a:rPr lang="en-US" altLang="ko-KR" dirty="0"/>
              <a:t>, </a:t>
            </a:r>
            <a:r>
              <a:rPr lang="ko-KR" altLang="en-US" dirty="0"/>
              <a:t>서비스 직원의 업무 처리 프로세스 등이 포함된다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휴먼웨어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서비스 제공자의 태도</a:t>
            </a:r>
            <a:r>
              <a:rPr lang="en-US" altLang="ko-KR" dirty="0"/>
              <a:t>, </a:t>
            </a:r>
            <a:r>
              <a:rPr lang="ko-KR" altLang="en-US" dirty="0"/>
              <a:t>표정과 언어 및 억양</a:t>
            </a:r>
            <a:r>
              <a:rPr lang="en-US" altLang="ko-KR" dirty="0"/>
              <a:t>, </a:t>
            </a:r>
            <a:r>
              <a:rPr lang="ko-KR" altLang="en-US" dirty="0"/>
              <a:t>자세 등이 포함된다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MOT</a:t>
            </a:r>
            <a:r>
              <a:rPr lang="ko-KR" altLang="en-US" dirty="0"/>
              <a:t>의 법칙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곱셈의 법칙 </a:t>
            </a:r>
            <a:r>
              <a:rPr lang="en-US" altLang="ko-KR" dirty="0"/>
              <a:t>: </a:t>
            </a:r>
            <a:r>
              <a:rPr lang="ko-KR" altLang="en-US" dirty="0"/>
              <a:t>서비스 전체의 만족도는 </a:t>
            </a:r>
            <a:r>
              <a:rPr lang="en-US" altLang="ko-KR" dirty="0"/>
              <a:t>MOT</a:t>
            </a:r>
            <a:r>
              <a:rPr lang="ko-KR" altLang="en-US" dirty="0"/>
              <a:t>각각의 만족도의 곱에 의해 결정된다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하나라도 </a:t>
            </a:r>
            <a:r>
              <a:rPr lang="en-US" altLang="ko-KR" dirty="0"/>
              <a:t>0</a:t>
            </a:r>
            <a:r>
              <a:rPr lang="ko-KR" altLang="en-US" dirty="0"/>
              <a:t>점이라면 결과는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80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접점 서비스 표준 설정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MOT </a:t>
            </a:r>
            <a:r>
              <a:rPr lang="ko-KR" altLang="en-US" dirty="0"/>
              <a:t>사이클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고객이 서비스를 받는 과정에서 경험하는 사건의 연속적인 연결을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서비스 과정에서 나타나는 </a:t>
            </a:r>
            <a:r>
              <a:rPr lang="en-US" altLang="ko-KR" dirty="0"/>
              <a:t>MOT</a:t>
            </a:r>
            <a:r>
              <a:rPr lang="ko-KR" altLang="en-US" dirty="0"/>
              <a:t>를 보여주는 도표를 서비스 사이클 이라고 한다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도표를 그리는 방법은 시계방향으로 기입한다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고객은 서비스 과정에서 경험하는 전체로 품질을 평가 하기에  중요한 작업이다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BFB452-C0E2-366C-1444-E3E1D798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84" y="3068914"/>
            <a:ext cx="3491904" cy="31961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9C365A-5EE1-0571-26AF-49B88860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195" y="3068914"/>
            <a:ext cx="4782244" cy="31961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541</Words>
  <Application>Microsoft Office PowerPoint</Application>
  <PresentationFormat>와이드스크린</PresentationFormat>
  <Paragraphs>87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Nanum Gothic</vt:lpstr>
      <vt:lpstr>Noto Sans Symbols</vt:lpstr>
      <vt:lpstr>굴림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접점 서비스 표준 설정</vt:lpstr>
      <vt:lpstr>접점 서비스 표준 설정</vt:lpstr>
      <vt:lpstr>PowerPoint 프레젠테이션</vt:lpstr>
      <vt:lpstr>접점 서비스 표준 설정</vt:lpstr>
      <vt:lpstr>접점 서비스 표준 설정</vt:lpstr>
      <vt:lpstr>PowerPoint 프레젠테이션</vt:lpstr>
      <vt:lpstr>접점 서비스 표준 설정</vt:lpstr>
      <vt:lpstr>접점 서비스 표준 설정</vt:lpstr>
      <vt:lpstr>PowerPoint 프레젠테이션</vt:lpstr>
      <vt:lpstr>접점 서비스 표준 설정</vt:lpstr>
      <vt:lpstr>접점 서비스 표준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수원 서</cp:lastModifiedBy>
  <cp:revision>7</cp:revision>
  <dcterms:created xsi:type="dcterms:W3CDTF">2020-05-26T05:06:02Z</dcterms:created>
  <dcterms:modified xsi:type="dcterms:W3CDTF">2023-07-03T09:58:18Z</dcterms:modified>
</cp:coreProperties>
</file>