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81" r:id="rId4"/>
    <p:sldId id="259" r:id="rId5"/>
    <p:sldId id="267" r:id="rId6"/>
    <p:sldId id="282" r:id="rId7"/>
    <p:sldId id="261" r:id="rId8"/>
    <p:sldId id="262" r:id="rId9"/>
    <p:sldId id="283" r:id="rId10"/>
    <p:sldId id="284" r:id="rId11"/>
    <p:sldId id="285" r:id="rId12"/>
    <p:sldId id="263" r:id="rId13"/>
    <p:sldId id="276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571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50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5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56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9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02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72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19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8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56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5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47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9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AHP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20230704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각 기준의 상대적 중요도를 산출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AHP</a:t>
            </a:r>
            <a:r>
              <a:rPr lang="ko-KR" altLang="en-US" dirty="0"/>
              <a:t>의 핵심은 </a:t>
            </a:r>
            <a:r>
              <a:rPr lang="en-US" altLang="ko-KR" dirty="0"/>
              <a:t>‘</a:t>
            </a:r>
            <a:r>
              <a:rPr lang="ko-KR" altLang="en-US" dirty="0"/>
              <a:t>비율척도</a:t>
            </a:r>
            <a:r>
              <a:rPr lang="en-US" altLang="ko-KR" dirty="0"/>
              <a:t>＇</a:t>
            </a:r>
            <a:r>
              <a:rPr lang="ko-KR" altLang="en-US" dirty="0"/>
              <a:t>로 </a:t>
            </a:r>
            <a:r>
              <a:rPr lang="en-US" altLang="ko-KR" dirty="0"/>
              <a:t>‘</a:t>
            </a:r>
            <a:r>
              <a:rPr lang="ko-KR" altLang="en-US" dirty="0"/>
              <a:t>쌍대비교</a:t>
            </a:r>
            <a:r>
              <a:rPr lang="en-US" altLang="ko-KR" dirty="0"/>
              <a:t>＇</a:t>
            </a:r>
            <a:r>
              <a:rPr lang="ko-KR" altLang="en-US" dirty="0"/>
              <a:t>를 함이다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고유벡터를 활용한다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쌍대비교를 통한 평가가 궁극적으로 어떤 방향을 지향하는지를</a:t>
            </a:r>
            <a:r>
              <a:rPr lang="en-US" altLang="ko-KR" dirty="0"/>
              <a:t> </a:t>
            </a:r>
            <a:r>
              <a:rPr lang="ko-KR" altLang="en-US" dirty="0"/>
              <a:t>산출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쌍대비교의 경우의 수는 </a:t>
            </a:r>
            <a:r>
              <a:rPr lang="en-US" altLang="ko-KR" dirty="0"/>
              <a:t>4C2</a:t>
            </a:r>
            <a:r>
              <a:rPr lang="ko-KR" altLang="en-US" dirty="0"/>
              <a:t> </a:t>
            </a: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ko-KR" altLang="en-US" dirty="0"/>
              <a:t>도출된 가중치로 대안 평가 및 </a:t>
            </a:r>
            <a:r>
              <a:rPr lang="ko-KR" altLang="en-US" dirty="0" err="1"/>
              <a:t>대안별</a:t>
            </a:r>
            <a:r>
              <a:rPr lang="ko-KR" altLang="en-US" dirty="0"/>
              <a:t> 점수를 산출한다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어떤 대안이 다른 대안보다 얼마나 뛰어난 지를 말할 수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민감도 분석을 수행한다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일관성비율을 계산한다</a:t>
            </a:r>
            <a:r>
              <a:rPr lang="en-US" altLang="ko-KR" dirty="0"/>
              <a:t>. (CI/RI) Random Index -&gt; </a:t>
            </a:r>
            <a:r>
              <a:rPr lang="ko-KR" altLang="en-US" dirty="0"/>
              <a:t>상수</a:t>
            </a:r>
            <a:r>
              <a:rPr lang="en-US" altLang="ko-KR" dirty="0"/>
              <a:t>( </a:t>
            </a:r>
            <a:r>
              <a:rPr lang="ko-KR" altLang="en-US" dirty="0"/>
              <a:t>비교대상의 수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일관성 비율은 반드시 </a:t>
            </a:r>
            <a:r>
              <a:rPr lang="en-US" altLang="ko-KR" dirty="0"/>
              <a:t>0.1(</a:t>
            </a:r>
            <a:r>
              <a:rPr lang="ko-KR" altLang="en-US" dirty="0"/>
              <a:t>일반적으로 </a:t>
            </a:r>
            <a:r>
              <a:rPr lang="en-US" altLang="ko-KR" dirty="0"/>
              <a:t>0.2) </a:t>
            </a:r>
            <a:r>
              <a:rPr lang="ko-KR" altLang="en-US" dirty="0"/>
              <a:t>보다 작아야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전문가들이 일관적인 답변을 주는지 확인하는 작업이다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비교대상이 많으면 많을 수록 헷갈리기 때문에 활용한다</a:t>
            </a:r>
            <a:r>
              <a:rPr lang="en-US" altLang="ko-KR" dirty="0"/>
              <a:t>.(10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469900">
              <a:spcBef>
                <a:spcPts val="0"/>
              </a:spcBef>
            </a:pPr>
            <a:r>
              <a:rPr lang="ko-KR" altLang="en-US" dirty="0"/>
              <a:t>다수의 전문가들의 의견을 종합한다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기하평균을 사용 하는 것이 좋다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기하평균을 사용 후 다시 합이 </a:t>
            </a:r>
            <a:r>
              <a:rPr lang="en-US" altLang="ko-KR" dirty="0"/>
              <a:t>1</a:t>
            </a:r>
            <a:r>
              <a:rPr lang="ko-KR" altLang="en-US" dirty="0"/>
              <a:t>이 되게 조정을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3EFCF-9E5F-C9FD-1289-BF1210E6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363" y="978172"/>
            <a:ext cx="3090511" cy="19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주의사항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주의사항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MECE</a:t>
            </a:r>
            <a:r>
              <a:rPr lang="ko-KR" altLang="en-US" dirty="0"/>
              <a:t>하게 구성되어 있는가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설계 단계부터 잘 해야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응답자들의 중심화 경향은 어떻게 확인해야 하는가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극단적인 답변을 안 하려는 경향이 많을 때는</a:t>
            </a:r>
            <a:r>
              <a:rPr lang="en-US" altLang="ko-KR" dirty="0"/>
              <a:t>(</a:t>
            </a:r>
            <a:r>
              <a:rPr lang="ko-KR" altLang="en-US" dirty="0"/>
              <a:t>보통을 기준으로 변동이 적을 때</a:t>
            </a:r>
            <a:r>
              <a:rPr lang="en-US" altLang="ko-KR" dirty="0"/>
              <a:t>) </a:t>
            </a:r>
            <a:r>
              <a:rPr lang="ko-KR" altLang="en-US" dirty="0"/>
              <a:t>후처리가 필요하다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전문가 별로 일관성이 너무 뛰어나 각각 중요하게 생각하는 기준이 다르다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전문가를 모아서</a:t>
            </a:r>
            <a:r>
              <a:rPr lang="en-US" altLang="ko-KR" dirty="0"/>
              <a:t>, </a:t>
            </a:r>
            <a:r>
              <a:rPr lang="ko-KR" altLang="en-US" dirty="0"/>
              <a:t>왜 해당 기준이 뛰어나다고 생각하는지 설명하게 하는 과정이 필요하다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서로의 생각을 이해하고 합의 한 후에 진행해야 더 좋은 결과를 얻을 수 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ko-KR" altLang="en-US" dirty="0" err="1">
                <a:highlight>
                  <a:srgbClr val="FFFF00"/>
                </a:highlight>
              </a:rPr>
              <a:t>적은수의</a:t>
            </a:r>
            <a:r>
              <a:rPr lang="ko-KR" altLang="en-US" dirty="0">
                <a:highlight>
                  <a:srgbClr val="FFFF00"/>
                </a:highlight>
              </a:rPr>
              <a:t> 설문으로도 적용이 가능 하다는 장점이 있으나</a:t>
            </a:r>
            <a:r>
              <a:rPr lang="en-US" altLang="ko-KR" dirty="0">
                <a:highlight>
                  <a:srgbClr val="FFFF00"/>
                </a:highlight>
              </a:rPr>
              <a:t>, MECE</a:t>
            </a:r>
            <a:r>
              <a:rPr lang="ko-KR" altLang="en-US" dirty="0">
                <a:highlight>
                  <a:srgbClr val="FFFF00"/>
                </a:highlight>
              </a:rPr>
              <a:t>한 설계가 어렵다는 점에서 한계가 명확하다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9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7669D-6F30-AB53-33E2-02D287CF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1665678"/>
            <a:ext cx="6180356" cy="4313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3920A-2A3F-A233-ACCA-ADA1AC09A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16" y="1397363"/>
            <a:ext cx="4328699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70FE6-9B6F-48E4-CAE0-6B16C608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3" y="1818805"/>
            <a:ext cx="3010161" cy="3894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CE5A0E-DAFB-1E73-9AC6-DA22961A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21" y="1459790"/>
            <a:ext cx="5311600" cy="1844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945F8-8A0F-A1FB-8F68-B6469303F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539" y="3457879"/>
            <a:ext cx="6111770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9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FD211-F250-244F-EB9C-DD4FAAF4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09" y="717923"/>
            <a:ext cx="3035642" cy="54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(KDI)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예비타당성 조사</a:t>
            </a:r>
            <a:r>
              <a:rPr lang="en-US" altLang="ko-KR" dirty="0"/>
              <a:t>)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B9E87-30A6-2580-A00C-512D781F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53" y="1748644"/>
            <a:ext cx="6700927" cy="40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(KDI)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예비타당성 조사</a:t>
            </a:r>
            <a:r>
              <a:rPr lang="en-US" altLang="ko-KR" dirty="0"/>
              <a:t>)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FEC7-E8A3-2932-6D16-F35D5DE0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7" y="1377159"/>
            <a:ext cx="8182936" cy="2051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47C2C4-61B5-F319-E770-8AD393C6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68" y="3430201"/>
            <a:ext cx="5022015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(KDI)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예비타당성 조사</a:t>
            </a:r>
            <a:r>
              <a:rPr lang="en-US" altLang="ko-KR" dirty="0"/>
              <a:t>)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61E60-A10C-335C-1F8C-319DE5EE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2007016"/>
            <a:ext cx="4595258" cy="3093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B0EB6A-4A31-9952-3292-5B44C0380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72" y="2895554"/>
            <a:ext cx="525063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1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(KDI)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예비타당성 조사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 산정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5868D0-F552-FDE6-F9F1-FD5C4AE3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08" y="2052740"/>
            <a:ext cx="6891058" cy="38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(KDI)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예비타당성 조사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평점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337D9-7866-4F0F-49B6-D6E08B64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37" y="1991775"/>
            <a:ext cx="8473270" cy="25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분석적 계층 프로세스 </a:t>
            </a:r>
            <a:r>
              <a:rPr lang="en-US" altLang="ko-KR" dirty="0"/>
              <a:t>(AHP)</a:t>
            </a:r>
            <a:r>
              <a:rPr lang="ko-KR" altLang="en-US" dirty="0"/>
              <a:t>의 탄생배경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/>
              <a:t>Thomas </a:t>
            </a:r>
            <a:r>
              <a:rPr lang="en-US" altLang="ko-KR" dirty="0" err="1"/>
              <a:t>L.Saaty</a:t>
            </a:r>
            <a:r>
              <a:rPr lang="en-US" altLang="ko-KR" dirty="0"/>
              <a:t>(1976)</a:t>
            </a:r>
            <a:r>
              <a:rPr lang="ko-KR" altLang="en-US" dirty="0"/>
              <a:t>이 제안했다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정성적인 자료와 정량적인 자료를 동시에 </a:t>
            </a:r>
            <a:r>
              <a:rPr lang="ko-KR" altLang="en-US" dirty="0">
                <a:highlight>
                  <a:srgbClr val="FFFF00"/>
                </a:highlight>
              </a:rPr>
              <a:t>비율척도</a:t>
            </a:r>
            <a:r>
              <a:rPr lang="ko-KR" altLang="en-US" dirty="0"/>
              <a:t>로 관찰할 수 있는 기법이다</a:t>
            </a:r>
            <a:r>
              <a:rPr lang="en-US" altLang="ko-KR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정성적인 대상에 대해 점수를 부여할 수 있다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 미 국무부의 무기통제 및 군비축소에 관한 의사결정의 비능률을 개선하기 위해 개발하였다</a:t>
            </a:r>
            <a:r>
              <a:rPr lang="en-US" altLang="ko-KR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인간의 사고 체계와 유사한 접근 방법으로서 문제를 분석하고 분해해 </a:t>
            </a:r>
            <a:r>
              <a:rPr lang="ko-KR" altLang="en-US" dirty="0" err="1">
                <a:highlight>
                  <a:srgbClr val="FFFF00"/>
                </a:highlight>
              </a:rPr>
              <a:t>구조화할</a:t>
            </a:r>
            <a:r>
              <a:rPr lang="ko-KR" altLang="en-US" dirty="0">
                <a:highlight>
                  <a:srgbClr val="FFFF00"/>
                </a:highlight>
              </a:rPr>
              <a:t> 수 있다는 점</a:t>
            </a:r>
            <a:r>
              <a:rPr lang="ko-KR" altLang="en-US" dirty="0"/>
              <a:t>에서 공공부문투자사업의 의사 결정과정에 적극적으로 활용되고 있다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사용이 매우 용이하다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쌍대비교를 하기 위함이다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9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</a:rPr>
              <a:t>개요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개요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분석적 계층 프로세스 </a:t>
            </a:r>
            <a:r>
              <a:rPr lang="en-US" altLang="ko-KR" dirty="0"/>
              <a:t>(AHP)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한 명 혹은 여러 명의 의사결정자가 참여하는 </a:t>
            </a:r>
            <a:r>
              <a:rPr lang="ko-KR" altLang="en-US" dirty="0" err="1"/>
              <a:t>다기준</a:t>
            </a:r>
            <a:r>
              <a:rPr lang="ko-KR" altLang="en-US" dirty="0"/>
              <a:t> 의사결정 문제이다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평가 기준과 대안을 계층적인 구조로 파악하여 최적의 대안을 선택한다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직관적으로</a:t>
            </a:r>
            <a:r>
              <a:rPr lang="en-US" altLang="ko-KR" dirty="0"/>
              <a:t>, ‘</a:t>
            </a:r>
            <a:r>
              <a:rPr lang="ko-KR" altLang="en-US" dirty="0"/>
              <a:t>다수의 속성들을 계층적으로 분류하여 각 속성의 중요도를 파악함으로써 최적의 대안을 선정하는 기법</a:t>
            </a:r>
            <a:r>
              <a:rPr lang="en-US" altLang="ko-KR" dirty="0"/>
              <a:t>＇</a:t>
            </a:r>
            <a:r>
              <a:rPr lang="ko-KR" altLang="en-US" dirty="0"/>
              <a:t>으로 정의할 수 도 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Question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인생에 있어서 돈이 얼마나 중요해</a:t>
            </a:r>
            <a:r>
              <a:rPr lang="en-US" altLang="ko-KR" dirty="0"/>
              <a:t>?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1.</a:t>
            </a:r>
            <a:r>
              <a:rPr lang="ko-KR" altLang="en-US" dirty="0"/>
              <a:t>전혀 중요하지 않음</a:t>
            </a:r>
            <a:r>
              <a:rPr lang="en-US" altLang="ko-KR" dirty="0"/>
              <a:t>, 2.</a:t>
            </a:r>
            <a:r>
              <a:rPr lang="ko-KR" altLang="en-US" dirty="0"/>
              <a:t>중요하지 않음</a:t>
            </a:r>
            <a:r>
              <a:rPr lang="en-US" altLang="ko-KR" dirty="0"/>
              <a:t>, 3.</a:t>
            </a:r>
            <a:r>
              <a:rPr lang="ko-KR" altLang="en-US" dirty="0"/>
              <a:t>보통</a:t>
            </a:r>
            <a:r>
              <a:rPr lang="en-US" altLang="ko-KR" dirty="0"/>
              <a:t>, 4.</a:t>
            </a:r>
            <a:r>
              <a:rPr lang="ko-KR" altLang="en-US" dirty="0"/>
              <a:t>중요함</a:t>
            </a:r>
            <a:r>
              <a:rPr lang="en-US" altLang="ko-KR" dirty="0"/>
              <a:t>, 5.</a:t>
            </a:r>
            <a:r>
              <a:rPr lang="ko-KR" altLang="en-US" dirty="0"/>
              <a:t>매우 중요함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인생에 있어서 건강은 얼마나 중요해</a:t>
            </a:r>
            <a:r>
              <a:rPr lang="en-US" altLang="ko-KR" dirty="0"/>
              <a:t>?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인생에 있어서 돈과 건강이 똑같이 중요해</a:t>
            </a:r>
            <a:r>
              <a:rPr lang="en-US" altLang="ko-KR" dirty="0"/>
              <a:t>?</a:t>
            </a:r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정성적인 자료의 미묘한 차이까지 질문 하나로 반영하기 위함이다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ko-KR" altLang="en-US" dirty="0">
                <a:highlight>
                  <a:srgbClr val="FFFF00"/>
                </a:highlight>
              </a:rPr>
              <a:t> 즉 쌍대비교를 할 수 있는 모든 경우의 수에 대한 설문을 수학적으로 판단하는 기법이다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개요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분석적 계층 프로세스 </a:t>
            </a:r>
            <a:r>
              <a:rPr lang="en-US" altLang="ko-KR" dirty="0"/>
              <a:t>(AHP)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/>
              <a:t>Thomas </a:t>
            </a:r>
            <a:r>
              <a:rPr lang="en-US" altLang="ko-KR" dirty="0" err="1"/>
              <a:t>L.Saaty</a:t>
            </a:r>
            <a:r>
              <a:rPr lang="en-US" altLang="ko-KR" dirty="0"/>
              <a:t>(1976)</a:t>
            </a:r>
            <a:r>
              <a:rPr lang="ko-KR" altLang="en-US" dirty="0"/>
              <a:t>이 제안했다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정성적인 자료와 정량적인 자료를 동시에 </a:t>
            </a:r>
            <a:r>
              <a:rPr lang="ko-KR" altLang="en-US" dirty="0">
                <a:highlight>
                  <a:srgbClr val="FFFF00"/>
                </a:highlight>
              </a:rPr>
              <a:t>비율척도</a:t>
            </a:r>
            <a:r>
              <a:rPr lang="ko-KR" altLang="en-US" dirty="0"/>
              <a:t>로 관찰할 수 있는 기법이다</a:t>
            </a:r>
            <a:r>
              <a:rPr lang="en-US" altLang="ko-KR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정성적인 대상에 대해 점수를 부여할 수 있다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처음 제안 당시에는 이론적 공격을 많이 받았다</a:t>
            </a:r>
            <a:r>
              <a:rPr lang="en-US" altLang="ko-KR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80</a:t>
            </a:r>
            <a:r>
              <a:rPr lang="ko-KR" altLang="en-US" dirty="0"/>
              <a:t>년대 초반에는 </a:t>
            </a:r>
            <a:r>
              <a:rPr lang="en-US" altLang="ko-KR" dirty="0"/>
              <a:t>AHP</a:t>
            </a:r>
            <a:r>
              <a:rPr lang="ko-KR" altLang="en-US" dirty="0"/>
              <a:t>에 대한 공격을 방어하는 논문을 많이 냈다</a:t>
            </a:r>
            <a:r>
              <a:rPr lang="en-US" altLang="ko-KR" dirty="0"/>
              <a:t>.</a:t>
            </a:r>
          </a:p>
          <a:p>
            <a:pPr lvl="3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그 후 </a:t>
            </a:r>
            <a:r>
              <a:rPr lang="en-US" altLang="ko-KR" dirty="0">
                <a:highlight>
                  <a:srgbClr val="FFFF00"/>
                </a:highlight>
              </a:rPr>
              <a:t>AHP</a:t>
            </a:r>
            <a:r>
              <a:rPr lang="ko-KR" altLang="en-US" dirty="0">
                <a:highlight>
                  <a:srgbClr val="FFFF00"/>
                </a:highlight>
              </a:rPr>
              <a:t>를 학술적으로 공격하는 논문은 없었다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완벽히 검증된 기법이 되었다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그 후 미 국방부 등 여러 기관에서 많이 사용하는 기법이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8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의사결정을 위한 계층 설계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연관된 평가기준들이 포함되어야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평가기준들은 </a:t>
            </a:r>
            <a:r>
              <a:rPr lang="en-US" altLang="ko-KR" dirty="0"/>
              <a:t>‘</a:t>
            </a:r>
            <a:r>
              <a:rPr lang="ko-KR" altLang="en-US" dirty="0"/>
              <a:t>계층적</a:t>
            </a:r>
            <a:r>
              <a:rPr lang="en-US" altLang="ko-KR" dirty="0"/>
              <a:t>’</a:t>
            </a:r>
            <a:r>
              <a:rPr lang="ko-KR" altLang="en-US" dirty="0"/>
              <a:t>관계를 갖도록 설계 해야 한다</a:t>
            </a:r>
            <a:r>
              <a:rPr lang="en-US" altLang="ko-KR" dirty="0"/>
              <a:t>.(</a:t>
            </a:r>
            <a:r>
              <a:rPr lang="ko-KR" altLang="en-US" dirty="0"/>
              <a:t>설명은 다음 페이지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가장 주요한 기준이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1</a:t>
            </a:r>
            <a:r>
              <a:rPr lang="ko-KR" altLang="en-US" dirty="0"/>
              <a:t>단계 기준의 하위 요소들이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2</a:t>
            </a:r>
            <a:r>
              <a:rPr lang="ko-KR" altLang="en-US" dirty="0"/>
              <a:t>단계 기준의 하위 요소들이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…. </a:t>
            </a:r>
            <a:r>
              <a:rPr lang="ko-KR" altLang="en-US" dirty="0"/>
              <a:t>같은 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계층의 구성요소들은 </a:t>
            </a:r>
            <a:r>
              <a:rPr lang="ko-KR" altLang="en-US" dirty="0">
                <a:highlight>
                  <a:srgbClr val="FFFF00"/>
                </a:highlight>
              </a:rPr>
              <a:t>서로 독립이어야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MECE(Mutually Exclusive, Collectively Exhaustive), </a:t>
            </a:r>
            <a:r>
              <a:rPr lang="ko-KR" altLang="en-US" dirty="0">
                <a:highlight>
                  <a:srgbClr val="FFFF00"/>
                </a:highlight>
              </a:rPr>
              <a:t>중복없이</a:t>
            </a:r>
            <a:r>
              <a:rPr lang="en-US" altLang="ko-KR" dirty="0">
                <a:highlight>
                  <a:srgbClr val="FFFF00"/>
                </a:highlight>
              </a:rPr>
              <a:t>(Mutually Exclusive), </a:t>
            </a:r>
            <a:r>
              <a:rPr lang="ko-KR" altLang="en-US" dirty="0">
                <a:highlight>
                  <a:srgbClr val="FFFF00"/>
                </a:highlight>
              </a:rPr>
              <a:t>누락없이</a:t>
            </a:r>
            <a:r>
              <a:rPr lang="en-US" altLang="ko-KR" dirty="0">
                <a:highlight>
                  <a:srgbClr val="FFFF00"/>
                </a:highlight>
              </a:rPr>
              <a:t>.. </a:t>
            </a:r>
            <a:r>
              <a:rPr lang="ko-KR" altLang="en-US" dirty="0">
                <a:highlight>
                  <a:srgbClr val="FFFF00"/>
                </a:highlight>
              </a:rPr>
              <a:t>각각 독립이어야 하지만 합치면 전부이어야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>
              <a:highlight>
                <a:srgbClr val="FFFF00"/>
              </a:highlight>
            </a:endParaRPr>
          </a:p>
          <a:p>
            <a:pPr marL="927100" lvl="1">
              <a:spcBef>
                <a:spcPts val="0"/>
              </a:spcBef>
            </a:pPr>
            <a:endParaRPr lang="en-US" altLang="ko-KR" dirty="0">
              <a:highlight>
                <a:srgbClr val="FFFF00"/>
              </a:highlight>
            </a:endParaRP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일반적으로</a:t>
            </a:r>
            <a:r>
              <a:rPr lang="en-US" altLang="ko-KR" dirty="0"/>
              <a:t> </a:t>
            </a:r>
            <a:r>
              <a:rPr lang="ko-KR" altLang="en-US" dirty="0"/>
              <a:t>달성해야 할 최종 목표가 최상위 계층에 위치하고</a:t>
            </a:r>
            <a:r>
              <a:rPr lang="en-US" altLang="ko-KR" dirty="0"/>
              <a:t>, </a:t>
            </a:r>
            <a:r>
              <a:rPr lang="ko-KR" altLang="en-US" dirty="0"/>
              <a:t>이를 위한 세부 기준들이 하위에 위치한다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경우에 따라</a:t>
            </a:r>
            <a:r>
              <a:rPr lang="en-US" altLang="ko-KR" dirty="0"/>
              <a:t>, </a:t>
            </a:r>
            <a:r>
              <a:rPr lang="ko-KR" altLang="en-US" dirty="0"/>
              <a:t>목표 및 의사결정 기준이 아닌 다른 항목이 계층으로 구성될 수도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en-US" altLang="ko-KR" dirty="0"/>
              <a:t>TIP! </a:t>
            </a:r>
            <a:r>
              <a:rPr lang="en-US" altLang="ko-KR" dirty="0">
                <a:highlight>
                  <a:srgbClr val="FFFF00"/>
                </a:highlight>
              </a:rPr>
              <a:t>MECE</a:t>
            </a:r>
            <a:r>
              <a:rPr lang="ko-KR" altLang="en-US" dirty="0">
                <a:highlight>
                  <a:srgbClr val="FFFF00"/>
                </a:highlight>
              </a:rPr>
              <a:t>함을 증명하는 정량적인 방법은 부재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직관적인 방법만 있다</a:t>
            </a:r>
            <a:r>
              <a:rPr lang="en-US" altLang="ko-KR" dirty="0">
                <a:highlight>
                  <a:srgbClr val="FFFF00"/>
                </a:highlight>
              </a:rPr>
              <a:t>). </a:t>
            </a:r>
            <a:r>
              <a:rPr lang="ko-KR" altLang="en-US" dirty="0">
                <a:highlight>
                  <a:srgbClr val="FFFF00"/>
                </a:highlight>
              </a:rPr>
              <a:t>석사학위에는 아직 많이 쓰이나 박사 학위에는 잘 </a:t>
            </a:r>
            <a:r>
              <a:rPr lang="ko-KR" altLang="en-US" dirty="0" err="1">
                <a:highlight>
                  <a:srgbClr val="FFFF00"/>
                </a:highlight>
              </a:rPr>
              <a:t>안쓰이는</a:t>
            </a:r>
            <a:r>
              <a:rPr lang="ko-KR" altLang="en-US" dirty="0">
                <a:highlight>
                  <a:srgbClr val="FFFF00"/>
                </a:highlight>
              </a:rPr>
              <a:t> 추세이다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4C6C0-7E25-984E-0727-752EAFBA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4" y="3712760"/>
            <a:ext cx="2041573" cy="580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287877-6A03-D309-3534-37239EAB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98" y="3592488"/>
            <a:ext cx="3469340" cy="673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의사결정을 위한 계층 설계의 예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 : Criteria, A : Alternative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C1 -&gt; C11,C12… </a:t>
            </a:r>
            <a:r>
              <a:rPr lang="ko-KR" altLang="en-US" dirty="0"/>
              <a:t>이렇게 기준을 쪼개고 기준에 따라 대안을 평가한다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C11,C12</a:t>
            </a:r>
            <a:r>
              <a:rPr lang="ko-KR" altLang="en-US" dirty="0"/>
              <a:t>는 독립이고 </a:t>
            </a:r>
            <a:r>
              <a:rPr lang="en-US" altLang="ko-KR" dirty="0"/>
              <a:t>C11</a:t>
            </a:r>
            <a:r>
              <a:rPr lang="ko-KR" altLang="en-US" dirty="0"/>
              <a:t>과 </a:t>
            </a:r>
            <a:r>
              <a:rPr lang="en-US" altLang="ko-KR" dirty="0"/>
              <a:t>C12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합치면 </a:t>
            </a:r>
            <a:r>
              <a:rPr lang="en-US" altLang="ko-KR" dirty="0"/>
              <a:t>C1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3B7BE-7FC8-3E7F-0305-131528A1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62" y="2950100"/>
            <a:ext cx="6698560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843</Words>
  <Application>Microsoft Office PowerPoint</Application>
  <PresentationFormat>와이드스크린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AHP</vt:lpstr>
      <vt:lpstr>PowerPoint 프레젠테이션</vt:lpstr>
      <vt:lpstr>AHP</vt:lpstr>
      <vt:lpstr>AHP</vt:lpstr>
      <vt:lpstr>PowerPoint 프레젠테이션</vt:lpstr>
      <vt:lpstr>AHP</vt:lpstr>
      <vt:lpstr>AHP</vt:lpstr>
      <vt:lpstr>AHP</vt:lpstr>
      <vt:lpstr>AHP</vt:lpstr>
      <vt:lpstr>PowerPoint 프레젠테이션</vt:lpstr>
      <vt:lpstr>AHP</vt:lpstr>
      <vt:lpstr>AHP</vt:lpstr>
      <vt:lpstr>AHP</vt:lpstr>
      <vt:lpstr>AHP</vt:lpstr>
      <vt:lpstr>AHP</vt:lpstr>
      <vt:lpstr>AHP</vt:lpstr>
      <vt:lpstr>AHP</vt:lpstr>
      <vt:lpstr>AHP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10</cp:revision>
  <dcterms:created xsi:type="dcterms:W3CDTF">2020-05-26T05:06:02Z</dcterms:created>
  <dcterms:modified xsi:type="dcterms:W3CDTF">2023-07-03T15:28:36Z</dcterms:modified>
</cp:coreProperties>
</file>