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67" r:id="rId4"/>
    <p:sldId id="259" r:id="rId5"/>
    <p:sldId id="300" r:id="rId6"/>
    <p:sldId id="261" r:id="rId7"/>
    <p:sldId id="301" r:id="rId8"/>
    <p:sldId id="307" r:id="rId9"/>
    <p:sldId id="302" r:id="rId10"/>
    <p:sldId id="303" r:id="rId11"/>
    <p:sldId id="304" r:id="rId12"/>
    <p:sldId id="305" r:id="rId13"/>
    <p:sldId id="306" r:id="rId14"/>
    <p:sldId id="309" r:id="rId15"/>
    <p:sldId id="308" r:id="rId16"/>
    <p:sldId id="310" r:id="rId17"/>
    <p:sldId id="263" r:id="rId18"/>
    <p:sldId id="311" r:id="rId19"/>
    <p:sldId id="312" r:id="rId20"/>
    <p:sldId id="313" r:id="rId21"/>
    <p:sldId id="316" r:id="rId22"/>
    <p:sldId id="317" r:id="rId23"/>
    <p:sldId id="315" r:id="rId24"/>
    <p:sldId id="314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UMAhJ3WGZfSMGEvzQf4kGAGH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331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066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07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24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4290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462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427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78" name="Google Shape;17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483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62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477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9897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166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1134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78" name="Google Shape;17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56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71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70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446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269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01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853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60286"/>
            <a:ext cx="7936363" cy="2079385"/>
            <a:chOff x="224990" y="402220"/>
            <a:chExt cx="7214875" cy="189034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8"/>
              <a:ext cx="7214875" cy="615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rgbClr val="2E4F88"/>
                  </a:solidFill>
                </a:rPr>
                <a:t>F</a:t>
              </a:r>
              <a:r>
                <a:rPr lang="en-US" sz="4400" b="0" u="none" dirty="0">
                  <a:solidFill>
                    <a:srgbClr val="2E4F88"/>
                  </a:solidFill>
                  <a:latin typeface="Arial"/>
                  <a:ea typeface="Arial"/>
                  <a:cs typeface="Arial"/>
                  <a:sym typeface="Arial"/>
                </a:rPr>
                <a:t>uzzy Cognitive Maps</a:t>
              </a:r>
              <a:endParaRPr sz="4400" b="0" u="none" dirty="0">
                <a:solidFill>
                  <a:srgbClr val="2E4F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02220"/>
              <a:ext cx="7214875" cy="391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0" u="none" dirty="0">
                  <a:solidFill>
                    <a:srgbClr val="8DA9DB"/>
                  </a:solidFill>
                  <a:latin typeface="Arial"/>
                  <a:ea typeface="Arial"/>
                  <a:cs typeface="Arial"/>
                  <a:sym typeface="Arial"/>
                </a:rPr>
                <a:t>20230725</a:t>
              </a: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10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방법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Fuzzy Cognitive Maps</a:t>
            </a:r>
          </a:p>
          <a:p>
            <a:pPr lvl="1"/>
            <a:r>
              <a:rPr lang="ko-KR" altLang="en-US" dirty="0">
                <a:latin typeface="+mn-lt"/>
              </a:rPr>
              <a:t>앞선 예시는 양에 대한 값을 나타냈다면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이젠 다른 집합과의 관계를 보려고 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양농장의 예</a:t>
            </a:r>
            <a:endParaRPr lang="en-US" altLang="ko-KR" dirty="0">
              <a:latin typeface="+mn-lt"/>
            </a:endParaRPr>
          </a:p>
          <a:p>
            <a:pPr lvl="2"/>
            <a:r>
              <a:rPr lang="ko-KR" altLang="en-US" dirty="0">
                <a:latin typeface="+mn-lt"/>
              </a:rPr>
              <a:t>양농장에는 양과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양의먹이</a:t>
            </a:r>
            <a:r>
              <a:rPr lang="en-US" altLang="ko-KR" dirty="0">
                <a:latin typeface="+mn-lt"/>
              </a:rPr>
              <a:t>(</a:t>
            </a:r>
            <a:r>
              <a:rPr lang="ko-KR" altLang="en-US" dirty="0">
                <a:latin typeface="+mn-lt"/>
              </a:rPr>
              <a:t>풀</a:t>
            </a:r>
            <a:r>
              <a:rPr lang="en-US" altLang="ko-KR" dirty="0">
                <a:latin typeface="+mn-lt"/>
              </a:rPr>
              <a:t>), </a:t>
            </a:r>
            <a:r>
              <a:rPr lang="ko-KR" altLang="en-US" dirty="0">
                <a:latin typeface="+mn-lt"/>
              </a:rPr>
              <a:t>양을 통해 얻을 수 있는 우유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우유를 가공해 얻을 수 있는 치즈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양치기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재화의 구성요소</a:t>
            </a:r>
            <a:r>
              <a:rPr lang="en-US" altLang="ko-KR" dirty="0">
                <a:latin typeface="+mn-lt"/>
              </a:rPr>
              <a:t>(</a:t>
            </a:r>
            <a:r>
              <a:rPr lang="ko-KR" altLang="en-US" dirty="0">
                <a:latin typeface="+mn-lt"/>
              </a:rPr>
              <a:t>집합</a:t>
            </a:r>
            <a:r>
              <a:rPr lang="en-US" altLang="ko-KR" dirty="0">
                <a:latin typeface="+mn-lt"/>
              </a:rPr>
              <a:t>)</a:t>
            </a:r>
            <a:r>
              <a:rPr lang="ko-KR" altLang="en-US" dirty="0">
                <a:latin typeface="+mn-lt"/>
              </a:rPr>
              <a:t>이 있다고 생각 하자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highlight>
                  <a:srgbClr val="FFFF00"/>
                </a:highlight>
                <a:latin typeface="+mn-lt"/>
              </a:rPr>
              <a:t>모든 구성요소는 서로 연결 되어 있다</a:t>
            </a:r>
            <a:r>
              <a:rPr lang="en-US" altLang="ko-KR" dirty="0">
                <a:highlight>
                  <a:srgbClr val="FFFF00"/>
                </a:highlight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F7116-8EDB-7BEA-F86C-1D5A3861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80" y="3328173"/>
            <a:ext cx="5508918" cy="27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8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11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방법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Fuzzy Cognitive Maps</a:t>
            </a:r>
          </a:p>
          <a:p>
            <a:pPr lvl="1"/>
            <a:r>
              <a:rPr lang="ko-KR" altLang="en-US" dirty="0">
                <a:latin typeface="+mn-lt"/>
              </a:rPr>
              <a:t>양을 통해 우유가 나오고 우유를 가공해 치즈가 나온다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latin typeface="+mn-lt"/>
              </a:rPr>
              <a:t>양과 우유 사이에 강한 연결이 있고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우유와 치즈와 강한 연결이 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latin typeface="+mn-lt"/>
              </a:rPr>
              <a:t>양과 우유 사이의 관계를 </a:t>
            </a:r>
            <a:r>
              <a:rPr lang="en-US" altLang="ko-KR" dirty="0">
                <a:latin typeface="+mn-lt"/>
              </a:rPr>
              <a:t>0.8, </a:t>
            </a:r>
            <a:r>
              <a:rPr lang="ko-KR" altLang="en-US" dirty="0">
                <a:latin typeface="+mn-lt"/>
              </a:rPr>
              <a:t>우유와 치즈의 관계를 </a:t>
            </a:r>
            <a:r>
              <a:rPr lang="en-US" altLang="ko-KR" dirty="0">
                <a:latin typeface="+mn-lt"/>
              </a:rPr>
              <a:t>0.8</a:t>
            </a:r>
            <a:r>
              <a:rPr lang="ko-KR" altLang="en-US" dirty="0">
                <a:latin typeface="+mn-lt"/>
              </a:rPr>
              <a:t>로 볼 수 있다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BB762C-1FC5-B40B-B2B5-5EE4610E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61" y="2962652"/>
            <a:ext cx="5875529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5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12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방법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Fuzzy Cognitive Maps</a:t>
            </a:r>
          </a:p>
          <a:p>
            <a:pPr lvl="1"/>
            <a:r>
              <a:rPr lang="ko-KR" altLang="en-US" dirty="0">
                <a:latin typeface="+mn-lt"/>
              </a:rPr>
              <a:t>양이 풀을 먹어야 생존 가능하니 양과 풀 사이에도 연결이 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latin typeface="+mn-lt"/>
              </a:rPr>
              <a:t>양과 풀 사이에 강한 연결이 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highlight>
                  <a:srgbClr val="FFFF00"/>
                </a:highlight>
                <a:latin typeface="+mn-lt"/>
              </a:rPr>
              <a:t>양이 풀을 먹으면 풀의 양이 줄어드니 음의 값을 취해 </a:t>
            </a:r>
            <a:r>
              <a:rPr lang="en-US" altLang="ko-KR" dirty="0">
                <a:highlight>
                  <a:srgbClr val="FFFF00"/>
                </a:highlight>
                <a:latin typeface="+mn-lt"/>
              </a:rPr>
              <a:t>-0.7</a:t>
            </a:r>
            <a:r>
              <a:rPr lang="ko-KR" altLang="en-US" dirty="0">
                <a:highlight>
                  <a:srgbClr val="FFFF00"/>
                </a:highlight>
                <a:latin typeface="+mn-lt"/>
              </a:rPr>
              <a:t>을 집어 넣는다</a:t>
            </a:r>
            <a:r>
              <a:rPr lang="en-US" altLang="ko-KR" dirty="0">
                <a:highlight>
                  <a:srgbClr val="FFFF00"/>
                </a:highlight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282D50-DC7B-8D78-453B-52C8CBAD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51" y="2944208"/>
            <a:ext cx="6111770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5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13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방법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Fuzzy Cognitive Maps</a:t>
            </a:r>
          </a:p>
          <a:p>
            <a:pPr lvl="1"/>
            <a:r>
              <a:rPr lang="ko-KR" altLang="en-US" dirty="0">
                <a:latin typeface="+mn-lt"/>
              </a:rPr>
              <a:t>양과 양치기 사이엔 연결이 없을까</a:t>
            </a:r>
            <a:r>
              <a:rPr lang="en-US" altLang="ko-KR" dirty="0">
                <a:latin typeface="+mn-lt"/>
              </a:rPr>
              <a:t>?</a:t>
            </a:r>
          </a:p>
          <a:p>
            <a:pPr lvl="1"/>
            <a:r>
              <a:rPr lang="ko-KR" altLang="en-US" dirty="0">
                <a:latin typeface="+mn-lt"/>
              </a:rPr>
              <a:t>양과 치즈 사이엔 연결이 없을까</a:t>
            </a:r>
            <a:r>
              <a:rPr lang="en-US" altLang="ko-KR" dirty="0">
                <a:latin typeface="+mn-lt"/>
              </a:rPr>
              <a:t>?</a:t>
            </a:r>
          </a:p>
          <a:p>
            <a:pPr lvl="1"/>
            <a:r>
              <a:rPr lang="ko-KR" altLang="en-US" dirty="0">
                <a:highlight>
                  <a:srgbClr val="FFFF00"/>
                </a:highlight>
                <a:latin typeface="+mn-lt"/>
              </a:rPr>
              <a:t>정도가 다를 뿐 모든 구성요소는 서로 연결이 되어 있다</a:t>
            </a:r>
            <a:r>
              <a:rPr lang="en-US" altLang="ko-KR" dirty="0">
                <a:highlight>
                  <a:srgbClr val="FFFF00"/>
                </a:highlight>
                <a:latin typeface="+mn-lt"/>
              </a:rPr>
              <a:t>.</a:t>
            </a:r>
          </a:p>
          <a:p>
            <a:pPr lvl="1"/>
            <a:r>
              <a:rPr lang="ko-KR" altLang="en-US" dirty="0">
                <a:highlight>
                  <a:srgbClr val="FFFF00"/>
                </a:highlight>
                <a:latin typeface="+mn-lt"/>
              </a:rPr>
              <a:t>구성요소들을 </a:t>
            </a:r>
            <a:r>
              <a:rPr lang="en-US" altLang="ko-KR" dirty="0">
                <a:highlight>
                  <a:srgbClr val="FFFF00"/>
                </a:highlight>
                <a:latin typeface="+mn-lt"/>
              </a:rPr>
              <a:t>Fuzzy</a:t>
            </a:r>
            <a:r>
              <a:rPr lang="ko-KR" altLang="en-US" dirty="0">
                <a:highlight>
                  <a:srgbClr val="FFFF00"/>
                </a:highlight>
                <a:latin typeface="+mn-lt"/>
              </a:rPr>
              <a:t>를 이용해 연결 한 것이 </a:t>
            </a:r>
            <a:r>
              <a:rPr lang="en-US" altLang="ko-KR" dirty="0">
                <a:highlight>
                  <a:srgbClr val="FFFF00"/>
                </a:highlight>
                <a:latin typeface="+mn-lt"/>
              </a:rPr>
              <a:t>Fuzzy Cognitive Maps</a:t>
            </a:r>
            <a:r>
              <a:rPr lang="ko-KR" altLang="en-US" dirty="0">
                <a:highlight>
                  <a:srgbClr val="FFFF00"/>
                </a:highlight>
                <a:latin typeface="+mn-lt"/>
              </a:rPr>
              <a:t>이다</a:t>
            </a:r>
            <a:r>
              <a:rPr lang="en-US" altLang="ko-KR" dirty="0">
                <a:highlight>
                  <a:srgbClr val="FFFF00"/>
                </a:highlight>
                <a:latin typeface="+mn-lt"/>
              </a:rPr>
              <a:t>.</a:t>
            </a:r>
            <a:r>
              <a:rPr lang="ko-KR" altLang="en-US" dirty="0">
                <a:highlight>
                  <a:srgbClr val="FFFF00"/>
                </a:highlight>
                <a:latin typeface="+mn-lt"/>
              </a:rPr>
              <a:t> </a:t>
            </a:r>
            <a:endParaRPr lang="en-US" altLang="ko-KR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91BAF8-2457-4166-487B-DDBDCC72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74" y="3270167"/>
            <a:ext cx="5555461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8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14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방법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Fuzzy Cognitive Maps</a:t>
            </a:r>
          </a:p>
          <a:p>
            <a:pPr lvl="1"/>
            <a:r>
              <a:rPr lang="ko-KR" altLang="en-US" dirty="0">
                <a:latin typeface="+mn-lt"/>
              </a:rPr>
              <a:t>토론을 할 때나 의사결정을 할 때 사용이 가능하다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양치기들이 환경에 피해를 없이 양을 키우는 것에 대해 토론 밑 의사결정을 할 때 사용 가능하다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highlight>
                  <a:srgbClr val="FFFF00"/>
                </a:highlight>
                <a:latin typeface="+mn-lt"/>
              </a:rPr>
              <a:t>풀이라는 변수가 현상 유지가 되게 하는 시나리오를 계산한다</a:t>
            </a:r>
            <a:r>
              <a:rPr lang="en-US" altLang="ko-KR" dirty="0">
                <a:highlight>
                  <a:srgbClr val="FFFF00"/>
                </a:highlight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970C66-E681-42C7-E734-9DD6EBBC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47" y="2927946"/>
            <a:ext cx="4907705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3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15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방법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Fuzzy Cognitive Maps</a:t>
            </a:r>
          </a:p>
          <a:p>
            <a:pPr lvl="1"/>
            <a:r>
              <a:rPr lang="ko-KR" altLang="en-US" dirty="0">
                <a:latin typeface="+mn-lt"/>
              </a:rPr>
              <a:t>구성요소들 사이의 관계를 구체적으로 설명하기 위한 것이다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latin typeface="+mn-lt"/>
              </a:rPr>
              <a:t>구성요소들은 증가 혹은 감소 할 수 있는 것으로 정의 되어야 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latin typeface="+mn-lt"/>
              </a:rPr>
              <a:t>관계는 두가지 특징이 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3"/>
            <a:r>
              <a:rPr lang="ko-KR" altLang="en-US" dirty="0">
                <a:latin typeface="+mn-lt"/>
              </a:rPr>
              <a:t>관계에는 방향성이 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3"/>
            <a:r>
              <a:rPr lang="ko-KR" altLang="en-US" dirty="0">
                <a:latin typeface="+mn-lt"/>
              </a:rPr>
              <a:t>관계의 정도는 음과 양을 가질 수 있다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8D265-FF14-9A8A-E0DA-8582C0A4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838" y="2530642"/>
            <a:ext cx="4910559" cy="31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6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16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방법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Fuzzy Cognitive Maps</a:t>
            </a:r>
          </a:p>
          <a:p>
            <a:pPr lvl="1"/>
            <a:r>
              <a:rPr lang="ko-KR" altLang="en-US" dirty="0">
                <a:latin typeface="+mn-lt"/>
              </a:rPr>
              <a:t>여러 구성요소</a:t>
            </a:r>
            <a:r>
              <a:rPr lang="en-US" altLang="ko-KR" dirty="0">
                <a:latin typeface="+mn-lt"/>
              </a:rPr>
              <a:t>(</a:t>
            </a:r>
            <a:r>
              <a:rPr lang="ko-KR" altLang="en-US" dirty="0">
                <a:latin typeface="+mn-lt"/>
              </a:rPr>
              <a:t>집합</a:t>
            </a:r>
            <a:r>
              <a:rPr lang="en-US" altLang="ko-KR" dirty="0">
                <a:latin typeface="+mn-lt"/>
              </a:rPr>
              <a:t>) </a:t>
            </a:r>
            <a:r>
              <a:rPr lang="ko-KR" altLang="en-US" dirty="0">
                <a:latin typeface="+mn-lt"/>
              </a:rPr>
              <a:t>간의 계량이 힘들거나 불가능한 인과 관계를 계량하고 표현하는 방법이다</a:t>
            </a:r>
            <a:r>
              <a:rPr lang="en-US" altLang="ko-KR" dirty="0">
                <a:latin typeface="+mn-lt"/>
              </a:rPr>
              <a:t>.</a:t>
            </a:r>
          </a:p>
          <a:p>
            <a:r>
              <a:rPr lang="en-US" altLang="ko-KR" dirty="0">
                <a:latin typeface="+mn-lt"/>
              </a:rPr>
              <a:t>Fuzzy Cognitive Maps</a:t>
            </a:r>
            <a:r>
              <a:rPr lang="ko-KR" altLang="en-US" dirty="0">
                <a:latin typeface="+mn-lt"/>
              </a:rPr>
              <a:t>를 사용하는 방법</a:t>
            </a:r>
            <a:r>
              <a:rPr lang="en-US" altLang="ko-KR" dirty="0">
                <a:latin typeface="+mn-lt"/>
              </a:rPr>
              <a:t>(</a:t>
            </a:r>
            <a:r>
              <a:rPr lang="ko-KR" altLang="en-US" dirty="0">
                <a:latin typeface="+mn-lt"/>
              </a:rPr>
              <a:t>순서</a:t>
            </a:r>
            <a:r>
              <a:rPr lang="en-US" altLang="ko-KR" dirty="0">
                <a:latin typeface="+mn-lt"/>
              </a:rPr>
              <a:t>)</a:t>
            </a:r>
          </a:p>
          <a:p>
            <a:pPr lvl="1"/>
            <a:r>
              <a:rPr lang="ko-KR" altLang="en-US" dirty="0">
                <a:latin typeface="+mn-lt"/>
              </a:rPr>
              <a:t>구성요소를 정의한다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구성요소들의 관계를 퍼지 값으로 정의한다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자극백터를 생성한다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en-US" altLang="ko-KR" dirty="0">
                <a:latin typeface="+mn-lt"/>
              </a:rPr>
              <a:t>Fuzzy Cognitive Maps</a:t>
            </a:r>
            <a:r>
              <a:rPr lang="ko-KR" altLang="en-US" dirty="0">
                <a:latin typeface="+mn-lt"/>
              </a:rPr>
              <a:t>의 입력 벡터를 </a:t>
            </a:r>
            <a:r>
              <a:rPr lang="en-US" altLang="ko-KR" dirty="0">
                <a:latin typeface="+mn-lt"/>
              </a:rPr>
              <a:t>Fuzzy Cognitive Maps</a:t>
            </a:r>
            <a:r>
              <a:rPr lang="ko-KR" altLang="en-US" dirty="0">
                <a:latin typeface="+mn-lt"/>
              </a:rPr>
              <a:t>의 행렬과 곱하여 최종 계층 까지 계산을 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결과 값이 </a:t>
            </a:r>
            <a:r>
              <a:rPr lang="en-US" altLang="ko-KR" dirty="0">
                <a:latin typeface="+mn-lt"/>
              </a:rPr>
              <a:t>-1~1</a:t>
            </a:r>
            <a:r>
              <a:rPr lang="ko-KR" altLang="en-US" dirty="0">
                <a:latin typeface="+mn-lt"/>
              </a:rPr>
              <a:t>을 넘지 않도록 </a:t>
            </a:r>
            <a:r>
              <a:rPr lang="en-US" altLang="ko-KR" dirty="0">
                <a:latin typeface="+mn-lt"/>
              </a:rPr>
              <a:t>tanh</a:t>
            </a:r>
            <a:r>
              <a:rPr lang="ko-KR" altLang="en-US" dirty="0">
                <a:latin typeface="+mn-lt"/>
              </a:rPr>
              <a:t>값으로 전환한다</a:t>
            </a:r>
            <a:endParaRPr lang="en-US" altLang="ko-KR" dirty="0"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141E3E-9134-7F7E-CA90-4DA3A4BE5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911" y="4104291"/>
            <a:ext cx="2815068" cy="19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7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사례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18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en-US" altLang="ko-KR" dirty="0"/>
              <a:t>Fuzzy</a:t>
            </a:r>
            <a:r>
              <a:rPr lang="ko-KR" altLang="en-US" dirty="0"/>
              <a:t> </a:t>
            </a:r>
            <a:r>
              <a:rPr lang="en-US" altLang="ko-KR" dirty="0"/>
              <a:t>Cognitive Map</a:t>
            </a:r>
            <a:r>
              <a:rPr lang="ko-KR" altLang="en-US" dirty="0"/>
              <a:t>을 활용한 정책과 집단감성의 시뮬레이션 분석</a:t>
            </a:r>
            <a:r>
              <a:rPr lang="en-US" altLang="ko-KR" dirty="0"/>
              <a:t>,</a:t>
            </a:r>
            <a:r>
              <a:rPr lang="ko-KR" altLang="en-US" dirty="0"/>
              <a:t>서승현 외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Fuzzy Cognitive Maps</a:t>
            </a:r>
            <a:r>
              <a:rPr lang="ko-KR" altLang="en-US" dirty="0">
                <a:latin typeface="+mn-lt"/>
              </a:rPr>
              <a:t>을 이용한 방사능 오염식품 관리와 집단감성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개요</a:t>
            </a:r>
            <a:endParaRPr lang="en-US" altLang="ko-KR" dirty="0">
              <a:latin typeface="+mn-lt"/>
            </a:endParaRPr>
          </a:p>
          <a:p>
            <a:pPr lvl="2"/>
            <a:r>
              <a:rPr lang="ko-KR" altLang="en-US" dirty="0">
                <a:latin typeface="+mn-lt"/>
              </a:rPr>
              <a:t>후쿠시마 방사능 누출</a:t>
            </a:r>
            <a:endParaRPr lang="en-US" altLang="ko-KR" dirty="0">
              <a:latin typeface="+mn-lt"/>
            </a:endParaRPr>
          </a:p>
          <a:p>
            <a:pPr lvl="2"/>
            <a:r>
              <a:rPr lang="ko-KR" altLang="en-US" dirty="0">
                <a:latin typeface="+mn-lt"/>
              </a:rPr>
              <a:t>일본 기상청과 국내 기상청의 정보의 불일치 논란</a:t>
            </a:r>
            <a:endParaRPr lang="en-US" altLang="ko-KR" dirty="0">
              <a:latin typeface="+mn-lt"/>
            </a:endParaRPr>
          </a:p>
          <a:p>
            <a:pPr lvl="2"/>
            <a:r>
              <a:rPr lang="ko-KR" altLang="en-US" dirty="0">
                <a:latin typeface="+mn-lt"/>
              </a:rPr>
              <a:t>국내 방사능 검출 시기의 논란</a:t>
            </a:r>
            <a:endParaRPr lang="en-US" altLang="ko-KR" dirty="0">
              <a:latin typeface="+mn-lt"/>
            </a:endParaRPr>
          </a:p>
          <a:p>
            <a:pPr lvl="2"/>
            <a:r>
              <a:rPr lang="ko-KR" altLang="en-US" dirty="0">
                <a:latin typeface="+mn-lt"/>
              </a:rPr>
              <a:t>정부와 전문가의 지식 신뢰도의 논란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국민의 감성은 방사능을 고도의 위험 대상으로 인지하고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국민 대부분은 국내에서 방사능이 검출되는 시기가 궁금 했는데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정부의 대응은 적합하지 못했다</a:t>
            </a:r>
            <a:r>
              <a:rPr lang="en-US" altLang="ko-KR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78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19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en-US" altLang="ko-KR" dirty="0"/>
              <a:t>Fuzzy</a:t>
            </a:r>
            <a:r>
              <a:rPr lang="ko-KR" altLang="en-US" dirty="0"/>
              <a:t> </a:t>
            </a:r>
            <a:r>
              <a:rPr lang="en-US" altLang="ko-KR" dirty="0"/>
              <a:t>Cognitive Map</a:t>
            </a:r>
            <a:r>
              <a:rPr lang="ko-KR" altLang="en-US" dirty="0"/>
              <a:t>을 활용한 정책과 집단감성의 시뮬레이션 분석</a:t>
            </a:r>
            <a:r>
              <a:rPr lang="en-US" altLang="ko-KR" dirty="0"/>
              <a:t>,</a:t>
            </a:r>
            <a:r>
              <a:rPr lang="ko-KR" altLang="en-US" dirty="0"/>
              <a:t>서승현 외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Fuzzy Cognitive Maps</a:t>
            </a:r>
            <a:r>
              <a:rPr lang="ko-KR" altLang="en-US" dirty="0">
                <a:latin typeface="+mn-lt"/>
              </a:rPr>
              <a:t>을 이용한 방사능 오염식품 관리와 집단감성</a:t>
            </a:r>
            <a:endParaRPr lang="en-US" altLang="ko-KR" dirty="0"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0A9851-898A-D776-EABA-868074F2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971" y="1362455"/>
            <a:ext cx="6210838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탄생 배경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25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20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en-US" altLang="ko-KR" dirty="0"/>
              <a:t>Fuzzy</a:t>
            </a:r>
            <a:r>
              <a:rPr lang="ko-KR" altLang="en-US" dirty="0"/>
              <a:t> </a:t>
            </a:r>
            <a:r>
              <a:rPr lang="en-US" altLang="ko-KR" dirty="0"/>
              <a:t>Cognitive Map</a:t>
            </a:r>
            <a:r>
              <a:rPr lang="ko-KR" altLang="en-US" dirty="0"/>
              <a:t>을 활용한 정책과 집단감성의 시뮬레이션 분석</a:t>
            </a:r>
            <a:r>
              <a:rPr lang="en-US" altLang="ko-KR" dirty="0"/>
              <a:t>,</a:t>
            </a:r>
            <a:r>
              <a:rPr lang="ko-KR" altLang="en-US" dirty="0"/>
              <a:t>서승현 외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Fuzzy Cognitive Maps</a:t>
            </a:r>
            <a:r>
              <a:rPr lang="ko-KR" altLang="en-US" dirty="0">
                <a:latin typeface="+mn-lt"/>
              </a:rPr>
              <a:t>을 이용한 방사능 오염식품 관리와 집단감성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통제 요인을 투입하지 않은 시나리오 </a:t>
            </a:r>
            <a:r>
              <a:rPr lang="en-US" altLang="ko-KR" dirty="0">
                <a:latin typeface="+mn-lt"/>
              </a:rPr>
              <a:t>1</a:t>
            </a:r>
          </a:p>
          <a:p>
            <a:pPr lvl="2"/>
            <a:r>
              <a:rPr lang="ko-KR" altLang="en-US" dirty="0">
                <a:latin typeface="+mn-lt"/>
              </a:rPr>
              <a:t>집단감성 공포 값이 극대화가 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안정성 검사의 안정감이 불안을 상쇄하는 시나리오 </a:t>
            </a:r>
            <a:r>
              <a:rPr lang="en-US" altLang="ko-KR" dirty="0">
                <a:latin typeface="+mn-lt"/>
              </a:rPr>
              <a:t>2</a:t>
            </a:r>
          </a:p>
          <a:p>
            <a:pPr lvl="2"/>
            <a:r>
              <a:rPr lang="ko-KR" altLang="en-US" dirty="0">
                <a:latin typeface="+mn-lt"/>
              </a:rPr>
              <a:t>공포감이 감소된다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5A308-A2CE-2908-1B8E-C53BE10B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14" y="2834269"/>
            <a:ext cx="4956060" cy="335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21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지식창출과정을 활용한 정책 의사결정지원</a:t>
            </a:r>
            <a:r>
              <a:rPr lang="en-US" altLang="ko-KR" dirty="0"/>
              <a:t>,</a:t>
            </a:r>
            <a:r>
              <a:rPr lang="ko-KR" altLang="en-US" dirty="0" err="1"/>
              <a:t>박기남</a:t>
            </a:r>
            <a:r>
              <a:rPr lang="en-US" altLang="ko-KR" dirty="0"/>
              <a:t>,</a:t>
            </a:r>
            <a:r>
              <a:rPr lang="ko-KR" altLang="en-US" dirty="0"/>
              <a:t>동의대</a:t>
            </a:r>
            <a:r>
              <a:rPr lang="en-US" altLang="ko-KR" dirty="0"/>
              <a:t>,2008</a:t>
            </a:r>
            <a:endParaRPr lang="ko-KR" altLang="en-US"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>
                <a:latin typeface="+mn-lt"/>
              </a:rPr>
              <a:t>지식창출과정을 활용한 정책 의사결정지원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정부기관의 의사결정자들은 정책 수립에 도움이 되는 암묵지를 보유하고 있는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이해관계자들의 지원을 원한다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이해관계자들의 지식을 결합하고 적용하기 위한 어떠한 방법론도 이전엔 없었다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재래시장 활성화 문제를 해결하기 위한 정책적 의사결정지원 과정을 퍼지인지지도 기법을 통해 도출 하였다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367868-B77C-8FE6-F79A-72EC55503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094" y="3236794"/>
            <a:ext cx="4511843" cy="294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9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22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지식창출과정을 활용한 정책 의사결정지원</a:t>
            </a:r>
            <a:r>
              <a:rPr lang="en-US" altLang="ko-KR" dirty="0"/>
              <a:t>,</a:t>
            </a:r>
            <a:r>
              <a:rPr lang="ko-KR" altLang="en-US" dirty="0" err="1"/>
              <a:t>박기남</a:t>
            </a:r>
            <a:r>
              <a:rPr lang="en-US" altLang="ko-KR" dirty="0"/>
              <a:t>,</a:t>
            </a:r>
            <a:r>
              <a:rPr lang="ko-KR" altLang="en-US" dirty="0"/>
              <a:t>동의대</a:t>
            </a:r>
            <a:r>
              <a:rPr lang="en-US" altLang="ko-KR" dirty="0"/>
              <a:t>,2008</a:t>
            </a:r>
            <a:endParaRPr lang="ko-KR" altLang="en-US"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>
                <a:latin typeface="+mn-lt"/>
              </a:rPr>
              <a:t>지식창출과정을 활용한 정책 의사결정지원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시장 상인들이 작성한 인지지도 이다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en-US" altLang="ko-KR" dirty="0">
                <a:latin typeface="+mn-lt"/>
              </a:rPr>
              <a:t>26</a:t>
            </a:r>
            <a:r>
              <a:rPr lang="ko-KR" altLang="en-US" dirty="0">
                <a:latin typeface="+mn-lt"/>
              </a:rPr>
              <a:t>개의 주요 요인을 </a:t>
            </a:r>
            <a:r>
              <a:rPr lang="en-US" altLang="ko-KR" dirty="0">
                <a:latin typeface="+mn-lt"/>
              </a:rPr>
              <a:t>0.1~1</a:t>
            </a:r>
            <a:r>
              <a:rPr lang="ko-KR" altLang="en-US" dirty="0">
                <a:latin typeface="+mn-lt"/>
              </a:rPr>
              <a:t>점까지의 정도로 나타내었다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>
                <a:latin typeface="+mn-lt"/>
              </a:rPr>
              <a:t>지도를 </a:t>
            </a:r>
            <a:r>
              <a:rPr lang="ko-KR" altLang="en-US" dirty="0">
                <a:latin typeface="+mn-lt"/>
              </a:rPr>
              <a:t>통하여 여러 시나리오를 세우고 분석 하였다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8D627-CE1C-C8CB-3878-EB55AF0B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358" y="1402418"/>
            <a:ext cx="5040413" cy="379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3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5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01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24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결론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Fuzzy Cognitive Maps</a:t>
            </a:r>
          </a:p>
          <a:p>
            <a:pPr lvl="1"/>
            <a:r>
              <a:rPr lang="ko-KR" altLang="en-US" dirty="0">
                <a:latin typeface="+mn-lt"/>
              </a:rPr>
              <a:t>복잡한 현실 세계에 대한 구성요소를 통제 하면서 시나리오를 만들 수 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구성요소에 대한 값이 달라질 때에 따른 </a:t>
            </a:r>
            <a:r>
              <a:rPr lang="en-US" altLang="ko-KR" dirty="0">
                <a:latin typeface="+mn-lt"/>
              </a:rPr>
              <a:t>Fuzzy</a:t>
            </a:r>
            <a:r>
              <a:rPr lang="ko-KR" altLang="en-US" dirty="0">
                <a:latin typeface="+mn-lt"/>
              </a:rPr>
              <a:t>값의 변화를 확인 할 수 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값을 최적화 할 때 </a:t>
            </a:r>
            <a:r>
              <a:rPr lang="ko-KR" altLang="en-US" dirty="0" err="1">
                <a:latin typeface="+mn-lt"/>
              </a:rPr>
              <a:t>파이썬등을</a:t>
            </a:r>
            <a:r>
              <a:rPr lang="ko-KR" altLang="en-US" dirty="0">
                <a:latin typeface="+mn-lt"/>
              </a:rPr>
              <a:t> 사용해서 최적화 할 수 있다</a:t>
            </a:r>
            <a:r>
              <a:rPr lang="en-US" altLang="ko-KR" dirty="0">
                <a:latin typeface="+mn-lt"/>
              </a:rPr>
              <a:t>.</a:t>
            </a:r>
          </a:p>
          <a:p>
            <a:r>
              <a:rPr lang="ko-KR" altLang="en-US" dirty="0">
                <a:latin typeface="+mn-lt"/>
              </a:rPr>
              <a:t>활용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네트워크 분석에서 </a:t>
            </a:r>
            <a:r>
              <a:rPr lang="en-US" altLang="ko-KR" dirty="0">
                <a:latin typeface="+mn-lt"/>
              </a:rPr>
              <a:t>Fuzzy</a:t>
            </a:r>
            <a:r>
              <a:rPr lang="ko-KR" altLang="en-US" dirty="0">
                <a:latin typeface="+mn-lt"/>
              </a:rPr>
              <a:t>값을 도입해서 연결 정도를 구분 할 수 있지 않을까</a:t>
            </a:r>
            <a:r>
              <a:rPr lang="en-US" altLang="ko-KR" dirty="0">
                <a:latin typeface="+mn-lt"/>
              </a:rPr>
              <a:t>?</a:t>
            </a:r>
          </a:p>
          <a:p>
            <a:pPr lvl="1"/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20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3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탄생배경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Fuzzy Cognitive Maps</a:t>
            </a:r>
            <a:r>
              <a:rPr lang="ko-KR" altLang="en-US" dirty="0">
                <a:latin typeface="+mn-lt"/>
              </a:rPr>
              <a:t> 탄생배경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Bart </a:t>
            </a:r>
            <a:r>
              <a:rPr lang="en-US" altLang="ko-KR" dirty="0" err="1">
                <a:latin typeface="+mn-lt"/>
              </a:rPr>
              <a:t>Kosko</a:t>
            </a:r>
            <a:r>
              <a:rPr lang="ko-KR" altLang="en-US" dirty="0">
                <a:latin typeface="+mn-lt"/>
              </a:rPr>
              <a:t>라는 </a:t>
            </a:r>
            <a:r>
              <a:rPr lang="en-US" altLang="ko-KR" dirty="0">
                <a:latin typeface="+mn-lt"/>
              </a:rPr>
              <a:t>University of Southern California</a:t>
            </a:r>
            <a:r>
              <a:rPr lang="ko-KR" altLang="en-US" dirty="0">
                <a:latin typeface="+mn-lt"/>
              </a:rPr>
              <a:t>의 교수에 의해 발명 되었다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현실 세계의 복잡한 문제를 </a:t>
            </a:r>
            <a:r>
              <a:rPr lang="en-US" altLang="ko-KR" dirty="0">
                <a:highlight>
                  <a:srgbClr val="FFFF00"/>
                </a:highlight>
                <a:latin typeface="+mn-lt"/>
              </a:rPr>
              <a:t>Fuzzy</a:t>
            </a:r>
            <a:r>
              <a:rPr lang="ko-KR" altLang="en-US" dirty="0">
                <a:highlight>
                  <a:srgbClr val="FFFF00"/>
                </a:highlight>
                <a:latin typeface="+mn-lt"/>
              </a:rPr>
              <a:t>이론과 인지지도</a:t>
            </a:r>
            <a:r>
              <a:rPr lang="ko-KR" altLang="en-US" dirty="0">
                <a:latin typeface="+mn-lt"/>
              </a:rPr>
              <a:t>를 활용해 설명하는데 도움을 주기 위해 발명 되었다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endParaRPr lang="en-US" altLang="ko-KR" dirty="0">
              <a:latin typeface="+mn-lt"/>
            </a:endParaRPr>
          </a:p>
          <a:p>
            <a:pPr lvl="2"/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BA9315-7ED2-F0C2-195A-F548AE1BB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939" y="2333404"/>
            <a:ext cx="5936386" cy="3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5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목적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Fuzzy Cognitive Maps</a:t>
            </a:r>
          </a:p>
          <a:p>
            <a:pPr lvl="1"/>
            <a:r>
              <a:rPr lang="en-US" altLang="ko-KR" dirty="0">
                <a:latin typeface="+mn-lt"/>
              </a:rPr>
              <a:t>A Method to understand </a:t>
            </a:r>
            <a:r>
              <a:rPr lang="en-US" altLang="ko-KR" dirty="0">
                <a:highlight>
                  <a:srgbClr val="FFFF00"/>
                </a:highlight>
                <a:latin typeface="+mn-lt"/>
              </a:rPr>
              <a:t>how and why</a:t>
            </a:r>
            <a:r>
              <a:rPr lang="en-US" altLang="ko-KR" dirty="0">
                <a:latin typeface="+mn-lt"/>
              </a:rPr>
              <a:t> complex systems change</a:t>
            </a:r>
          </a:p>
          <a:p>
            <a:pPr lvl="2"/>
            <a:r>
              <a:rPr lang="ko-KR" altLang="en-US" dirty="0">
                <a:latin typeface="+mn-lt"/>
              </a:rPr>
              <a:t>복잡한 시스템이 어떻게 그리고 왜 변화하는지 이해할 수 있는 방법이다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latin typeface="+mn-lt"/>
              </a:rPr>
              <a:t>주로 의사 결정 문제 해결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복잡한 시스템 모델링 및 시뮬레이션에 사용 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latin typeface="+mn-lt"/>
              </a:rPr>
              <a:t>신경망 접근 방식을 활용해서 가중치를 최적화 할 수 있다</a:t>
            </a:r>
            <a:r>
              <a:rPr lang="en-US" altLang="ko-KR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75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방법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7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방법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What does Fuzzy mean?</a:t>
            </a:r>
          </a:p>
          <a:p>
            <a:pPr lvl="1"/>
            <a:r>
              <a:rPr lang="en-US" altLang="ko-KR" dirty="0">
                <a:latin typeface="+mn-lt"/>
              </a:rPr>
              <a:t>Disorder</a:t>
            </a:r>
          </a:p>
          <a:p>
            <a:pPr lvl="1"/>
            <a:r>
              <a:rPr lang="en-US" altLang="ko-KR" dirty="0">
                <a:latin typeface="+mn-lt"/>
              </a:rPr>
              <a:t>Confusion</a:t>
            </a:r>
          </a:p>
          <a:p>
            <a:pPr lvl="1"/>
            <a:r>
              <a:rPr lang="en-US" altLang="ko-KR" dirty="0">
                <a:latin typeface="+mn-lt"/>
              </a:rPr>
              <a:t>Lack of clarity</a:t>
            </a:r>
          </a:p>
          <a:p>
            <a:pPr lvl="1"/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과학적 의미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우리의 추론과정에 불확실성을 내포한다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2"/>
            <a:r>
              <a:rPr lang="ko-KR" altLang="en-US" dirty="0">
                <a:latin typeface="+mn-lt"/>
              </a:rPr>
              <a:t>좌</a:t>
            </a:r>
            <a:r>
              <a:rPr lang="en-US" altLang="ko-KR" dirty="0">
                <a:latin typeface="+mn-lt"/>
              </a:rPr>
              <a:t> : Crisp Number(</a:t>
            </a:r>
            <a:r>
              <a:rPr lang="ko-KR" altLang="en-US" dirty="0">
                <a:latin typeface="+mn-lt"/>
              </a:rPr>
              <a:t>참 거짓</a:t>
            </a:r>
            <a:r>
              <a:rPr lang="en-US" altLang="ko-KR" dirty="0">
                <a:latin typeface="+mn-lt"/>
              </a:rPr>
              <a:t>)</a:t>
            </a:r>
          </a:p>
          <a:p>
            <a:pPr lvl="2"/>
            <a:r>
              <a:rPr lang="ko-KR" altLang="en-US" dirty="0">
                <a:latin typeface="+mn-lt"/>
              </a:rPr>
              <a:t>우 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퍼지 집합의 소속 가능성</a:t>
            </a:r>
            <a:r>
              <a:rPr lang="en-US" altLang="ko-KR" dirty="0">
                <a:latin typeface="+mn-lt"/>
              </a:rPr>
              <a:t>(Possibility)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0A3F89-CC0B-CC38-A4BF-05AC5D309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958" y="1104223"/>
            <a:ext cx="6127011" cy="17298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B9BC5D-2212-67C0-5447-21D4F650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834" y="3095403"/>
            <a:ext cx="5163135" cy="29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8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방법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What does Cognitive maps mean?</a:t>
            </a:r>
          </a:p>
          <a:p>
            <a:pPr lvl="1"/>
            <a:r>
              <a:rPr lang="ko-KR" altLang="en-US" dirty="0">
                <a:latin typeface="+mn-lt"/>
              </a:rPr>
              <a:t>구성요소들 사이의 질적 관계를 설명하기 위해 사용된다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E7DE50-79BE-A273-00FF-262B55AEB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1" y="2309924"/>
            <a:ext cx="5639017" cy="370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6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9</a:t>
            </a:fld>
            <a:endParaRPr lang="en-US"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Fuzzy Cognitive Maps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ko-KR" altLang="en-US" dirty="0"/>
              <a:t>방법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>
                <a:latin typeface="+mn-lt"/>
              </a:rPr>
              <a:t>How does this fuzzy approach work?</a:t>
            </a:r>
          </a:p>
          <a:p>
            <a:pPr lvl="1"/>
            <a:r>
              <a:rPr lang="ko-KR" altLang="en-US" dirty="0">
                <a:latin typeface="+mn-lt"/>
              </a:rPr>
              <a:t>예시를 통해 설명한다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양이 </a:t>
            </a:r>
            <a:r>
              <a:rPr lang="en-US" altLang="ko-KR" dirty="0">
                <a:latin typeface="+mn-lt"/>
              </a:rPr>
              <a:t>8</a:t>
            </a:r>
            <a:r>
              <a:rPr lang="ko-KR" altLang="en-US" dirty="0">
                <a:latin typeface="+mn-lt"/>
              </a:rPr>
              <a:t>마리가 있고 흰색</a:t>
            </a:r>
            <a:r>
              <a:rPr lang="en-US" altLang="ko-KR" dirty="0">
                <a:latin typeface="+mn-lt"/>
              </a:rPr>
              <a:t>,</a:t>
            </a:r>
            <a:r>
              <a:rPr lang="ko-KR" altLang="en-US" dirty="0">
                <a:latin typeface="+mn-lt"/>
              </a:rPr>
              <a:t>검은색으로 분류한다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그럼 밑과 같이 분류 할 수 있지만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이는 회색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연한 </a:t>
            </a:r>
            <a:r>
              <a:rPr lang="ko-KR" altLang="en-US" dirty="0" err="1">
                <a:latin typeface="+mn-lt"/>
              </a:rPr>
              <a:t>회색등의</a:t>
            </a:r>
            <a:r>
              <a:rPr lang="ko-KR" altLang="en-US" dirty="0">
                <a:latin typeface="+mn-lt"/>
              </a:rPr>
              <a:t> 정보의 손실을 야기한다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정보의 손실을 최소화 하기 위해 퍼지 이론을 이용한다</a:t>
            </a:r>
            <a:r>
              <a:rPr lang="en-US" altLang="ko-KR" dirty="0">
                <a:latin typeface="+mn-lt"/>
              </a:rPr>
              <a:t>.</a:t>
            </a:r>
          </a:p>
          <a:p>
            <a:pPr lvl="1"/>
            <a:r>
              <a:rPr lang="ko-KR" altLang="en-US" dirty="0">
                <a:latin typeface="+mn-lt"/>
              </a:rPr>
              <a:t>퍼지 이론은 단순히 흰색은 </a:t>
            </a:r>
            <a:r>
              <a:rPr lang="en-US" altLang="ko-KR" dirty="0">
                <a:latin typeface="+mn-lt"/>
              </a:rPr>
              <a:t>0 </a:t>
            </a:r>
            <a:r>
              <a:rPr lang="ko-KR" altLang="en-US" dirty="0">
                <a:latin typeface="+mn-lt"/>
              </a:rPr>
              <a:t>검은색은 </a:t>
            </a:r>
            <a:r>
              <a:rPr lang="en-US" altLang="ko-KR" dirty="0">
                <a:latin typeface="+mn-lt"/>
              </a:rPr>
              <a:t>1 </a:t>
            </a:r>
            <a:r>
              <a:rPr lang="ko-KR" altLang="en-US" dirty="0">
                <a:latin typeface="+mn-lt"/>
              </a:rPr>
              <a:t>로 분류하는 것이 아니라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그 사이에 </a:t>
            </a:r>
            <a:r>
              <a:rPr lang="en-US" altLang="ko-KR" dirty="0">
                <a:latin typeface="+mn-lt"/>
              </a:rPr>
              <a:t>0.1</a:t>
            </a:r>
            <a:r>
              <a:rPr lang="ko-KR" altLang="en-US" dirty="0">
                <a:latin typeface="+mn-lt"/>
              </a:rPr>
              <a:t>등의 값을 주는 것이다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87CC83-7314-C55A-9BF2-3AF5F8057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0" y="3897836"/>
            <a:ext cx="5723116" cy="17451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CB3E2C-B318-D199-5F7F-D342039AB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565" y="3897836"/>
            <a:ext cx="5699978" cy="1745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FC182D-97C6-C4CA-13B5-E1E29784E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40" y="3893825"/>
            <a:ext cx="11694703" cy="17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7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952</Words>
  <Application>Microsoft Office PowerPoint</Application>
  <PresentationFormat>와이드스크린</PresentationFormat>
  <Paragraphs>186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Fuzzy Cognitive Maps</vt:lpstr>
      <vt:lpstr>PowerPoint 프레젠테이션</vt:lpstr>
      <vt:lpstr>Fuzzy Cognitive Maps</vt:lpstr>
      <vt:lpstr>PowerPoint 프레젠테이션</vt:lpstr>
      <vt:lpstr>Fuzzy Cognitive Maps</vt:lpstr>
      <vt:lpstr>Fuzzy Cognitive Maps</vt:lpstr>
      <vt:lpstr>Fuzzy Cognitive Maps</vt:lpstr>
      <vt:lpstr>Fuzzy Cognitive Maps</vt:lpstr>
      <vt:lpstr>Fuzzy Cognitive Maps</vt:lpstr>
      <vt:lpstr>Fuzzy Cognitive Maps</vt:lpstr>
      <vt:lpstr>Fuzzy Cognitive Maps</vt:lpstr>
      <vt:lpstr>Fuzzy Cognitive Maps</vt:lpstr>
      <vt:lpstr>Fuzzy Cognitive Maps</vt:lpstr>
      <vt:lpstr>Fuzzy Cognitive Maps</vt:lpstr>
      <vt:lpstr>PowerPoint 프레젠테이션</vt:lpstr>
      <vt:lpstr>Fuzzy Cognitive Maps</vt:lpstr>
      <vt:lpstr>Fuzzy Cognitive Maps</vt:lpstr>
      <vt:lpstr>Fuzzy Cognitive Maps</vt:lpstr>
      <vt:lpstr>Fuzzy Cognitive Maps</vt:lpstr>
      <vt:lpstr>Fuzzy Cognitive Maps</vt:lpstr>
      <vt:lpstr>PowerPoint 프레젠테이션</vt:lpstr>
      <vt:lpstr>Fuzzy Cognitive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수원 서</cp:lastModifiedBy>
  <cp:revision>40</cp:revision>
  <dcterms:created xsi:type="dcterms:W3CDTF">2020-05-26T05:06:02Z</dcterms:created>
  <dcterms:modified xsi:type="dcterms:W3CDTF">2023-07-25T03:34:55Z</dcterms:modified>
</cp:coreProperties>
</file>