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70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27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259" r:id="rId23"/>
    <p:sldId id="330" r:id="rId24"/>
    <p:sldId id="332" r:id="rId25"/>
    <p:sldId id="333" r:id="rId26"/>
    <p:sldId id="334" r:id="rId27"/>
    <p:sldId id="335" r:id="rId28"/>
    <p:sldId id="336" r:id="rId29"/>
    <p:sldId id="337" r:id="rId30"/>
    <p:sldId id="338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gUMAhJ3WGZfSMGEvzQf4kGAGHf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1977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9489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0188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5477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0326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9490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1972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2482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0239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4710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9332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1270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46" name="Google Shape;14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0535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29478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14409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34212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80216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04496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9202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45863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9924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3752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9397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8963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0525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5717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0366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">
  <p:cSld name="1_Sec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/>
          <p:nvPr/>
        </p:nvSpPr>
        <p:spPr>
          <a:xfrm>
            <a:off x="0" y="-19050"/>
            <a:ext cx="12192000" cy="687705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" name="Google Shape;21;p14"/>
          <p:cNvGrpSpPr/>
          <p:nvPr/>
        </p:nvGrpSpPr>
        <p:grpSpPr>
          <a:xfrm>
            <a:off x="7632171" y="798969"/>
            <a:ext cx="3456384" cy="4968552"/>
            <a:chOff x="7632171" y="798969"/>
            <a:chExt cx="3456384" cy="4968552"/>
          </a:xfrm>
        </p:grpSpPr>
        <p:sp>
          <p:nvSpPr>
            <p:cNvPr id="22" name="Google Shape;22;p14"/>
            <p:cNvSpPr/>
            <p:nvPr/>
          </p:nvSpPr>
          <p:spPr>
            <a:xfrm>
              <a:off x="7632171" y="798969"/>
              <a:ext cx="3456384" cy="4968552"/>
            </a:xfrm>
            <a:prstGeom prst="roundRect">
              <a:avLst>
                <a:gd name="adj" fmla="val 4363"/>
              </a:avLst>
            </a:prstGeom>
            <a:noFill/>
            <a:ln w="1524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3" name="Google Shape;23;p14"/>
            <p:cNvCxnSpPr/>
            <p:nvPr/>
          </p:nvCxnSpPr>
          <p:spPr>
            <a:xfrm>
              <a:off x="8088221" y="3031217"/>
              <a:ext cx="2544283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/>
          <p:nvPr/>
        </p:nvSpPr>
        <p:spPr>
          <a:xfrm>
            <a:off x="10939850" y="6348391"/>
            <a:ext cx="1252912" cy="406800"/>
          </a:xfrm>
          <a:prstGeom prst="rect">
            <a:avLst/>
          </a:prstGeom>
          <a:solidFill>
            <a:srgbClr val="0120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" name="Google Shape;27;p15"/>
          <p:cNvSpPr/>
          <p:nvPr/>
        </p:nvSpPr>
        <p:spPr>
          <a:xfrm>
            <a:off x="0" y="257044"/>
            <a:ext cx="12192000" cy="432000"/>
          </a:xfrm>
          <a:prstGeom prst="rect">
            <a:avLst/>
          </a:prstGeom>
          <a:solidFill>
            <a:srgbClr val="EC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None/>
              <a:defRPr sz="1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15"/>
          <p:cNvSpPr/>
          <p:nvPr/>
        </p:nvSpPr>
        <p:spPr>
          <a:xfrm>
            <a:off x="0" y="6348391"/>
            <a:ext cx="10865708" cy="406800"/>
          </a:xfrm>
          <a:prstGeom prst="rect">
            <a:avLst/>
          </a:prstGeom>
          <a:solidFill>
            <a:srgbClr val="EC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31;p15"/>
          <p:cNvSpPr txBox="1"/>
          <p:nvPr/>
        </p:nvSpPr>
        <p:spPr>
          <a:xfrm>
            <a:off x="822275" y="6397903"/>
            <a:ext cx="71377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usiness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ntelligence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oratory –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비즈니스 인텔리전스 연구실</a:t>
            </a:r>
            <a:endParaRPr/>
          </a:p>
        </p:txBody>
      </p:sp>
      <p:cxnSp>
        <p:nvCxnSpPr>
          <p:cNvPr id="32" name="Google Shape;32;p15"/>
          <p:cNvCxnSpPr>
            <a:stCxn id="31" idx="3"/>
          </p:cNvCxnSpPr>
          <p:nvPr/>
        </p:nvCxnSpPr>
        <p:spPr>
          <a:xfrm>
            <a:off x="7960063" y="6551792"/>
            <a:ext cx="2526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3" name="Google Shape;3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4832" y="6348391"/>
            <a:ext cx="292611" cy="4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66306" y="256484"/>
            <a:ext cx="431935" cy="43340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5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791"/>
            <a:ext cx="1145005" cy="115931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 flipH="1">
            <a:off x="6544132" y="2479396"/>
            <a:ext cx="5647868" cy="4378604"/>
          </a:xfrm>
          <a:prstGeom prst="rtTriangle">
            <a:avLst/>
          </a:prstGeom>
          <a:solidFill>
            <a:srgbClr val="F2F2F2">
              <a:alpha val="4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1" name="Google Shape;101;p1"/>
          <p:cNvGrpSpPr/>
          <p:nvPr/>
        </p:nvGrpSpPr>
        <p:grpSpPr>
          <a:xfrm>
            <a:off x="5297369" y="1163107"/>
            <a:ext cx="6480967" cy="5508171"/>
            <a:chOff x="4046075" y="664189"/>
            <a:chExt cx="6480967" cy="5508171"/>
          </a:xfrm>
        </p:grpSpPr>
        <p:sp>
          <p:nvSpPr>
            <p:cNvPr id="102" name="Google Shape;102;p1"/>
            <p:cNvSpPr/>
            <p:nvPr/>
          </p:nvSpPr>
          <p:spPr>
            <a:xfrm rot="-5400000">
              <a:off x="5902050" y="3863438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 rot="-5400000">
              <a:off x="6824461" y="2942685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 rot="-5400000">
              <a:off x="7746872" y="2027486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 rot="-5400000">
              <a:off x="8676167" y="1110871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5901221" y="3416756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6175941" y="3550072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6823632" y="2496003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7098352" y="2629319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7746043" y="1580804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8020763" y="1714120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8675338" y="664189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950058" y="797505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971927" y="4335612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5246647" y="4468928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 rot="-5400000">
              <a:off x="4976198" y="4793262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4046075" y="5273768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4320795" y="5408046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5791416" y="4637155"/>
              <a:ext cx="212725" cy="304800"/>
            </a:xfrm>
            <a:custGeom>
              <a:avLst/>
              <a:gdLst/>
              <a:ahLst/>
              <a:cxnLst/>
              <a:rect l="l" t="t" r="r" b="b"/>
              <a:pathLst>
                <a:path w="187" h="267" extrusionOk="0">
                  <a:moveTo>
                    <a:pt x="94" y="0"/>
                  </a:moveTo>
                  <a:cubicBezTo>
                    <a:pt x="42" y="0"/>
                    <a:pt x="0" y="42"/>
                    <a:pt x="0" y="94"/>
                  </a:cubicBezTo>
                  <a:cubicBezTo>
                    <a:pt x="0" y="164"/>
                    <a:pt x="94" y="267"/>
                    <a:pt x="94" y="267"/>
                  </a:cubicBezTo>
                  <a:cubicBezTo>
                    <a:pt x="94" y="267"/>
                    <a:pt x="187" y="164"/>
                    <a:pt x="187" y="94"/>
                  </a:cubicBezTo>
                  <a:cubicBezTo>
                    <a:pt x="187" y="42"/>
                    <a:pt x="145" y="0"/>
                    <a:pt x="94" y="0"/>
                  </a:cubicBezTo>
                  <a:lnTo>
                    <a:pt x="94" y="0"/>
                  </a:lnTo>
                  <a:close/>
                  <a:moveTo>
                    <a:pt x="94" y="127"/>
                  </a:moveTo>
                  <a:cubicBezTo>
                    <a:pt x="75" y="127"/>
                    <a:pt x="60" y="112"/>
                    <a:pt x="60" y="94"/>
                  </a:cubicBezTo>
                  <a:cubicBezTo>
                    <a:pt x="60" y="75"/>
                    <a:pt x="75" y="60"/>
                    <a:pt x="94" y="60"/>
                  </a:cubicBezTo>
                  <a:cubicBezTo>
                    <a:pt x="112" y="60"/>
                    <a:pt x="127" y="75"/>
                    <a:pt x="127" y="94"/>
                  </a:cubicBezTo>
                  <a:cubicBezTo>
                    <a:pt x="127" y="112"/>
                    <a:pt x="112" y="127"/>
                    <a:pt x="94" y="127"/>
                  </a:cubicBezTo>
                  <a:lnTo>
                    <a:pt x="94" y="12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  <a:effectLst>
              <a:outerShdw blurRad="50800" sy="23000" kx="-1200000" algn="b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9451439" y="955594"/>
              <a:ext cx="306388" cy="304800"/>
            </a:xfrm>
            <a:custGeom>
              <a:avLst/>
              <a:gdLst/>
              <a:ahLst/>
              <a:cxnLst/>
              <a:rect l="l" t="t" r="r" b="b"/>
              <a:pathLst>
                <a:path w="267" h="267" extrusionOk="0">
                  <a:moveTo>
                    <a:pt x="134" y="0"/>
                  </a:moveTo>
                  <a:cubicBezTo>
                    <a:pt x="60" y="0"/>
                    <a:pt x="0" y="60"/>
                    <a:pt x="0" y="134"/>
                  </a:cubicBezTo>
                  <a:cubicBezTo>
                    <a:pt x="0" y="207"/>
                    <a:pt x="60" y="267"/>
                    <a:pt x="134" y="267"/>
                  </a:cubicBezTo>
                  <a:cubicBezTo>
                    <a:pt x="207" y="267"/>
                    <a:pt x="267" y="207"/>
                    <a:pt x="267" y="134"/>
                  </a:cubicBezTo>
                  <a:cubicBezTo>
                    <a:pt x="267" y="60"/>
                    <a:pt x="207" y="0"/>
                    <a:pt x="134" y="0"/>
                  </a:cubicBezTo>
                  <a:lnTo>
                    <a:pt x="134" y="0"/>
                  </a:lnTo>
                  <a:close/>
                  <a:moveTo>
                    <a:pt x="226" y="80"/>
                  </a:moveTo>
                  <a:lnTo>
                    <a:pt x="187" y="80"/>
                  </a:lnTo>
                  <a:cubicBezTo>
                    <a:pt x="182" y="64"/>
                    <a:pt x="176" y="48"/>
                    <a:pt x="168" y="33"/>
                  </a:cubicBezTo>
                  <a:cubicBezTo>
                    <a:pt x="193" y="41"/>
                    <a:pt x="213" y="58"/>
                    <a:pt x="226" y="80"/>
                  </a:cubicBezTo>
                  <a:lnTo>
                    <a:pt x="226" y="80"/>
                  </a:lnTo>
                  <a:close/>
                  <a:moveTo>
                    <a:pt x="134" y="28"/>
                  </a:moveTo>
                  <a:cubicBezTo>
                    <a:pt x="145" y="44"/>
                    <a:pt x="153" y="61"/>
                    <a:pt x="159" y="80"/>
                  </a:cubicBezTo>
                  <a:lnTo>
                    <a:pt x="108" y="80"/>
                  </a:lnTo>
                  <a:cubicBezTo>
                    <a:pt x="114" y="61"/>
                    <a:pt x="123" y="44"/>
                    <a:pt x="134" y="28"/>
                  </a:cubicBezTo>
                  <a:lnTo>
                    <a:pt x="134" y="28"/>
                  </a:lnTo>
                  <a:close/>
                  <a:moveTo>
                    <a:pt x="30" y="160"/>
                  </a:moveTo>
                  <a:cubicBezTo>
                    <a:pt x="28" y="152"/>
                    <a:pt x="27" y="143"/>
                    <a:pt x="27" y="134"/>
                  </a:cubicBezTo>
                  <a:cubicBezTo>
                    <a:pt x="27" y="124"/>
                    <a:pt x="28" y="116"/>
                    <a:pt x="30" y="107"/>
                  </a:cubicBezTo>
                  <a:lnTo>
                    <a:pt x="76" y="107"/>
                  </a:lnTo>
                  <a:cubicBezTo>
                    <a:pt x="74" y="116"/>
                    <a:pt x="74" y="125"/>
                    <a:pt x="74" y="134"/>
                  </a:cubicBezTo>
                  <a:cubicBezTo>
                    <a:pt x="74" y="143"/>
                    <a:pt x="74" y="152"/>
                    <a:pt x="76" y="160"/>
                  </a:cubicBezTo>
                  <a:lnTo>
                    <a:pt x="30" y="160"/>
                  </a:lnTo>
                  <a:lnTo>
                    <a:pt x="30" y="160"/>
                  </a:lnTo>
                  <a:close/>
                  <a:moveTo>
                    <a:pt x="41" y="187"/>
                  </a:moveTo>
                  <a:lnTo>
                    <a:pt x="81" y="187"/>
                  </a:lnTo>
                  <a:cubicBezTo>
                    <a:pt x="85" y="204"/>
                    <a:pt x="91" y="220"/>
                    <a:pt x="99" y="234"/>
                  </a:cubicBezTo>
                  <a:cubicBezTo>
                    <a:pt x="75" y="226"/>
                    <a:pt x="54" y="209"/>
                    <a:pt x="41" y="187"/>
                  </a:cubicBezTo>
                  <a:lnTo>
                    <a:pt x="41" y="187"/>
                  </a:lnTo>
                  <a:close/>
                  <a:moveTo>
                    <a:pt x="81" y="80"/>
                  </a:moveTo>
                  <a:lnTo>
                    <a:pt x="41" y="80"/>
                  </a:lnTo>
                  <a:cubicBezTo>
                    <a:pt x="54" y="58"/>
                    <a:pt x="75" y="41"/>
                    <a:pt x="99" y="33"/>
                  </a:cubicBezTo>
                  <a:cubicBezTo>
                    <a:pt x="91" y="48"/>
                    <a:pt x="85" y="64"/>
                    <a:pt x="81" y="80"/>
                  </a:cubicBezTo>
                  <a:lnTo>
                    <a:pt x="81" y="80"/>
                  </a:lnTo>
                  <a:close/>
                  <a:moveTo>
                    <a:pt x="134" y="240"/>
                  </a:moveTo>
                  <a:cubicBezTo>
                    <a:pt x="123" y="224"/>
                    <a:pt x="114" y="206"/>
                    <a:pt x="108" y="187"/>
                  </a:cubicBezTo>
                  <a:lnTo>
                    <a:pt x="159" y="187"/>
                  </a:lnTo>
                  <a:cubicBezTo>
                    <a:pt x="153" y="206"/>
                    <a:pt x="145" y="224"/>
                    <a:pt x="134" y="240"/>
                  </a:cubicBezTo>
                  <a:lnTo>
                    <a:pt x="134" y="240"/>
                  </a:lnTo>
                  <a:close/>
                  <a:moveTo>
                    <a:pt x="165" y="160"/>
                  </a:moveTo>
                  <a:lnTo>
                    <a:pt x="102" y="160"/>
                  </a:lnTo>
                  <a:cubicBezTo>
                    <a:pt x="101" y="152"/>
                    <a:pt x="100" y="143"/>
                    <a:pt x="100" y="134"/>
                  </a:cubicBezTo>
                  <a:cubicBezTo>
                    <a:pt x="100" y="125"/>
                    <a:pt x="101" y="116"/>
                    <a:pt x="102" y="107"/>
                  </a:cubicBezTo>
                  <a:lnTo>
                    <a:pt x="165" y="107"/>
                  </a:lnTo>
                  <a:cubicBezTo>
                    <a:pt x="166" y="116"/>
                    <a:pt x="167" y="125"/>
                    <a:pt x="167" y="134"/>
                  </a:cubicBezTo>
                  <a:cubicBezTo>
                    <a:pt x="167" y="143"/>
                    <a:pt x="166" y="152"/>
                    <a:pt x="165" y="160"/>
                  </a:cubicBezTo>
                  <a:lnTo>
                    <a:pt x="165" y="160"/>
                  </a:lnTo>
                  <a:close/>
                  <a:moveTo>
                    <a:pt x="168" y="234"/>
                  </a:moveTo>
                  <a:cubicBezTo>
                    <a:pt x="176" y="220"/>
                    <a:pt x="182" y="204"/>
                    <a:pt x="187" y="187"/>
                  </a:cubicBezTo>
                  <a:lnTo>
                    <a:pt x="226" y="187"/>
                  </a:lnTo>
                  <a:cubicBezTo>
                    <a:pt x="213" y="209"/>
                    <a:pt x="193" y="226"/>
                    <a:pt x="168" y="234"/>
                  </a:cubicBezTo>
                  <a:lnTo>
                    <a:pt x="168" y="234"/>
                  </a:lnTo>
                  <a:close/>
                  <a:moveTo>
                    <a:pt x="192" y="160"/>
                  </a:moveTo>
                  <a:cubicBezTo>
                    <a:pt x="193" y="152"/>
                    <a:pt x="194" y="143"/>
                    <a:pt x="194" y="134"/>
                  </a:cubicBezTo>
                  <a:cubicBezTo>
                    <a:pt x="194" y="125"/>
                    <a:pt x="193" y="116"/>
                    <a:pt x="192" y="107"/>
                  </a:cubicBezTo>
                  <a:lnTo>
                    <a:pt x="237" y="107"/>
                  </a:lnTo>
                  <a:cubicBezTo>
                    <a:pt x="239" y="116"/>
                    <a:pt x="240" y="124"/>
                    <a:pt x="240" y="134"/>
                  </a:cubicBezTo>
                  <a:cubicBezTo>
                    <a:pt x="240" y="143"/>
                    <a:pt x="239" y="152"/>
                    <a:pt x="237" y="160"/>
                  </a:cubicBezTo>
                  <a:lnTo>
                    <a:pt x="192" y="160"/>
                  </a:lnTo>
                  <a:lnTo>
                    <a:pt x="192" y="160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  <a:effectLst>
              <a:outerShdw blurRad="50800" sy="23000" kx="-1200000" algn="b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8554154" y="1899925"/>
              <a:ext cx="228600" cy="260350"/>
            </a:xfrm>
            <a:custGeom>
              <a:avLst/>
              <a:gdLst/>
              <a:ahLst/>
              <a:cxnLst/>
              <a:rect l="l" t="t" r="r" b="b"/>
              <a:pathLst>
                <a:path w="144" h="164" extrusionOk="0">
                  <a:moveTo>
                    <a:pt x="90" y="20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9" y="164"/>
                  </a:lnTo>
                  <a:lnTo>
                    <a:pt x="19" y="96"/>
                  </a:lnTo>
                  <a:lnTo>
                    <a:pt x="73" y="96"/>
                  </a:lnTo>
                  <a:lnTo>
                    <a:pt x="77" y="116"/>
                  </a:lnTo>
                  <a:lnTo>
                    <a:pt x="144" y="116"/>
                  </a:lnTo>
                  <a:lnTo>
                    <a:pt x="144" y="20"/>
                  </a:lnTo>
                  <a:lnTo>
                    <a:pt x="90" y="20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2" name="Google Shape;122;p1"/>
          <p:cNvGrpSpPr/>
          <p:nvPr/>
        </p:nvGrpSpPr>
        <p:grpSpPr>
          <a:xfrm>
            <a:off x="413664" y="1660286"/>
            <a:ext cx="7936363" cy="2079385"/>
            <a:chOff x="224990" y="402220"/>
            <a:chExt cx="7214875" cy="1890343"/>
          </a:xfrm>
        </p:grpSpPr>
        <p:sp>
          <p:nvSpPr>
            <p:cNvPr id="123" name="Google Shape;123;p1"/>
            <p:cNvSpPr txBox="1"/>
            <p:nvPr/>
          </p:nvSpPr>
          <p:spPr>
            <a:xfrm>
              <a:off x="224990" y="828879"/>
              <a:ext cx="7214875" cy="615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dirty="0">
                  <a:solidFill>
                    <a:srgbClr val="2E4F88"/>
                  </a:solidFill>
                </a:rPr>
                <a:t>Machine</a:t>
              </a:r>
              <a:r>
                <a:rPr lang="ko-KR" altLang="en-US" sz="4400" dirty="0">
                  <a:solidFill>
                    <a:srgbClr val="2E4F88"/>
                  </a:solidFill>
                </a:rPr>
                <a:t> </a:t>
              </a:r>
              <a:r>
                <a:rPr lang="en-US" altLang="ko-KR" sz="4400" dirty="0">
                  <a:solidFill>
                    <a:srgbClr val="2E4F88"/>
                  </a:solidFill>
                </a:rPr>
                <a:t>Learning with Graphs</a:t>
              </a:r>
              <a:endParaRPr sz="4400" b="0" u="none" dirty="0">
                <a:solidFill>
                  <a:srgbClr val="2E4F8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 txBox="1"/>
            <p:nvPr/>
          </p:nvSpPr>
          <p:spPr>
            <a:xfrm>
              <a:off x="224990" y="1900849"/>
              <a:ext cx="7214875" cy="3917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 txBox="1"/>
            <p:nvPr/>
          </p:nvSpPr>
          <p:spPr>
            <a:xfrm>
              <a:off x="224990" y="402220"/>
              <a:ext cx="7214875" cy="3917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800" b="0" u="none" dirty="0">
                  <a:solidFill>
                    <a:srgbClr val="8DA9DB"/>
                  </a:solidFill>
                  <a:latin typeface="Arial"/>
                  <a:ea typeface="Arial"/>
                  <a:cs typeface="Arial"/>
                  <a:sym typeface="Arial"/>
                </a:rPr>
                <a:t>20230706</a:t>
              </a:r>
              <a:endParaRPr sz="24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1"/>
          <p:cNvSpPr txBox="1"/>
          <p:nvPr/>
        </p:nvSpPr>
        <p:spPr>
          <a:xfrm>
            <a:off x="8518456" y="5140663"/>
            <a:ext cx="336579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서수원</a:t>
            </a:r>
            <a:endParaRPr sz="2000" b="0" u="none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ko-KR" sz="20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usiness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0" u="none" dirty="0" err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sz="2000" b="0" u="none" dirty="0" err="1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ntelligence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0" u="none" dirty="0" err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산업경영공학과, 명지대학교</a:t>
            </a:r>
            <a:endParaRPr sz="2000" b="0" u="none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Node-level prediction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Clustering Coefficient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Clustering Coefficient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분자는 인접 노드 사이의 </a:t>
            </a:r>
            <a:r>
              <a:rPr lang="ko-KR" altLang="en-US" dirty="0" err="1"/>
              <a:t>엣지의</a:t>
            </a:r>
            <a:r>
              <a:rPr lang="ko-KR" altLang="en-US" dirty="0"/>
              <a:t> 수를 의미한다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분모의 </a:t>
            </a:r>
            <a:r>
              <a:rPr lang="en-US" altLang="ko-KR" dirty="0" err="1"/>
              <a:t>Kv</a:t>
            </a:r>
            <a:r>
              <a:rPr lang="ko-KR" altLang="en-US" dirty="0"/>
              <a:t>는 </a:t>
            </a:r>
            <a:r>
              <a:rPr lang="en-US" altLang="ko-KR" dirty="0"/>
              <a:t>v</a:t>
            </a:r>
            <a:r>
              <a:rPr lang="ko-KR" altLang="en-US" dirty="0"/>
              <a:t>의 차수이다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 err="1"/>
              <a:t>Kv</a:t>
            </a:r>
            <a:r>
              <a:rPr lang="en-US" altLang="ko-KR" dirty="0"/>
              <a:t> combination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를 하는 이유는 </a:t>
            </a:r>
            <a:r>
              <a:rPr lang="en-US" altLang="ko-KR" dirty="0"/>
              <a:t>v</a:t>
            </a:r>
            <a:r>
              <a:rPr lang="ko-KR" altLang="en-US" dirty="0"/>
              <a:t>와 관계가 있는 이웃들이 연결되는 경우의 수를 의미한다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D99C78-1203-9DEF-6395-4939E3147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918" y="2354179"/>
            <a:ext cx="4168501" cy="8839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B5DDE4-6D84-4B6B-90D3-5B688851C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214" y="3681664"/>
            <a:ext cx="5867908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70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Node-level prediction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Graphlets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Graphlets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Clustering Coefficient</a:t>
            </a:r>
            <a:r>
              <a:rPr lang="ko-KR" altLang="en-US" dirty="0"/>
              <a:t>를 </a:t>
            </a:r>
            <a:r>
              <a:rPr lang="en-US" altLang="ko-KR" dirty="0"/>
              <a:t>Graphlets</a:t>
            </a:r>
            <a:r>
              <a:rPr lang="ko-KR" altLang="en-US" dirty="0"/>
              <a:t>의 개념으로 일반화 할 수 있다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Clustering Coefficient</a:t>
            </a:r>
            <a:r>
              <a:rPr lang="ko-KR" altLang="en-US" dirty="0"/>
              <a:t>는 기본적으로 인접 노드들 과의 삼각형을 세는 것이라고 볼 수 있다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Graphlets</a:t>
            </a:r>
            <a:r>
              <a:rPr lang="ko-KR" altLang="en-US" dirty="0"/>
              <a:t>은 삼각형 직선 사각형 등 다양한 구조에 대해 다룬다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DF6DE4-8ECE-A654-3016-AF36911AD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781" y="2160380"/>
            <a:ext cx="4009580" cy="12686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1B7302-F194-5F90-BFD3-5B9D11F0E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898" y="3866691"/>
            <a:ext cx="4498058" cy="239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16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Node-level prediction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Graphlets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Graphlets Degree Vector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Graphlets-based features for nodes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노드가 가지는 </a:t>
            </a:r>
            <a:r>
              <a:rPr lang="en-US" altLang="ko-KR" dirty="0"/>
              <a:t>graphlets </a:t>
            </a:r>
            <a:r>
              <a:rPr lang="ko-KR" altLang="en-US" dirty="0"/>
              <a:t>수를 센다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963ACB-D044-C0F0-C083-52C23B85E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906" y="2397762"/>
            <a:ext cx="6900455" cy="351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10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 dirty="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en-US" altLang="ko-KR" sz="13800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endParaRPr sz="13800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8085130" y="3247241"/>
            <a:ext cx="2502459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Link-Level Prediction Task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2250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Link-level prediction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Link-level Tasks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Link(Edge)-level Tasks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기존 링크를 통해 새로운 링크를 예측 하는 문제를 의미한다</a:t>
            </a:r>
            <a:r>
              <a:rPr lang="en-US" altLang="ko-KR" dirty="0"/>
              <a:t>.</a:t>
            </a:r>
          </a:p>
          <a:p>
            <a:pPr marL="469900">
              <a:spcBef>
                <a:spcPts val="0"/>
              </a:spcBef>
            </a:pPr>
            <a:r>
              <a:rPr lang="en-US" altLang="ko-KR" dirty="0"/>
              <a:t>Two formulation of the link prediction Tasks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Links missing at random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무작위로 링크를 삭제하고 링크를 예측한다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Links over time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시간에 따라 진화하는 네트워크의 경우 다음 시간의 링크를 예측한다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en-US" altLang="ko-KR" dirty="0" err="1"/>
              <a:t>Sns</a:t>
            </a:r>
            <a:r>
              <a:rPr lang="ko-KR" altLang="en-US" dirty="0"/>
              <a:t>의 </a:t>
            </a:r>
            <a:r>
              <a:rPr lang="en-US" altLang="ko-KR" dirty="0"/>
              <a:t>follow</a:t>
            </a:r>
            <a:r>
              <a:rPr lang="ko-KR" altLang="en-US" dirty="0"/>
              <a:t> 수</a:t>
            </a:r>
            <a:r>
              <a:rPr lang="en-US" altLang="ko-KR" dirty="0"/>
              <a:t>, </a:t>
            </a:r>
            <a:r>
              <a:rPr lang="ko-KR" altLang="en-US" dirty="0"/>
              <a:t>특허 링크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D09243-0F79-01B3-55B8-CC21D7243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319" y="946088"/>
            <a:ext cx="3545306" cy="17333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65BF02-72A2-9708-BF99-B9F10F0C8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604" y="3838008"/>
            <a:ext cx="1051651" cy="15241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2BFE25-7CFE-632D-AB6E-63B9E7CA9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1124" y="3883732"/>
            <a:ext cx="998307" cy="14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76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Link-level prediction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Link-level Tasks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Features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Distance-based feature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Local neighborhood overlap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Global neighborhood overlap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D09243-0F79-01B3-55B8-CC21D7243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793" y="946088"/>
            <a:ext cx="3545306" cy="173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94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Link-level prediction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Distance-Based Features</a:t>
            </a:r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Distance-Based Features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두 노드 사이의 최단 거리를 구한다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>
                <a:highlight>
                  <a:srgbClr val="FFFF00"/>
                </a:highlight>
              </a:rPr>
              <a:t>최단경로를 구분하지 않는다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 err="1"/>
              <a:t>Sbh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개의 경로가 있고</a:t>
            </a:r>
            <a:r>
              <a:rPr lang="en-US" altLang="ko-KR" dirty="0"/>
              <a:t>, </a:t>
            </a:r>
            <a:r>
              <a:rPr lang="en-US" altLang="ko-KR" dirty="0" err="1"/>
              <a:t>Sbe</a:t>
            </a:r>
            <a:r>
              <a:rPr lang="ko-KR" altLang="en-US" dirty="0"/>
              <a:t>는</a:t>
            </a:r>
            <a:endParaRPr lang="en-US" altLang="ko-KR" dirty="0"/>
          </a:p>
          <a:p>
            <a:pPr marL="1054100" lvl="2" indent="0">
              <a:spcBef>
                <a:spcPts val="0"/>
              </a:spcBef>
              <a:buNone/>
            </a:pPr>
            <a:r>
              <a:rPr lang="ko-KR" altLang="en-US" dirty="0"/>
              <a:t>하나의 경로만 있는데</a:t>
            </a:r>
            <a:r>
              <a:rPr lang="en-US" altLang="ko-KR" dirty="0"/>
              <a:t>(</a:t>
            </a:r>
            <a:r>
              <a:rPr lang="ko-KR" altLang="en-US" dirty="0"/>
              <a:t>연결강도의 차이가 있다</a:t>
            </a:r>
            <a:r>
              <a:rPr lang="en-US" altLang="ko-KR" dirty="0"/>
              <a:t>.)</a:t>
            </a:r>
          </a:p>
          <a:p>
            <a:pPr marL="1054100" lvl="2" indent="0">
              <a:spcBef>
                <a:spcPts val="0"/>
              </a:spcBef>
              <a:buNone/>
            </a:pPr>
            <a:r>
              <a:rPr lang="ko-KR" altLang="en-US" dirty="0"/>
              <a:t>구분을 </a:t>
            </a:r>
            <a:r>
              <a:rPr lang="ko-KR" altLang="en-US" dirty="0" err="1"/>
              <a:t>안한다는</a:t>
            </a:r>
            <a:r>
              <a:rPr lang="en-US" altLang="ko-KR" dirty="0"/>
              <a:t> </a:t>
            </a:r>
            <a:r>
              <a:rPr lang="ko-KR" altLang="en-US" dirty="0"/>
              <a:t>의미이다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400AA4-086D-5FC6-A495-6936B2A49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825" y="1115268"/>
            <a:ext cx="4671465" cy="13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2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Link-level prediction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Local Neighborhood Overlap</a:t>
            </a:r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Local Neighborhood Overlap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지역적으로 </a:t>
            </a:r>
            <a:r>
              <a:rPr lang="en-US" altLang="ko-KR" dirty="0"/>
              <a:t>overlap</a:t>
            </a:r>
            <a:r>
              <a:rPr lang="ko-KR" altLang="en-US" dirty="0"/>
              <a:t>을 고려할 수 있는 방법을 의미한다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두 노드 사이의 연결강도를 구하기 위해 노드 사이에 직접 공유하는 노드를 잡는 방법이다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20F3E6-2A61-1FED-28D4-E4D4999ED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173" y="2610242"/>
            <a:ext cx="7974206" cy="365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93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Link-level prediction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Global Neighborhood Overlap</a:t>
            </a:r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Global Neighborhood Overlap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Local</a:t>
            </a:r>
            <a:r>
              <a:rPr lang="ko-KR" altLang="en-US" dirty="0"/>
              <a:t> </a:t>
            </a:r>
            <a:r>
              <a:rPr lang="en-US" altLang="ko-KR" dirty="0"/>
              <a:t>Neighborhood Overlap</a:t>
            </a:r>
            <a:r>
              <a:rPr lang="ko-KR" altLang="en-US" dirty="0"/>
              <a:t>의 경우 공통이웃이 존재하지 않으면 값이 </a:t>
            </a:r>
            <a:r>
              <a:rPr lang="en-US" altLang="ko-KR" dirty="0"/>
              <a:t>0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>
                <a:highlight>
                  <a:srgbClr val="FFFF00"/>
                </a:highlight>
              </a:rPr>
              <a:t>미래에 둘 사이의 </a:t>
            </a:r>
            <a:r>
              <a:rPr lang="en-US" altLang="ko-KR" dirty="0">
                <a:highlight>
                  <a:srgbClr val="FFFF00"/>
                </a:highlight>
              </a:rPr>
              <a:t>connection</a:t>
            </a:r>
            <a:r>
              <a:rPr lang="ko-KR" altLang="en-US" dirty="0">
                <a:highlight>
                  <a:srgbClr val="FFFF00"/>
                </a:highlight>
              </a:rPr>
              <a:t>이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생길 수 있는데 이를 완전히 무시한다는 의미이다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AB4C6D-76EE-EE5E-3C8E-3D63B0398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717" y="1790249"/>
            <a:ext cx="4665558" cy="137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39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Link-level prediction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Global Neighborhood Overlap</a:t>
            </a:r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Global Neighborhood Overlap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Katz index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주어진 노드 쌍 사이의 모든 길이의 가능한 수를 계산한다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>
                <a:highlight>
                  <a:srgbClr val="FFFF00"/>
                </a:highlight>
              </a:rPr>
              <a:t>인접행렬을 통해 계산이 가능하다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422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 dirty="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en-US" altLang="ko-KR" sz="13800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sz="13800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8085130" y="3247241"/>
            <a:ext cx="2502459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Node-level prediction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Link-level prediction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Global Neighborhood Overlap</a:t>
            </a:r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Global Neighborhood Overlap : Computing #paths between tow nodes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두 노드 사이의직접연결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간접연결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7BAB55-BA19-24F0-81C3-6A31E4C42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704" y="1625578"/>
            <a:ext cx="3078840" cy="15864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664845-3000-212F-1DA6-69D9F8C4D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945" y="1723889"/>
            <a:ext cx="2093059" cy="13898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C516585-23BD-289B-44F9-E4D66AA072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6103" y="4074963"/>
            <a:ext cx="6645216" cy="21337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50E6F18-00DE-380E-A614-CF281DABD6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7663" y="2987001"/>
            <a:ext cx="3932261" cy="88399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9F4BA8D-87AE-BEC1-2AC2-88B0048AC5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8629" y="3977905"/>
            <a:ext cx="3871295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29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Link-level prediction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Global Neighborhood Overlap</a:t>
            </a:r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Global Neighborhood Overlap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Katz index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주어진 노드 쌍 사이의 모든 길이의 가능한 수를 계산한다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>
                <a:highlight>
                  <a:srgbClr val="FFFF00"/>
                </a:highlight>
              </a:rPr>
              <a:t>인접행렬을 통해 계산이 가능하다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E6838D-5990-5669-AF1C-66DB15A62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735" y="1115498"/>
            <a:ext cx="4046571" cy="12955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25E586-D36D-8829-884B-C4C66C3F2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37" y="2400793"/>
            <a:ext cx="6306077" cy="374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28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 dirty="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en-US" altLang="ko-KR" sz="13800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3</a:t>
            </a:r>
            <a:endParaRPr sz="13800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8085130" y="3247241"/>
            <a:ext cx="2502459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lt1"/>
                </a:solidFill>
              </a:rPr>
              <a:t>Graph</a:t>
            </a:r>
            <a:r>
              <a:rPr lang="en-US" altLang="ko-KR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-Level Prediction Task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Graph-level prediction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Graph-level Tasks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Goals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전체 그래프의 구조에 대한 특징을 찾는 것이 목적이다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D54DBF-346E-DA6E-488E-7794F8A09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14" y="2118246"/>
            <a:ext cx="5852667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31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Graph-level prediction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Graph-level Tasks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Background-kernel methods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특정 벡터가 아닌 커널을 설계하는 것을 의미한다</a:t>
            </a:r>
            <a:r>
              <a:rPr lang="en-US" altLang="ko-KR" dirty="0"/>
              <a:t>.</a:t>
            </a:r>
          </a:p>
          <a:p>
            <a:pPr marL="469900">
              <a:spcBef>
                <a:spcPts val="0"/>
              </a:spcBef>
            </a:pPr>
            <a:r>
              <a:rPr lang="en-US" altLang="ko-KR" dirty="0"/>
              <a:t>Introduction to kernels</a:t>
            </a:r>
          </a:p>
          <a:p>
            <a:pPr lvl="1" fontAlgn="base"/>
            <a:r>
              <a:rPr lang="en-US" altLang="ko-KR" b="0" i="0" dirty="0">
                <a:solidFill>
                  <a:schemeClr val="tx1"/>
                </a:solidFill>
                <a:effectLst/>
                <a:latin typeface="+mn-lt"/>
              </a:rPr>
              <a:t>Kernel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lt"/>
              </a:rPr>
              <a:t>𝐾 𝐺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lt"/>
              </a:rPr>
              <a:t>,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lt"/>
              </a:rPr>
              <a:t>𝐺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lt"/>
              </a:rPr>
              <a:t>′ ∈ ℝ measures similarity b/w data</a:t>
            </a:r>
          </a:p>
          <a:p>
            <a:pPr lvl="2" fontAlgn="base"/>
            <a:r>
              <a:rPr lang="ko-KR" altLang="en-US" dirty="0">
                <a:solidFill>
                  <a:schemeClr val="tx1"/>
                </a:solidFill>
                <a:latin typeface="+mn-lt"/>
              </a:rPr>
              <a:t>두 그래프 사이의 유사도를 측정한다는 의미이다</a:t>
            </a:r>
            <a:endParaRPr lang="en-US" altLang="ko-KR" b="0" i="0" dirty="0">
              <a:solidFill>
                <a:schemeClr val="tx1"/>
              </a:solidFill>
              <a:effectLst/>
              <a:latin typeface="+mn-lt"/>
            </a:endParaRPr>
          </a:p>
          <a:p>
            <a:pPr lvl="1" fontAlgn="base"/>
            <a:r>
              <a:rPr lang="en-US" altLang="ko-KR" b="0" i="0" dirty="0">
                <a:solidFill>
                  <a:schemeClr val="tx1"/>
                </a:solidFill>
                <a:effectLst/>
                <a:latin typeface="+mn-lt"/>
              </a:rPr>
              <a:t>Kernel matrix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lt"/>
              </a:rPr>
              <a:t>𝑲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lt"/>
              </a:rPr>
              <a:t>=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lt"/>
              </a:rPr>
              <a:t>𝐾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lt"/>
              </a:rPr>
              <a:t>(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lt"/>
              </a:rPr>
              <a:t>𝐺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lt"/>
              </a:rPr>
              <a:t>,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lt"/>
              </a:rPr>
              <a:t>𝐺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lt"/>
              </a:rPr>
              <a:t>′ )_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lt"/>
              </a:rPr>
              <a:t>𝐺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lt"/>
              </a:rPr>
              <a:t>,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lt"/>
              </a:rPr>
              <a:t>𝐺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lt"/>
              </a:rPr>
              <a:t>′ must always be positive semidefinite (i.e., has positive eigenvalues)</a:t>
            </a:r>
          </a:p>
          <a:p>
            <a:pPr lvl="2" fontAlgn="base"/>
            <a:r>
              <a:rPr lang="en-US" altLang="ko-KR" b="0" i="0" dirty="0">
                <a:solidFill>
                  <a:schemeClr val="tx1"/>
                </a:solidFill>
                <a:effectLst/>
                <a:latin typeface="+mn-lt"/>
              </a:rPr>
              <a:t>K (G G')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lt"/>
              </a:rPr>
              <a:t>은 항상 양수이다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lvl="1" fontAlgn="base"/>
            <a:r>
              <a:rPr lang="en-US" altLang="ko-KR" b="0" i="0" dirty="0">
                <a:solidFill>
                  <a:schemeClr val="tx1"/>
                </a:solidFill>
                <a:effectLst/>
                <a:latin typeface="+mn-lt"/>
              </a:rPr>
              <a:t>There exists a feature representation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lt"/>
              </a:rPr>
              <a:t>𝜙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lt"/>
              </a:rPr>
              <a:t>(∙) such that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lt"/>
              </a:rPr>
              <a:t>𝐾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lt"/>
              </a:rPr>
              <a:t>(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lt"/>
              </a:rPr>
              <a:t>𝐺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lt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lt"/>
              </a:rPr>
              <a:t>𝐺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lt"/>
              </a:rPr>
              <a:t>′) =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lt"/>
              </a:rPr>
              <a:t>𝜙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lt"/>
              </a:rPr>
              <a:t>( G) T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lt"/>
              </a:rPr>
              <a:t>𝜙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lt"/>
              </a:rPr>
              <a:t>(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lt"/>
              </a:rPr>
              <a:t>𝐺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lt"/>
              </a:rPr>
              <a:t>′)(-&gt;dot product) </a:t>
            </a:r>
          </a:p>
          <a:p>
            <a:pPr lvl="2" fontAlgn="base"/>
            <a:r>
              <a:rPr lang="en-US" altLang="ko-KR" b="0" i="0" dirty="0">
                <a:solidFill>
                  <a:schemeClr val="tx1"/>
                </a:solidFill>
                <a:effectLst/>
                <a:latin typeface="+mn-lt"/>
              </a:rPr>
              <a:t>feature vector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lt"/>
              </a:rPr>
              <a:t>가 요청되는 임의의 함수 𝜙가 존재한다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lvl="1" fontAlgn="base"/>
            <a:r>
              <a:rPr lang="en-US" altLang="ko-KR" b="0" i="0" dirty="0">
                <a:solidFill>
                  <a:schemeClr val="tx1"/>
                </a:solidFill>
                <a:effectLst/>
                <a:latin typeface="+mn-lt"/>
              </a:rPr>
              <a:t>Once the kernel is defined, off-the-shelf ML model, such as kernel SVM, can be used to make predictions. </a:t>
            </a:r>
          </a:p>
          <a:p>
            <a:pPr lvl="2" fontAlgn="base"/>
            <a:r>
              <a:rPr lang="en-US" altLang="ko-KR" b="0" i="0" dirty="0">
                <a:solidFill>
                  <a:schemeClr val="tx1"/>
                </a:solidFill>
                <a:effectLst/>
                <a:latin typeface="+mn-lt"/>
              </a:rPr>
              <a:t>kernel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lt"/>
              </a:rPr>
              <a:t>만 정의하면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lt"/>
              </a:rPr>
              <a:t>ML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lt"/>
              </a:rPr>
              <a:t>이 가능하다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lt"/>
              </a:rPr>
              <a:t>.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2257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Graph-level prediction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Graph-level Tasks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Graph Kernel : Key Idea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BOW</a:t>
            </a:r>
            <a:r>
              <a:rPr lang="ko-KR" altLang="en-US" dirty="0"/>
              <a:t>의 개념을 사용한다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그래프를 구성하는 요소의 개수를 센다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단어 </a:t>
            </a:r>
            <a:r>
              <a:rPr lang="en-US" altLang="ko-KR" dirty="0"/>
              <a:t>= node</a:t>
            </a:r>
            <a:r>
              <a:rPr lang="ko-KR" altLang="en-US" dirty="0"/>
              <a:t>로 인식하면</a:t>
            </a:r>
            <a:r>
              <a:rPr lang="en-US" altLang="ko-KR" dirty="0"/>
              <a:t>, </a:t>
            </a:r>
            <a:r>
              <a:rPr lang="ko-KR" altLang="en-US" dirty="0"/>
              <a:t>분명 다른 그래프 임에도</a:t>
            </a:r>
            <a:r>
              <a:rPr lang="en-US" altLang="ko-KR" dirty="0"/>
              <a:t>, kernel method</a:t>
            </a:r>
            <a:r>
              <a:rPr lang="ko-KR" altLang="en-US" dirty="0"/>
              <a:t>에 의해 같은 그래프로 판단된다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단순히 노드가 </a:t>
            </a:r>
            <a:r>
              <a:rPr lang="en-US" altLang="ko-KR" dirty="0"/>
              <a:t>4</a:t>
            </a:r>
            <a:r>
              <a:rPr lang="ko-KR" altLang="en-US" dirty="0"/>
              <a:t>개이기 때문에 같다고 인식한다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>
                <a:highlight>
                  <a:srgbClr val="FFFF00"/>
                </a:highlight>
              </a:rPr>
              <a:t>단어 </a:t>
            </a:r>
            <a:r>
              <a:rPr lang="en-US" altLang="ko-KR" dirty="0">
                <a:highlight>
                  <a:srgbClr val="FFFF00"/>
                </a:highlight>
              </a:rPr>
              <a:t>= link</a:t>
            </a:r>
            <a:r>
              <a:rPr lang="ko-KR" altLang="en-US" dirty="0">
                <a:highlight>
                  <a:srgbClr val="FFFF00"/>
                </a:highlight>
              </a:rPr>
              <a:t>로 인식하면 두 그래프의 다름을 인식한다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4572FF-0396-9C52-BEEB-68B581919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384" y="946088"/>
            <a:ext cx="3071126" cy="9678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EB1A63-B7BB-CE77-2244-DDDD50677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094" y="3205503"/>
            <a:ext cx="4747671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87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26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Graph-level prediction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Graph-level Tasks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Graphlet Kernel 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노드 레벨의 </a:t>
            </a:r>
            <a:r>
              <a:rPr lang="en-US" altLang="ko-KR" dirty="0"/>
              <a:t>graphlet</a:t>
            </a:r>
            <a:r>
              <a:rPr lang="ko-KR" altLang="en-US" dirty="0"/>
              <a:t>과는 </a:t>
            </a:r>
            <a:r>
              <a:rPr lang="ko-KR" altLang="en-US" dirty="0" err="1"/>
              <a:t>다른점이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무조건 노드들이 연결될 필요는 없다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고정된 노드가 필요 없다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B8887F-9DC9-4AD0-CF57-679562EDA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99" y="2469764"/>
            <a:ext cx="5998215" cy="35453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AF350B-5381-571C-DC45-8B304A891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248" y="3281295"/>
            <a:ext cx="4498058" cy="239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95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27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Graph-level prediction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Graph-level Tasks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Graphlet Kernel 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그래프 </a:t>
            </a:r>
            <a:r>
              <a:rPr lang="en-US" altLang="ko-KR" dirty="0"/>
              <a:t>G</a:t>
            </a:r>
            <a:r>
              <a:rPr lang="ko-KR" altLang="en-US" dirty="0"/>
              <a:t>와 </a:t>
            </a:r>
            <a:r>
              <a:rPr lang="en-US" altLang="ko-KR" dirty="0"/>
              <a:t>graphlet list</a:t>
            </a:r>
            <a:r>
              <a:rPr lang="ko-KR" altLang="en-US" dirty="0"/>
              <a:t>가 주어지면 </a:t>
            </a:r>
            <a:r>
              <a:rPr lang="en-US" altLang="ko-KR" dirty="0"/>
              <a:t>graphlet count vector</a:t>
            </a:r>
            <a:r>
              <a:rPr lang="ko-KR" altLang="en-US" dirty="0"/>
              <a:t>를 정의 할 수 있다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두개의 그래프가 주어지면 내적을 통해 계산이 가능하다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F1A471-8D3A-83D3-7EDB-67B4786EC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702" y="1828662"/>
            <a:ext cx="3604403" cy="1270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EA490C-F6A5-8DCF-2B7C-7623EFF72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457" y="3429000"/>
            <a:ext cx="4694327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5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28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Graph-level prediction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Graph-level Tasks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Graphlet Kernel : Limitations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계산이 너무 어렵다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비효율적이다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지수적으로 </a:t>
            </a:r>
            <a:r>
              <a:rPr lang="ko-KR" altLang="en-US" dirty="0" err="1"/>
              <a:t>계산량이</a:t>
            </a:r>
            <a:r>
              <a:rPr lang="ko-KR" altLang="en-US" dirty="0"/>
              <a:t> 늘어난다</a:t>
            </a:r>
            <a:r>
              <a:rPr lang="en-US" altLang="ko-KR" dirty="0"/>
              <a:t>.</a:t>
            </a:r>
          </a:p>
          <a:p>
            <a:pPr marL="469900">
              <a:spcBef>
                <a:spcPts val="0"/>
              </a:spcBef>
            </a:pPr>
            <a:r>
              <a:rPr lang="en-US" altLang="ko-KR" dirty="0" err="1"/>
              <a:t>Weisfeiler</a:t>
            </a:r>
            <a:r>
              <a:rPr lang="en-US" altLang="ko-KR" dirty="0"/>
              <a:t> – Lehman Kernel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비효율을 해결 했다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이웃 구조를 이용하여 반복적으로 그래프를 풍부하게 바꾼다</a:t>
            </a:r>
            <a:r>
              <a:rPr lang="en-US" altLang="ko-KR" dirty="0"/>
              <a:t>.</a:t>
            </a:r>
          </a:p>
          <a:p>
            <a:pPr marL="584200" lvl="1" indent="0">
              <a:spcBef>
                <a:spcPts val="0"/>
              </a:spcBef>
              <a:buNone/>
            </a:pP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D59A23-6957-4E37-1AB4-48408D729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671" y="3554010"/>
            <a:ext cx="5316077" cy="259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27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29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Graph-level prediction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Graph-level Tasks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 err="1"/>
              <a:t>Weisfeiler</a:t>
            </a:r>
            <a:r>
              <a:rPr lang="en-US" altLang="ko-KR" dirty="0"/>
              <a:t> – Lehman Kernel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.</a:t>
            </a:r>
          </a:p>
          <a:p>
            <a:pPr marL="584200" lvl="1" indent="0">
              <a:spcBef>
                <a:spcPts val="0"/>
              </a:spcBef>
              <a:buNone/>
            </a:pP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895B79-282A-FA8D-AE3A-DB1944C1F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05" y="1258340"/>
            <a:ext cx="4281055" cy="47567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C5F045B-4292-4E2F-E5A8-47DA427AB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660" y="1258339"/>
            <a:ext cx="3909814" cy="47567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17B838-7FAB-D2D4-E891-D74720982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6291" y="2053714"/>
            <a:ext cx="3160232" cy="275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0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Node-level prediction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Node-level Tasks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Node classification by Intuition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빨간색 노드와 초록색 노드가 주어졌을 때 회색 노드는 어디에 속하는지를 알고 싶다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빨간색 노드는 하나의 </a:t>
            </a:r>
            <a:r>
              <a:rPr lang="ko-KR" altLang="en-US" dirty="0" err="1"/>
              <a:t>엣지만</a:t>
            </a:r>
            <a:r>
              <a:rPr lang="ko-KR" altLang="en-US" dirty="0"/>
              <a:t> 있고 녹색 노드는 두개 이상의 </a:t>
            </a:r>
            <a:r>
              <a:rPr lang="ko-KR" altLang="en-US" dirty="0" err="1"/>
              <a:t>엣지가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이는 노드의 차수를 통해 회색 노드의 레이블을 예측 할 수 있음을 의미한다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13372E-5657-8BCE-146F-420F7E9AA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614" y="2855625"/>
            <a:ext cx="6672982" cy="302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74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30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Graph-level prediction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Graph-level Tasks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 err="1"/>
              <a:t>Weisfeiler</a:t>
            </a:r>
            <a:r>
              <a:rPr lang="en-US" altLang="ko-KR" dirty="0"/>
              <a:t> – Lehman Kernel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시간 복잡도가 단순히 </a:t>
            </a:r>
            <a:r>
              <a:rPr lang="en-US" altLang="ko-KR" dirty="0"/>
              <a:t>edge</a:t>
            </a:r>
            <a:r>
              <a:rPr lang="ko-KR" altLang="en-US" dirty="0"/>
              <a:t>에 선형으로 늘어나기 때문에 계산에 효율이 생겼다</a:t>
            </a:r>
            <a:r>
              <a:rPr lang="en-US" altLang="ko-KR" dirty="0"/>
              <a:t>.</a:t>
            </a:r>
          </a:p>
          <a:p>
            <a:pPr marL="584200" lvl="1" indent="0">
              <a:spcBef>
                <a:spcPts val="0"/>
              </a:spcBef>
              <a:buNone/>
            </a:pP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163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Node-level prediction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Node-level Overview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Goal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예측을 위해서는 그래프에서 특징을 뽑아내어 유클리드 공간 또는 벡터에 투영해야 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114300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r>
              <a:rPr lang="en-US" altLang="ko-KR" dirty="0"/>
              <a:t>Node Feature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Node degree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Node centrality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Clustering coefficient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graphlets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9CBD5B-B3DB-7EAB-2C7F-0C21FC941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925" y="1665700"/>
            <a:ext cx="3741744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4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Node-level prediction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Node</a:t>
            </a:r>
            <a:r>
              <a:rPr lang="ko-KR" altLang="en-US" dirty="0"/>
              <a:t> </a:t>
            </a:r>
            <a:r>
              <a:rPr lang="en-US" altLang="ko-KR" dirty="0"/>
              <a:t>Degree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Node Degree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노드의 차수는 노드가 가진 </a:t>
            </a:r>
            <a:r>
              <a:rPr lang="ko-KR" altLang="en-US" dirty="0" err="1"/>
              <a:t>엣지의</a:t>
            </a:r>
            <a:r>
              <a:rPr lang="ko-KR" altLang="en-US" dirty="0"/>
              <a:t> 수를 의미한다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단점</a:t>
            </a: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모든 이웃 노드를 가중치 없이 </a:t>
            </a:r>
            <a:r>
              <a:rPr lang="ko-KR" altLang="en-US" dirty="0" err="1"/>
              <a:t>동등히</a:t>
            </a:r>
            <a:r>
              <a:rPr lang="ko-KR" altLang="en-US" dirty="0"/>
              <a:t> 취급한다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가중치를 줄 수 없다는 의미이다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 </a:t>
            </a:r>
            <a:r>
              <a:rPr lang="ko-KR" altLang="en-US" dirty="0"/>
              <a:t>같은 차수의 노드는 같은 레이블이라고 인식한다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en-US" altLang="ko-KR" dirty="0"/>
              <a:t>H,A,F,G</a:t>
            </a:r>
            <a:r>
              <a:rPr lang="ko-KR" altLang="en-US" dirty="0"/>
              <a:t>를 구분 할 수 없다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351BCD-5E38-D781-2CB6-4A3092D83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140" y="3653588"/>
            <a:ext cx="4874348" cy="212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1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Node-level prediction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Node</a:t>
            </a:r>
            <a:r>
              <a:rPr lang="ko-KR" altLang="en-US" dirty="0"/>
              <a:t> </a:t>
            </a:r>
            <a:r>
              <a:rPr lang="en-US" altLang="ko-KR" dirty="0"/>
              <a:t>Centrality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Node Centrality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노드 중심성은 노드의 중요도를 확인 하는 것이 목적이다</a:t>
            </a:r>
            <a:r>
              <a:rPr lang="en-US" altLang="ko-KR" dirty="0"/>
              <a:t>.</a:t>
            </a:r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r>
              <a:rPr lang="en-US" altLang="ko-KR" dirty="0"/>
              <a:t>Different ways to model importance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Eigenvector centrality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Betweenness centrality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Closeness centrality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7864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Node-level prediction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Node Centrality - Eigenvector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Eigenvector centrality(</a:t>
            </a:r>
            <a:r>
              <a:rPr lang="ko-KR" altLang="en-US" dirty="0"/>
              <a:t>고유벡터 </a:t>
            </a:r>
            <a:r>
              <a:rPr lang="ko-KR" altLang="en-US" dirty="0" err="1"/>
              <a:t>중심성</a:t>
            </a:r>
            <a:r>
              <a:rPr lang="en-US" altLang="ko-KR" dirty="0"/>
              <a:t>)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노드 </a:t>
            </a:r>
            <a:r>
              <a:rPr lang="en-US" altLang="ko-KR" dirty="0"/>
              <a:t>v</a:t>
            </a:r>
            <a:r>
              <a:rPr lang="ko-KR" altLang="en-US" dirty="0"/>
              <a:t>가 중요이웃인 노드</a:t>
            </a:r>
            <a:r>
              <a:rPr lang="en-US" altLang="ko-KR" dirty="0"/>
              <a:t>u</a:t>
            </a:r>
            <a:r>
              <a:rPr lang="ko-KR" altLang="en-US" dirty="0"/>
              <a:t>들과 </a:t>
            </a:r>
            <a:r>
              <a:rPr lang="ko-KR" altLang="en-US" dirty="0" err="1"/>
              <a:t>엣지가</a:t>
            </a:r>
            <a:r>
              <a:rPr lang="ko-KR" altLang="en-US" dirty="0"/>
              <a:t> 있다면 중요하다고 판단한다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V</a:t>
            </a:r>
            <a:r>
              <a:rPr lang="ko-KR" altLang="en-US" dirty="0"/>
              <a:t>의 중요도는 이웃의</a:t>
            </a:r>
            <a:r>
              <a:rPr lang="en-US" altLang="ko-KR" dirty="0"/>
              <a:t>(u</a:t>
            </a:r>
            <a:r>
              <a:rPr lang="ko-KR" altLang="en-US" dirty="0"/>
              <a:t>들의</a:t>
            </a:r>
            <a:r>
              <a:rPr lang="en-US" altLang="ko-KR" dirty="0"/>
              <a:t>)</a:t>
            </a:r>
            <a:r>
              <a:rPr lang="ko-KR" altLang="en-US" dirty="0"/>
              <a:t> 중요도의 합이다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A</a:t>
            </a:r>
            <a:r>
              <a:rPr lang="ko-KR" altLang="en-US" dirty="0"/>
              <a:t>는 인접 행렬이다</a:t>
            </a:r>
            <a:r>
              <a:rPr lang="en-US" altLang="ko-KR" dirty="0"/>
              <a:t>.(N by N)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C</a:t>
            </a:r>
            <a:r>
              <a:rPr lang="ko-KR" altLang="en-US" dirty="0"/>
              <a:t>는 </a:t>
            </a:r>
            <a:r>
              <a:rPr lang="ko-KR" altLang="en-US" dirty="0" err="1"/>
              <a:t>중심성</a:t>
            </a:r>
            <a:r>
              <a:rPr lang="ko-KR" altLang="en-US" dirty="0"/>
              <a:t> 정도이다</a:t>
            </a:r>
            <a:r>
              <a:rPr lang="en-US" altLang="ko-KR" dirty="0"/>
              <a:t>. (1 by N)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람다는 정규화를 위한 것인데</a:t>
            </a:r>
            <a:r>
              <a:rPr lang="en-US" altLang="ko-KR" dirty="0"/>
              <a:t>,</a:t>
            </a:r>
            <a:r>
              <a:rPr lang="ko-KR" altLang="en-US" dirty="0"/>
              <a:t> 음수가 아닌 상수이다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방향성이 없기 때문이다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오른쪽 수식을 행렬방정식을 통해 계산하면 람다는 </a:t>
            </a:r>
            <a:r>
              <a:rPr lang="en-US" altLang="ko-KR" dirty="0"/>
              <a:t>N</a:t>
            </a:r>
            <a:r>
              <a:rPr lang="ko-KR" altLang="en-US" dirty="0"/>
              <a:t>개가 가능하고 그중 최대값의 람다를 이용한다</a:t>
            </a:r>
            <a:r>
              <a:rPr lang="en-US" altLang="ko-KR" dirty="0"/>
              <a:t>.</a:t>
            </a:r>
          </a:p>
          <a:p>
            <a:pPr marL="2298700" lvl="4">
              <a:spcBef>
                <a:spcPts val="0"/>
              </a:spcBef>
            </a:pPr>
            <a:r>
              <a:rPr lang="ko-KR" altLang="en-US" dirty="0"/>
              <a:t>그래야 </a:t>
            </a:r>
            <a:r>
              <a:rPr lang="en-US" altLang="ko-KR" dirty="0"/>
              <a:t>C</a:t>
            </a:r>
            <a:r>
              <a:rPr lang="ko-KR" altLang="en-US" dirty="0"/>
              <a:t>값도 최대값으로 되기 때문이다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054100" lvl="2" indent="0">
              <a:spcBef>
                <a:spcPts val="0"/>
              </a:spcBef>
              <a:buNone/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52B00E-AA8B-9573-D619-E3CEA4C54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925" y="1850609"/>
            <a:ext cx="5117378" cy="137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3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Node-level prediction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Node Centrality - Betweenness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Betweenness centrality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노드의 중요성은 다른 노드들 간의 최단 경로에 얼마나 속해 있는 지에 따라 결정된다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노드를  임의로 두개 선택 했을 때 다른 노드 </a:t>
            </a:r>
            <a:r>
              <a:rPr lang="en-US" altLang="ko-KR" dirty="0"/>
              <a:t>t</a:t>
            </a:r>
            <a:r>
              <a:rPr lang="ko-KR" altLang="en-US" dirty="0"/>
              <a:t>가 선택한 노드의 최단경로에 포함 되는 수가 수식의 분자이고</a:t>
            </a:r>
            <a:r>
              <a:rPr lang="en-US" altLang="ko-KR" dirty="0"/>
              <a:t>, </a:t>
            </a:r>
            <a:r>
              <a:rPr lang="ko-KR" altLang="en-US" dirty="0"/>
              <a:t>임의 선택한 노드의 모든 최단 경로의 수가 분자이다</a:t>
            </a:r>
            <a:r>
              <a:rPr lang="en-US" altLang="ko-KR" dirty="0"/>
              <a:t>. </a:t>
            </a:r>
            <a:r>
              <a:rPr lang="ko-KR" altLang="en-US" dirty="0"/>
              <a:t>그 모든 값을 더하면 </a:t>
            </a:r>
            <a:r>
              <a:rPr lang="en-US" altLang="ko-KR" dirty="0"/>
              <a:t>Ct</a:t>
            </a:r>
            <a:r>
              <a:rPr lang="ko-KR" altLang="en-US" dirty="0"/>
              <a:t>가 나온다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0840F6-8E12-C2E4-07FD-C08CEA346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562" y="3157065"/>
            <a:ext cx="6645216" cy="30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26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Node-level prediction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Node Centrality - Closeness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Closeness centrality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노드가 얼마나 그래프의 중앙에 있는지를 수식화 한 것이다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 err="1"/>
              <a:t>Cv</a:t>
            </a:r>
            <a:r>
              <a:rPr lang="ko-KR" altLang="en-US" dirty="0"/>
              <a:t>를 구할 때 임의의 다른 노드와의 최단 거리의 합을 분모로 보고 계산한다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B6FF5C-37E6-0279-FD0F-7CD25E061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598" y="3031560"/>
            <a:ext cx="6288676" cy="9826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877318-5A99-4216-73A1-BCDE1D541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598" y="4118308"/>
            <a:ext cx="6489616" cy="160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15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1106</Words>
  <Application>Microsoft Office PowerPoint</Application>
  <PresentationFormat>와이드스크린</PresentationFormat>
  <Paragraphs>307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Noto Sans Symbols</vt:lpstr>
      <vt:lpstr>Malgun Gothic</vt:lpstr>
      <vt:lpstr>Arial</vt:lpstr>
      <vt:lpstr>Impact</vt:lpstr>
      <vt:lpstr>Office 테마</vt:lpstr>
      <vt:lpstr>PowerPoint 프레젠테이션</vt:lpstr>
      <vt:lpstr>PowerPoint 프레젠테이션</vt:lpstr>
      <vt:lpstr>Node-level prediction</vt:lpstr>
      <vt:lpstr>Node-level prediction</vt:lpstr>
      <vt:lpstr>Node-level prediction</vt:lpstr>
      <vt:lpstr>Node-level prediction</vt:lpstr>
      <vt:lpstr>Node-level prediction</vt:lpstr>
      <vt:lpstr>Node-level prediction</vt:lpstr>
      <vt:lpstr>Node-level prediction</vt:lpstr>
      <vt:lpstr>Node-level prediction</vt:lpstr>
      <vt:lpstr>Node-level prediction</vt:lpstr>
      <vt:lpstr>Node-level prediction</vt:lpstr>
      <vt:lpstr>PowerPoint 프레젠테이션</vt:lpstr>
      <vt:lpstr>Link-level prediction</vt:lpstr>
      <vt:lpstr>Link-level prediction</vt:lpstr>
      <vt:lpstr>Link-level prediction</vt:lpstr>
      <vt:lpstr>Link-level prediction</vt:lpstr>
      <vt:lpstr>Link-level prediction</vt:lpstr>
      <vt:lpstr>Link-level prediction</vt:lpstr>
      <vt:lpstr>Link-level prediction</vt:lpstr>
      <vt:lpstr>Link-level prediction</vt:lpstr>
      <vt:lpstr>PowerPoint 프레젠테이션</vt:lpstr>
      <vt:lpstr>Graph-level prediction</vt:lpstr>
      <vt:lpstr>Graph-level prediction</vt:lpstr>
      <vt:lpstr>Graph-level prediction</vt:lpstr>
      <vt:lpstr>Graph-level prediction</vt:lpstr>
      <vt:lpstr>Graph-level prediction</vt:lpstr>
      <vt:lpstr>Graph-level prediction</vt:lpstr>
      <vt:lpstr>Graph-level prediction</vt:lpstr>
      <vt:lpstr>Graph-level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TM_LAB</dc:creator>
  <cp:lastModifiedBy>수원 서</cp:lastModifiedBy>
  <cp:revision>9</cp:revision>
  <dcterms:created xsi:type="dcterms:W3CDTF">2020-05-26T05:06:02Z</dcterms:created>
  <dcterms:modified xsi:type="dcterms:W3CDTF">2023-07-05T15:31:52Z</dcterms:modified>
</cp:coreProperties>
</file>