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0" r:id="rId4"/>
    <p:sldId id="339" r:id="rId5"/>
    <p:sldId id="340" r:id="rId6"/>
    <p:sldId id="341" r:id="rId7"/>
    <p:sldId id="342" r:id="rId8"/>
    <p:sldId id="343" r:id="rId9"/>
    <p:sldId id="344" r:id="rId10"/>
    <p:sldId id="271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6" r:id="rId22"/>
    <p:sldId id="357" r:id="rId23"/>
    <p:sldId id="358" r:id="rId24"/>
    <p:sldId id="359" r:id="rId25"/>
    <p:sldId id="360" r:id="rId26"/>
    <p:sldId id="259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UMAhJ3WGZfSMGEvzQf4kGAGH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477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97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28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2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35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418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787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383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24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00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781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7333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84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39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725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362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629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428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47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586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429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291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215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555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737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989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515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840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04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883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7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4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52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71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93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60286"/>
            <a:ext cx="7936363" cy="2079385"/>
            <a:chOff x="224990" y="402220"/>
            <a:chExt cx="7214875" cy="189034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2E4F88"/>
                  </a:solidFill>
                </a:rPr>
                <a:t>Machine</a:t>
              </a:r>
              <a:r>
                <a:rPr lang="ko-KR" altLang="en-US" sz="4400" dirty="0">
                  <a:solidFill>
                    <a:srgbClr val="2E4F88"/>
                  </a:solidFill>
                </a:rPr>
                <a:t> </a:t>
              </a:r>
              <a:r>
                <a:rPr lang="en-US" altLang="ko-KR" sz="4400" dirty="0">
                  <a:solidFill>
                    <a:srgbClr val="2E4F88"/>
                  </a:solidFill>
                </a:rPr>
                <a:t>Learning with Graphs</a:t>
              </a:r>
              <a:endParaRPr sz="4400" b="0" u="none" dirty="0">
                <a:solidFill>
                  <a:srgbClr val="2E4F8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02220"/>
              <a:ext cx="7214875" cy="391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0" u="none" dirty="0">
                  <a:solidFill>
                    <a:srgbClr val="8DA9DB"/>
                  </a:solidFill>
                  <a:latin typeface="Arial"/>
                  <a:ea typeface="Arial"/>
                  <a:cs typeface="Arial"/>
                  <a:sym typeface="Arial"/>
                </a:rPr>
                <a:t>20230713</a:t>
              </a: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</a:rPr>
              <a:t>Random</a:t>
            </a:r>
            <a:r>
              <a:rPr lang="ko-KR" altLang="en-US" sz="2400" b="1" dirty="0">
                <a:solidFill>
                  <a:schemeClr val="lt1"/>
                </a:solidFill>
              </a:rPr>
              <a:t> </a:t>
            </a:r>
            <a:r>
              <a:rPr lang="en-US" altLang="ko-KR" sz="2400" b="1" dirty="0">
                <a:solidFill>
                  <a:schemeClr val="lt1"/>
                </a:solidFill>
              </a:rPr>
              <a:t>Walk Approaches for Node Embeddings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25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Notation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Vector Zu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노드</a:t>
            </a:r>
            <a:r>
              <a:rPr lang="en-US" altLang="ko-KR" dirty="0"/>
              <a:t>u</a:t>
            </a:r>
            <a:r>
              <a:rPr lang="ko-KR" altLang="en-US" dirty="0"/>
              <a:t>의 </a:t>
            </a:r>
            <a:r>
              <a:rPr lang="ko-KR" altLang="en-US" dirty="0" err="1"/>
              <a:t>임베딩을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P(</a:t>
            </a:r>
            <a:r>
              <a:rPr lang="en-US" altLang="ko-KR" dirty="0" err="1"/>
              <a:t>V|Zu</a:t>
            </a:r>
            <a:r>
              <a:rPr lang="en-US" altLang="ko-KR" dirty="0"/>
              <a:t>)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U</a:t>
            </a:r>
            <a:r>
              <a:rPr lang="ko-KR" altLang="en-US" dirty="0"/>
              <a:t>에서 </a:t>
            </a:r>
            <a:r>
              <a:rPr lang="en-US" altLang="ko-KR" dirty="0"/>
              <a:t>V</a:t>
            </a:r>
            <a:r>
              <a:rPr lang="ko-KR" altLang="en-US" dirty="0"/>
              <a:t>로 </a:t>
            </a:r>
            <a:r>
              <a:rPr lang="en-US" altLang="ko-KR" dirty="0"/>
              <a:t>Random Walks </a:t>
            </a:r>
            <a:r>
              <a:rPr lang="ko-KR" altLang="en-US" dirty="0"/>
              <a:t>할 확률을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확률을 예측하기 위해 비선형 함수가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4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Random Walk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단순히 생각하면 연결되어 있는 노드로 </a:t>
            </a:r>
            <a:r>
              <a:rPr lang="ko-KR" altLang="en-US" dirty="0" err="1"/>
              <a:t>뻗어나가는</a:t>
            </a:r>
            <a:r>
              <a:rPr lang="ko-KR" altLang="en-US" dirty="0"/>
              <a:t> 것을 의미한다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BA2F3-5DCA-0E55-2548-285F3178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63" y="2723148"/>
            <a:ext cx="57206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Random Walk Embeddings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먼저 </a:t>
            </a:r>
            <a:r>
              <a:rPr lang="en-US" altLang="ko-KR" dirty="0"/>
              <a:t>v</a:t>
            </a:r>
            <a:r>
              <a:rPr lang="ko-KR" altLang="en-US" dirty="0"/>
              <a:t>에 갈 확률을 추정해야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랜덤워크 통계치를 인코딩 하는 방식을 통해 최적화된 </a:t>
            </a:r>
            <a:r>
              <a:rPr lang="ko-KR" altLang="en-US" dirty="0" err="1"/>
              <a:t>임베딩을</a:t>
            </a:r>
            <a:r>
              <a:rPr lang="ko-KR" altLang="en-US" dirty="0"/>
              <a:t> 수행한다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6694AB-01CC-A2AB-242D-373E5751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57" y="2695074"/>
            <a:ext cx="4720180" cy="26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6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Random Walk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랜덤워크는 표현하기 좋고 효율적이다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 </a:t>
            </a:r>
            <a:r>
              <a:rPr lang="ko-KR" altLang="en-US" dirty="0"/>
              <a:t>정보와 함께 이웃과 그 사이의 유사성을 확률로 정의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링크만 보기 때문에 훨씬 계산 효율적이다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en-US" altLang="ko-KR" dirty="0"/>
              <a:t>Feature Learning as Optimization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97EAAA-E86B-50BE-FACA-307B6A85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077" y="3429000"/>
            <a:ext cx="5542764" cy="27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8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Random Walk Optimization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밑과 같이 다시 표현을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파라미터</a:t>
            </a:r>
            <a:r>
              <a:rPr lang="en-US" altLang="ko-KR" dirty="0"/>
              <a:t>P(</a:t>
            </a:r>
            <a:r>
              <a:rPr lang="en-US" altLang="ko-KR" dirty="0" err="1"/>
              <a:t>V|Zu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소프트맥스를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295ED-A8E2-CFA2-521F-C5E24AB4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8" y="1755902"/>
            <a:ext cx="3306072" cy="794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612E07-2039-4662-3C54-870BBC1BE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56" y="1720972"/>
            <a:ext cx="2871355" cy="6626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854FC6-2F56-8F31-A48D-4C0AA3F27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87" y="3041145"/>
            <a:ext cx="3306073" cy="9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Random Walk Optimization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앞선 수식을 한번에 나타내면 밑과 같이 나타낼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우도함수가</a:t>
            </a:r>
            <a:r>
              <a:rPr lang="ko-KR" altLang="en-US" dirty="0"/>
              <a:t> 최소가 되게 하는 </a:t>
            </a:r>
            <a:r>
              <a:rPr lang="en-US" altLang="ko-KR" dirty="0"/>
              <a:t>Z</a:t>
            </a:r>
            <a:r>
              <a:rPr lang="ko-KR" altLang="en-US" dirty="0"/>
              <a:t>값을 </a:t>
            </a:r>
            <a:r>
              <a:rPr lang="ko-KR" altLang="en-US" dirty="0" err="1"/>
              <a:t>찾는게</a:t>
            </a:r>
            <a:r>
              <a:rPr lang="ko-KR" altLang="en-US" dirty="0"/>
              <a:t> 핵심이다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E621D0-6720-20BB-85ED-6A8390CA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36" y="1994749"/>
            <a:ext cx="6006644" cy="26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Random Walk Optimization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단순히 수식대로 하면 너무 </a:t>
            </a:r>
            <a:r>
              <a:rPr lang="ko-KR" altLang="en-US" dirty="0" err="1"/>
              <a:t>계산량이</a:t>
            </a:r>
            <a:r>
              <a:rPr lang="ko-KR" altLang="en-US" dirty="0"/>
              <a:t> 늘어난다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V^2</a:t>
            </a:r>
            <a:r>
              <a:rPr lang="ko-KR" altLang="en-US" dirty="0"/>
              <a:t>인 이유는 먼저 시작 노드에 대해 네트워크의 모든 노드를 합산하고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를 정규화 할 때 또 모든 노드에 대해서 합산을 하니 계산이 불필요하게 중복되고 </a:t>
            </a:r>
            <a:r>
              <a:rPr lang="ko-KR" altLang="en-US" dirty="0" err="1"/>
              <a:t>복잡해진다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이는 소프트 맥스에서 문제가 있는 것 임으로 이를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분모 구하는 것을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r>
              <a:rPr lang="ko-KR" altLang="en-US" dirty="0">
                <a:highlight>
                  <a:srgbClr val="FFFF00"/>
                </a:highlight>
              </a:rPr>
              <a:t> 근사화 하면 해결이 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5D752-BEF2-09EB-6530-925CDEC5A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23" y="3186327"/>
            <a:ext cx="6430662" cy="26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Negative Sampling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전체 노드가 아닌 부분집합에 대해서만 정규화를 하자는 것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NLP</a:t>
            </a:r>
            <a:r>
              <a:rPr lang="ko-KR" altLang="en-US" dirty="0"/>
              <a:t>에선 타겟 단어와 연관성이 없을 것 이라고 추정되는 단어를 부분집합으로 구성한다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네트워크에서는 </a:t>
            </a:r>
            <a:r>
              <a:rPr lang="en-US" altLang="ko-KR" dirty="0"/>
              <a:t>node degree</a:t>
            </a:r>
            <a:r>
              <a:rPr lang="ko-KR" altLang="en-US" dirty="0"/>
              <a:t>가 높은 노드들로 구성한다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이때 선택되는 부분집합의 노드의 수는 </a:t>
            </a:r>
            <a:r>
              <a:rPr lang="en-US" altLang="ko-KR" dirty="0"/>
              <a:t>5~20</a:t>
            </a:r>
            <a:r>
              <a:rPr lang="ko-KR" altLang="en-US" dirty="0"/>
              <a:t>개로 설정한다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01DED-43E3-9DD9-4AB0-91641E23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84" y="3429000"/>
            <a:ext cx="598253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2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Stochastic Gradient Descent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목적함수를 정의 후 최적화를 할 때 사용한다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E148AF-6379-5F0C-939B-83B5A000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10" y="1714260"/>
            <a:ext cx="661127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Embeddings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ko-KR" altLang="en-US" dirty="0"/>
              <a:t>요약 정리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가까운 거리로 랜덤워크를 실행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u</a:t>
            </a:r>
            <a:r>
              <a:rPr lang="ko-KR" altLang="en-US" dirty="0"/>
              <a:t>에서 시작하는 랜덤워크를 통해 이웃의 정보를 수집한다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확률적 경사 하강법을 이용하여 표현을 최적화 하는 </a:t>
            </a:r>
            <a:r>
              <a:rPr lang="en-US" altLang="ko-KR" dirty="0"/>
              <a:t>z</a:t>
            </a:r>
            <a:r>
              <a:rPr lang="ko-KR" altLang="en-US" dirty="0"/>
              <a:t>값을 찾는다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네거티브 샘플링을 통해 효율성을 극대화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BD021-8571-BC03-058F-18C754E7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3429000"/>
            <a:ext cx="580153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Node2Vec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더 나은 랜덤워크를 위해 사용되는 방법이다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기존 방법은 네트워크에서 파악되는 </a:t>
            </a:r>
            <a:r>
              <a:rPr lang="en-US" altLang="ko-KR" dirty="0"/>
              <a:t>connectivity pattern</a:t>
            </a:r>
            <a:r>
              <a:rPr lang="ko-KR" altLang="en-US" dirty="0"/>
              <a:t>에 대해 제대로 학습을 하지 못한다는 단점이 있었다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최대 우도 최적화문제를 해결하기 위해 사용된다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여기서 중요한 점은 우리가 이웃에 대한 유연한 개념을 가지고 있다는 것이다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Node2Vec</a:t>
            </a:r>
            <a:r>
              <a:rPr lang="ko-KR" altLang="en-US" dirty="0"/>
              <a:t>을 통해 랜덤워크를 생성할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Word2Vec</a:t>
            </a:r>
            <a:r>
              <a:rPr lang="ko-KR" altLang="en-US" dirty="0"/>
              <a:t>의 일반화된 형태로도 볼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I -&gt;am-&gt;a-&gt;boy, network</a:t>
            </a:r>
            <a:r>
              <a:rPr lang="ko-KR" altLang="en-US" dirty="0"/>
              <a:t>는 양방향일 때도 있기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50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Node2Vec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BFS</a:t>
            </a:r>
            <a:r>
              <a:rPr lang="ko-KR" altLang="en-US" dirty="0"/>
              <a:t> 와 </a:t>
            </a:r>
            <a:r>
              <a:rPr lang="en-US" altLang="ko-KR" dirty="0"/>
              <a:t>DFS</a:t>
            </a:r>
            <a:r>
              <a:rPr lang="ko-KR" altLang="en-US" dirty="0"/>
              <a:t>를 사용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BFS</a:t>
            </a:r>
            <a:r>
              <a:rPr lang="ko-KR" altLang="en-US" dirty="0"/>
              <a:t>는 비슷한 노드는 서로 공통적으로 연결되어 있는 노드가 많다는 개념을 기반으로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지역적으로 탐색하고 지역에 대한 정보를 준다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DFS</a:t>
            </a:r>
            <a:r>
              <a:rPr lang="ko-KR" altLang="en-US" dirty="0"/>
              <a:t>는 비슷한 노드는 네트워크에서 서로 비슷한 구조적인 위치에 존재한다는 것을 기반으로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Global(</a:t>
            </a:r>
            <a:r>
              <a:rPr lang="ko-KR" altLang="en-US" dirty="0"/>
              <a:t>네트워크 전체의 구조</a:t>
            </a:r>
            <a:r>
              <a:rPr lang="en-US" altLang="ko-KR" dirty="0"/>
              <a:t>)</a:t>
            </a:r>
            <a:r>
              <a:rPr lang="ko-KR" altLang="en-US" dirty="0"/>
              <a:t>를 탐색하고 전체 구조에 대해 정보를 준다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72E6F-C70B-4B9F-03D8-2AD96ED7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2" y="3187476"/>
            <a:ext cx="6484864" cy="2491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56A4FB-A04C-2CA0-9B86-04B17256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344" y="3049221"/>
            <a:ext cx="5056964" cy="27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Interpolation BFS and DFS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두개의 파라미터가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Return parameter p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이전 노드로 다시 되돌아 오는 것을 정의한다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In-out parameter q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직관적으로 </a:t>
            </a:r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  <a:r>
              <a:rPr lang="ko-KR" altLang="en-US" dirty="0"/>
              <a:t>의 비율을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밑은 </a:t>
            </a:r>
            <a:r>
              <a:rPr lang="en-US" altLang="ko-KR" dirty="0"/>
              <a:t>S1</a:t>
            </a:r>
            <a:r>
              <a:rPr lang="ko-KR" altLang="en-US" dirty="0"/>
              <a:t>에서 </a:t>
            </a:r>
            <a:r>
              <a:rPr lang="en-US" altLang="ko-KR" dirty="0"/>
              <a:t>W</a:t>
            </a:r>
            <a:r>
              <a:rPr lang="ko-KR" altLang="en-US" dirty="0"/>
              <a:t>로 간 상황을 가정한다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5385C0-F4D9-1CD9-DD5E-CE13A325B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541199"/>
            <a:ext cx="5792008" cy="1981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146797-DD8A-0A98-33EA-5D9AE2EF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93" y="2817199"/>
            <a:ext cx="594443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Biased Random Walks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에 대해 정규화 되지 않은 값들을 구할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 값들을 합해서 </a:t>
            </a:r>
            <a:r>
              <a:rPr lang="en-US" altLang="ko-KR" dirty="0"/>
              <a:t>1</a:t>
            </a:r>
            <a:r>
              <a:rPr lang="ko-KR" altLang="en-US" dirty="0"/>
              <a:t>이 되도록 정규화를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4</a:t>
            </a:r>
            <a:r>
              <a:rPr lang="ko-KR" altLang="en-US" dirty="0"/>
              <a:t>가지 값 중 하나를 고르게 </a:t>
            </a:r>
            <a:r>
              <a:rPr lang="en-US" altLang="ko-KR" dirty="0"/>
              <a:t>p</a:t>
            </a:r>
            <a:r>
              <a:rPr lang="ko-KR" altLang="en-US" dirty="0"/>
              <a:t>와</a:t>
            </a:r>
            <a:r>
              <a:rPr lang="en-US" altLang="ko-KR" dirty="0"/>
              <a:t>q</a:t>
            </a:r>
            <a:r>
              <a:rPr lang="ko-KR" altLang="en-US" dirty="0"/>
              <a:t>값을 정한다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이때 일정한 확률이 아님으로 편향되었다고 표현을 하는 것 같다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BE666-B215-5071-C64C-8B9D12AE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658" y="2930718"/>
            <a:ext cx="628737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Random Walk Approaches for Node Embeddings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Node2Vec Algorithm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랜덤워크의 확률을 계산한다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 </a:t>
            </a:r>
            <a:r>
              <a:rPr lang="en-US" altLang="ko-KR" dirty="0"/>
              <a:t>u</a:t>
            </a:r>
            <a:r>
              <a:rPr lang="ko-KR" altLang="en-US" dirty="0"/>
              <a:t>에서 시작하는 편향된 랜덤워크를 시뮬레이션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목적함수를 최적화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앞선 방식과 동일한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 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링크에 수에 대해 시간이 선형으로 증가하는 장점이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단점으로는 모든 노드에 대해 개별적으로 </a:t>
            </a:r>
            <a:r>
              <a:rPr lang="ko-KR" altLang="en-US" dirty="0" err="1"/>
              <a:t>임베딩</a:t>
            </a:r>
            <a:r>
              <a:rPr lang="ko-KR" altLang="en-US" dirty="0"/>
              <a:t> 해야 한다는 것이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22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Embedding Entire Graphs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Goal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앞에선 </a:t>
            </a:r>
            <a:r>
              <a:rPr lang="ko-KR" altLang="en-US" dirty="0" err="1"/>
              <a:t>노드단위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이였다면 그래프 전체</a:t>
            </a:r>
            <a:r>
              <a:rPr lang="en-US" altLang="ko-KR" dirty="0"/>
              <a:t>, </a:t>
            </a:r>
            <a:r>
              <a:rPr lang="ko-KR" altLang="en-US" dirty="0"/>
              <a:t>혹은 그래프 안의 부분집합을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 목표이다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예시로는 어떤 분자가 독성이 있는지</a:t>
            </a:r>
            <a:r>
              <a:rPr lang="en-US" altLang="ko-KR" dirty="0"/>
              <a:t>, </a:t>
            </a:r>
            <a:r>
              <a:rPr lang="ko-KR" altLang="en-US" dirty="0"/>
              <a:t>무독한지를 확인 할 때 활용 가능하다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E0FE87-75C8-F485-DAFB-14DEC3C3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59" y="2840529"/>
            <a:ext cx="588727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8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Approach1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앞서 했던 </a:t>
            </a:r>
            <a:r>
              <a:rPr lang="ko-KR" altLang="en-US" dirty="0" err="1"/>
              <a:t>임베딩</a:t>
            </a:r>
            <a:r>
              <a:rPr lang="ko-KR" altLang="en-US" dirty="0"/>
              <a:t> 방식을 통해 </a:t>
            </a:r>
            <a:r>
              <a:rPr lang="ko-KR" altLang="en-US" dirty="0" err="1"/>
              <a:t>노드단위</a:t>
            </a:r>
            <a:r>
              <a:rPr lang="ko-KR" altLang="en-US" dirty="0"/>
              <a:t> </a:t>
            </a:r>
            <a:r>
              <a:rPr lang="ko-KR" altLang="en-US" dirty="0" err="1"/>
              <a:t>임베딩을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그 합을 통해 그래프의 위치를 구하는 접근이다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그래프 </a:t>
            </a:r>
            <a:r>
              <a:rPr lang="ko-KR" altLang="en-US" dirty="0" err="1"/>
              <a:t>임베딩은</a:t>
            </a:r>
            <a:r>
              <a:rPr lang="ko-KR" altLang="en-US" dirty="0"/>
              <a:t> 단순히 그래프에 있는 노드 </a:t>
            </a:r>
            <a:r>
              <a:rPr lang="ko-KR" altLang="en-US" dirty="0" err="1"/>
              <a:t>임베딩의</a:t>
            </a:r>
            <a:r>
              <a:rPr lang="ko-KR" altLang="en-US" dirty="0"/>
              <a:t> 합이다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78C9B-BD1A-0A0C-6CB1-553F9D83B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67" y="3882362"/>
            <a:ext cx="4399780" cy="18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0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Approach2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전체 그래프 혹은 부분 그래프를 노드들과 연결된 가상의 노드를 통해 </a:t>
            </a:r>
            <a:r>
              <a:rPr lang="ko-KR" altLang="en-US" dirty="0" err="1"/>
              <a:t>임베딩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앞서 설명했던 방법들을 활용해 </a:t>
            </a:r>
            <a:r>
              <a:rPr lang="ko-KR" altLang="en-US" dirty="0" err="1"/>
              <a:t>임베딩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22BC9-4F85-3D64-2661-33E9AC11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54" y="3118813"/>
            <a:ext cx="6808978" cy="23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Recap : Traditional ML for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Traditional ML for Graphs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이전의</a:t>
            </a:r>
            <a:r>
              <a:rPr lang="en-US" altLang="ko-KR" dirty="0"/>
              <a:t> </a:t>
            </a:r>
            <a:r>
              <a:rPr lang="ko-KR" altLang="en-US" dirty="0"/>
              <a:t>전통적 연구는 </a:t>
            </a:r>
            <a:r>
              <a:rPr lang="en-US" altLang="ko-KR" dirty="0"/>
              <a:t>Feature engineering </a:t>
            </a:r>
            <a:r>
              <a:rPr lang="ko-KR" altLang="en-US" dirty="0"/>
              <a:t>에 많은 시간을 할애 하게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우리가 배우는 것은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</a:t>
            </a:r>
            <a:r>
              <a:rPr lang="ko-KR" altLang="en-US" dirty="0"/>
              <a:t>을 자동화 할 수 있는 것에 대해 배운다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이는 </a:t>
            </a:r>
            <a:r>
              <a:rPr lang="en-US" altLang="ko-KR" dirty="0"/>
              <a:t>Representation Learning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20F61-C270-CF17-AE43-DECFE454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54" y="3124567"/>
            <a:ext cx="642074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Approach3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Anonymous Walk Embeddings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랜덤워크 과정 중 처음 방문하는 노드의 인덱스와 </a:t>
            </a:r>
            <a:r>
              <a:rPr lang="en-US" altLang="ko-KR" dirty="0"/>
              <a:t>anonymous walks</a:t>
            </a:r>
            <a:r>
              <a:rPr lang="ko-KR" altLang="en-US" dirty="0"/>
              <a:t>의 상태가 일치한다</a:t>
            </a:r>
            <a:endParaRPr lang="en-US" altLang="ko-KR" dirty="0"/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랜덤워크 과정에 따라 레이블을 다시 설정한다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1 :A or</a:t>
            </a:r>
            <a:r>
              <a:rPr lang="ko-KR" altLang="en-US" dirty="0"/>
              <a:t> </a:t>
            </a:r>
            <a:r>
              <a:rPr lang="en-US" altLang="ko-KR" dirty="0"/>
              <a:t>C </a:t>
            </a:r>
            <a:r>
              <a:rPr lang="ko-KR" altLang="en-US" dirty="0"/>
              <a:t>즉 과정에 따라 레이블이 달라지기 때문에 </a:t>
            </a:r>
            <a:r>
              <a:rPr lang="en-US" altLang="ko-KR" dirty="0" err="1"/>
              <a:t>Anoymous</a:t>
            </a:r>
            <a:r>
              <a:rPr lang="ko-KR" altLang="en-US" dirty="0"/>
              <a:t>를 붙인 것 같다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>
                <a:highlight>
                  <a:srgbClr val="FFFF00"/>
                </a:highlight>
              </a:rPr>
              <a:t>지나온 노드가 아닌 지나온 순서만을 고려 한다고 볼 수 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66C7B7-0F68-9FFC-5BF1-D0FAA3E3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28" y="2906547"/>
            <a:ext cx="5630492" cy="33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Anonymous Walk Embeddings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Anonymous Walk</a:t>
            </a:r>
            <a:r>
              <a:rPr lang="ko-KR" altLang="en-US" dirty="0"/>
              <a:t>의 길이가 궁금하다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3</a:t>
            </a:r>
            <a:r>
              <a:rPr lang="ko-KR" altLang="en-US" dirty="0"/>
              <a:t>번 움직이는 </a:t>
            </a:r>
            <a:r>
              <a:rPr lang="en-US" altLang="ko-KR" dirty="0"/>
              <a:t>Walks</a:t>
            </a:r>
            <a:r>
              <a:rPr lang="ko-KR" altLang="en-US" dirty="0"/>
              <a:t>에는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Anonymous Walks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동일한 노드에 </a:t>
            </a:r>
            <a:r>
              <a:rPr lang="en-US" altLang="ko-KR" dirty="0"/>
              <a:t>3</a:t>
            </a:r>
            <a:r>
              <a:rPr lang="ko-KR" altLang="en-US" dirty="0"/>
              <a:t>번 머물 수도 있고</a:t>
            </a:r>
            <a:r>
              <a:rPr lang="en-US" altLang="ko-KR" dirty="0"/>
              <a:t>, </a:t>
            </a:r>
            <a:r>
              <a:rPr lang="ko-KR" altLang="en-US" dirty="0"/>
              <a:t>한 번 움직일 수도 있고</a:t>
            </a:r>
            <a:r>
              <a:rPr lang="en-US" altLang="ko-KR" dirty="0"/>
              <a:t>, </a:t>
            </a:r>
            <a:r>
              <a:rPr lang="ko-KR" altLang="en-US" dirty="0"/>
              <a:t>계속 움직일 수도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CE20B-7478-C639-E673-36106744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764" y="2337904"/>
            <a:ext cx="573485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Anonymous Walk 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Anonymous Walks</a:t>
            </a:r>
            <a:r>
              <a:rPr lang="ko-KR" altLang="en-US" dirty="0"/>
              <a:t>를 시뮬레이션 했을 때 </a:t>
            </a:r>
            <a:r>
              <a:rPr lang="en-US" altLang="ko-KR" dirty="0"/>
              <a:t>L step</a:t>
            </a:r>
            <a:r>
              <a:rPr lang="ko-KR" altLang="en-US" dirty="0"/>
              <a:t>의 </a:t>
            </a:r>
            <a:r>
              <a:rPr lang="en-US" altLang="ko-KR" dirty="0"/>
              <a:t>Wi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그래프를 확률분포로 표현 할 수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그래프의 </a:t>
            </a:r>
            <a:r>
              <a:rPr lang="en-US" altLang="ko-KR" dirty="0" err="1"/>
              <a:t>i</a:t>
            </a:r>
            <a:r>
              <a:rPr lang="ko-KR" altLang="en-US" dirty="0"/>
              <a:t>번째 값은 </a:t>
            </a:r>
            <a:r>
              <a:rPr lang="en-US" altLang="ko-KR" dirty="0"/>
              <a:t>anonymous walk</a:t>
            </a:r>
            <a:r>
              <a:rPr lang="ko-KR" altLang="en-US" dirty="0"/>
              <a:t>의 </a:t>
            </a:r>
            <a:r>
              <a:rPr lang="ko-KR" altLang="en-US" dirty="0" err="1"/>
              <a:t>확률값이다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289D4-AAFE-9634-7707-E3331FC9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634719"/>
            <a:ext cx="7640700" cy="2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Anonymous Walk 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Anonymous Walks</a:t>
            </a:r>
            <a:r>
              <a:rPr lang="ko-KR" altLang="en-US" dirty="0"/>
              <a:t>의 적정 수를 구하는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531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Learn Walk Embeddings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앞선 방법을 더 향상시킨 방법이다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W</a:t>
            </a:r>
            <a:r>
              <a:rPr lang="ko-KR" altLang="en-US" dirty="0"/>
              <a:t>가 발생 할 때 그것의 </a:t>
            </a:r>
            <a:r>
              <a:rPr lang="ko-KR" altLang="en-US" dirty="0" err="1"/>
              <a:t>임베딩인</a:t>
            </a:r>
            <a:r>
              <a:rPr lang="ko-KR" altLang="en-US" dirty="0"/>
              <a:t> </a:t>
            </a:r>
            <a:r>
              <a:rPr lang="en-US" altLang="ko-KR" dirty="0"/>
              <a:t>z</a:t>
            </a:r>
            <a:r>
              <a:rPr lang="ko-KR" altLang="en-US" dirty="0"/>
              <a:t>를 배울 수 있다는 것이다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anonymous walk </a:t>
            </a:r>
            <a:r>
              <a:rPr lang="ko-KR" altLang="en-US" dirty="0"/>
              <a:t>를 한 </a:t>
            </a:r>
            <a:r>
              <a:rPr lang="en-US" altLang="ko-KR" dirty="0"/>
              <a:t>Zi</a:t>
            </a:r>
            <a:r>
              <a:rPr lang="ko-KR" altLang="en-US" dirty="0"/>
              <a:t>와 함께 그래프 </a:t>
            </a:r>
            <a:r>
              <a:rPr lang="ko-KR" altLang="en-US" dirty="0" err="1"/>
              <a:t>임베딩인</a:t>
            </a:r>
            <a:r>
              <a:rPr lang="ko-KR" altLang="en-US" dirty="0"/>
              <a:t> </a:t>
            </a:r>
            <a:r>
              <a:rPr lang="en-US" altLang="ko-KR" dirty="0" err="1"/>
              <a:t>Zg</a:t>
            </a:r>
            <a:r>
              <a:rPr lang="ko-KR" altLang="en-US" dirty="0"/>
              <a:t>를 함께 배운다는 의미이다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226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Learn Walk Embeddings 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Zg</a:t>
            </a:r>
            <a:r>
              <a:rPr lang="ko-KR" altLang="en-US" dirty="0"/>
              <a:t>라는 파라미터를 얻는다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학습할 전체 그래프의 </a:t>
            </a:r>
            <a:r>
              <a:rPr lang="ko-KR" altLang="en-US" dirty="0" err="1"/>
              <a:t>임베딩을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Anonymous random walks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델타라는 윈도우 사이즈를 통해 여러 값을 가지고 예측을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7F308-6033-1B29-EE7D-AB7A63E5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20" y="2649865"/>
            <a:ext cx="7348205" cy="36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9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Learn Walk Embeddings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아이디어는 길이가 </a:t>
            </a:r>
            <a:r>
              <a:rPr lang="en-US" altLang="ko-KR" dirty="0"/>
              <a:t>I</a:t>
            </a:r>
            <a:r>
              <a:rPr lang="ko-KR" altLang="en-US" dirty="0"/>
              <a:t>인 노드 </a:t>
            </a:r>
            <a:r>
              <a:rPr lang="en-US" altLang="ko-KR" dirty="0"/>
              <a:t>U</a:t>
            </a:r>
            <a:r>
              <a:rPr lang="ko-KR" altLang="en-US" dirty="0"/>
              <a:t>각각에서 </a:t>
            </a:r>
            <a:r>
              <a:rPr lang="en-US" altLang="ko-KR" dirty="0"/>
              <a:t>T</a:t>
            </a:r>
            <a:r>
              <a:rPr lang="ko-KR" altLang="en-US" dirty="0"/>
              <a:t>개의 랜덤워크를 실행한다는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우리는 이제 이웃 노드의 집합이 아닌</a:t>
            </a:r>
            <a:r>
              <a:rPr lang="en-US" altLang="ko-KR" dirty="0"/>
              <a:t>, anonymous walk</a:t>
            </a:r>
            <a:r>
              <a:rPr lang="ko-KR" altLang="en-US" dirty="0"/>
              <a:t>의 집합이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다음 </a:t>
            </a:r>
            <a:r>
              <a:rPr lang="en-US" altLang="ko-KR" dirty="0"/>
              <a:t>anonymous walk</a:t>
            </a:r>
            <a:r>
              <a:rPr lang="ko-KR" altLang="en-US" dirty="0"/>
              <a:t>를 예측하는 값을 최대로 하는 것이 목표이다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F935-CBBB-D1AB-E12F-AA9CFCDA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24" y="2088204"/>
            <a:ext cx="2781688" cy="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590E1-6213-133D-0FD7-35DA864E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70" y="3705002"/>
            <a:ext cx="761077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9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Learn Walk Embeddings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아이디어는 길이가 </a:t>
            </a:r>
            <a:r>
              <a:rPr lang="en-US" altLang="ko-KR" dirty="0"/>
              <a:t>I</a:t>
            </a:r>
            <a:r>
              <a:rPr lang="ko-KR" altLang="en-US" dirty="0"/>
              <a:t>인 노드 </a:t>
            </a:r>
            <a:r>
              <a:rPr lang="en-US" altLang="ko-KR" dirty="0"/>
              <a:t>U</a:t>
            </a:r>
            <a:r>
              <a:rPr lang="ko-KR" altLang="en-US" dirty="0"/>
              <a:t>각각에서 </a:t>
            </a:r>
            <a:r>
              <a:rPr lang="en-US" altLang="ko-KR" dirty="0"/>
              <a:t>T</a:t>
            </a:r>
            <a:r>
              <a:rPr lang="ko-KR" altLang="en-US" dirty="0"/>
              <a:t>개의 랜덤워크를 실행한다는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우리는 이제 이웃 노드의 집합이 아닌</a:t>
            </a:r>
            <a:r>
              <a:rPr lang="en-US" altLang="ko-KR" dirty="0"/>
              <a:t>, anonymous walk</a:t>
            </a:r>
            <a:r>
              <a:rPr lang="ko-KR" altLang="en-US" dirty="0"/>
              <a:t>의 집합이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다음 </a:t>
            </a:r>
            <a:r>
              <a:rPr lang="en-US" altLang="ko-KR" dirty="0"/>
              <a:t>anonymous walk</a:t>
            </a:r>
            <a:r>
              <a:rPr lang="ko-KR" altLang="en-US" dirty="0"/>
              <a:t>를 예측하는 값을 최대로 하는 것이 목표이다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그래프 </a:t>
            </a:r>
            <a:r>
              <a:rPr lang="ko-KR" altLang="en-US" dirty="0" err="1"/>
              <a:t>분류등의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에 사용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F935-CBBB-D1AB-E12F-AA9CFCDA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24" y="2088204"/>
            <a:ext cx="2781688" cy="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590E1-6213-133D-0FD7-35DA864E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70" y="3705002"/>
            <a:ext cx="761077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24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Embedding Entire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</a:pPr>
            <a:r>
              <a:rPr lang="en-US" altLang="ko-KR" dirty="0"/>
              <a:t>How to use embeddings Zi of nodes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Link </a:t>
            </a:r>
            <a:r>
              <a:rPr lang="ko-KR" altLang="en-US" dirty="0"/>
              <a:t>예측에는 양 노드의 </a:t>
            </a:r>
            <a:r>
              <a:rPr lang="en-US" altLang="ko-KR" dirty="0"/>
              <a:t>embedding</a:t>
            </a:r>
            <a:r>
              <a:rPr lang="ko-KR" altLang="en-US" dirty="0"/>
              <a:t>을 함께 활용한다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군집을 찾을 때 활용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 분류에 활용 가능하다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그래프 분류에 활용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11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Recap : Traditional ML for Graphs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Machine Learning with Graphs : Goal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Feature learning</a:t>
            </a:r>
            <a:r>
              <a:rPr lang="ko-KR" altLang="en-US" dirty="0"/>
              <a:t>을 하지 않고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만약 개별 노드 수준의 예측이라면</a:t>
            </a:r>
            <a:r>
              <a:rPr lang="en-US" altLang="ko-KR" dirty="0"/>
              <a:t>, d</a:t>
            </a:r>
            <a:r>
              <a:rPr lang="ko-KR" altLang="en-US" dirty="0"/>
              <a:t>차원의 공간으로 맵핑 하는 것을 배운다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이 맵핑이 자동적으로 된다는 것이 중요하다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0519B1-59E6-DAB4-AD8F-85C8903A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06" y="2477535"/>
            <a:ext cx="9040567" cy="31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Embedding?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노드간 </a:t>
            </a:r>
            <a:r>
              <a:rPr lang="ko-KR" altLang="en-US" dirty="0" err="1"/>
              <a:t>임베딩의</a:t>
            </a:r>
            <a:r>
              <a:rPr lang="ko-KR" altLang="en-US" dirty="0"/>
              <a:t> 유사성이 네트워크의 유사성을 나타낸다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링크 되어 있는 노드라면 서로 비슷한 공간에 </a:t>
            </a:r>
            <a:r>
              <a:rPr lang="ko-KR" altLang="en-US" dirty="0" err="1"/>
              <a:t>임베딩</a:t>
            </a:r>
            <a:r>
              <a:rPr lang="ko-KR" altLang="en-US" dirty="0"/>
              <a:t> 된다는 의미이다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네트워크 구조 정보를 자동으로 인코딩 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여러 활용이 가능하다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9D99B-F3B4-4298-FC2D-407C8928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05" y="3154672"/>
            <a:ext cx="601111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Embedding : Example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Embedding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8E97D3-A895-2E53-BAC7-F8558228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16" y="1761892"/>
            <a:ext cx="7267979" cy="41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Encode Nodes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노드를 특정 차원의 공간에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것을 </a:t>
            </a:r>
            <a:r>
              <a:rPr lang="en-US" altLang="ko-KR" dirty="0"/>
              <a:t>Encode Nodes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이때 유사성은 보존이 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U</a:t>
            </a:r>
            <a:r>
              <a:rPr lang="ko-KR" altLang="en-US" dirty="0"/>
              <a:t>라는 노드를 </a:t>
            </a:r>
            <a:r>
              <a:rPr lang="en-US" altLang="ko-KR" dirty="0"/>
              <a:t>Z</a:t>
            </a:r>
            <a:r>
              <a:rPr lang="ko-KR" altLang="en-US" dirty="0"/>
              <a:t>공간에 </a:t>
            </a:r>
            <a:r>
              <a:rPr lang="ko-KR" altLang="en-US" dirty="0" err="1"/>
              <a:t>임베딩</a:t>
            </a:r>
            <a:r>
              <a:rPr lang="ko-KR" altLang="en-US" dirty="0"/>
              <a:t> 하고</a:t>
            </a:r>
            <a:r>
              <a:rPr lang="en-US" altLang="ko-KR" dirty="0"/>
              <a:t>, V</a:t>
            </a:r>
            <a:r>
              <a:rPr lang="ko-KR" altLang="en-US" dirty="0"/>
              <a:t>라는 노드를 </a:t>
            </a:r>
            <a:r>
              <a:rPr lang="en-US" altLang="ko-KR" dirty="0"/>
              <a:t>Z</a:t>
            </a:r>
            <a:r>
              <a:rPr lang="ko-KR" altLang="en-US" dirty="0"/>
              <a:t>공간에 </a:t>
            </a:r>
            <a:r>
              <a:rPr lang="ko-KR" altLang="en-US" dirty="0" err="1"/>
              <a:t>임베딩</a:t>
            </a:r>
            <a:r>
              <a:rPr lang="ko-KR" altLang="en-US" dirty="0"/>
              <a:t> 했을 때 둘은 링크로 연결이 되어 있음으로</a:t>
            </a:r>
            <a:r>
              <a:rPr lang="en-US" altLang="ko-KR" dirty="0"/>
              <a:t>, </a:t>
            </a:r>
            <a:r>
              <a:rPr lang="ko-KR" altLang="en-US" dirty="0"/>
              <a:t>가깝게 </a:t>
            </a:r>
            <a:r>
              <a:rPr lang="ko-KR" altLang="en-US" dirty="0" err="1"/>
              <a:t>임베딩된</a:t>
            </a:r>
            <a:r>
              <a:rPr lang="ko-KR" altLang="en-US" dirty="0"/>
              <a:t> 것을 볼 수 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 err="1"/>
              <a:t>가깝다의</a:t>
            </a:r>
            <a:r>
              <a:rPr lang="ko-KR" altLang="en-US" dirty="0"/>
              <a:t> 기준은 내적을 통해 구할 수 있다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DEC,</a:t>
            </a:r>
            <a:r>
              <a:rPr lang="ko-KR" altLang="en-US" dirty="0"/>
              <a:t> </a:t>
            </a:r>
            <a:r>
              <a:rPr lang="ko-KR" altLang="en-US" dirty="0" err="1"/>
              <a:t>디코더는</a:t>
            </a:r>
            <a:r>
              <a:rPr lang="ko-KR" altLang="en-US" dirty="0"/>
              <a:t> </a:t>
            </a:r>
            <a:r>
              <a:rPr lang="ko-KR" altLang="en-US" dirty="0" err="1"/>
              <a:t>임베딩된</a:t>
            </a:r>
            <a:r>
              <a:rPr lang="ko-KR" altLang="en-US" dirty="0"/>
              <a:t> 것을 유사성 함수로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>
                <a:highlight>
                  <a:srgbClr val="FFFF00"/>
                </a:highlight>
              </a:rPr>
              <a:t>Similarity(</a:t>
            </a:r>
            <a:r>
              <a:rPr lang="en-US" altLang="ko-KR" dirty="0" err="1">
                <a:highlight>
                  <a:srgbClr val="FFFF00"/>
                </a:highlight>
              </a:rPr>
              <a:t>u,v</a:t>
            </a:r>
            <a:r>
              <a:rPr lang="en-US" altLang="ko-KR" dirty="0">
                <a:highlight>
                  <a:srgbClr val="FFFF00"/>
                </a:highlight>
              </a:rPr>
              <a:t>), </a:t>
            </a:r>
            <a:r>
              <a:rPr lang="ko-KR" altLang="en-US" dirty="0">
                <a:highlight>
                  <a:srgbClr val="FFFF00"/>
                </a:highlight>
              </a:rPr>
              <a:t>즉 네트워크에서 유사성의 개념을 정의 하고 유사성을 </a:t>
            </a:r>
            <a:r>
              <a:rPr lang="ko-KR" altLang="en-US" dirty="0" err="1">
                <a:highlight>
                  <a:srgbClr val="FFFF00"/>
                </a:highlight>
              </a:rPr>
              <a:t>임베딩</a:t>
            </a:r>
            <a:r>
              <a:rPr lang="ko-KR" altLang="en-US" dirty="0">
                <a:highlight>
                  <a:srgbClr val="FFFF00"/>
                </a:highlight>
              </a:rPr>
              <a:t> 하기위한 목적함수를 정의 </a:t>
            </a:r>
            <a:r>
              <a:rPr lang="ko-KR" altLang="en-US" dirty="0" err="1">
                <a:highlight>
                  <a:srgbClr val="FFFF00"/>
                </a:highlight>
              </a:rPr>
              <a:t>하는게</a:t>
            </a:r>
            <a:r>
              <a:rPr lang="ko-KR" altLang="en-US" dirty="0">
                <a:highlight>
                  <a:srgbClr val="FFFF00"/>
                </a:highlight>
              </a:rPr>
              <a:t> 앞으로 배울 내용이다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48B34-30A2-E128-7459-091B7B9E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1" y="3999877"/>
            <a:ext cx="5076237" cy="2015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61E6CA-181E-0983-B4C4-FCCC9735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53" y="4931517"/>
            <a:ext cx="5172797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9C5A3D-15D3-8AE1-D474-AD01F9BA7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319" y="2722407"/>
            <a:ext cx="156231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Two Key Components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Encoder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노드를 저차원의 벡터로 맵핑 하는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en-US" altLang="ko-KR" dirty="0"/>
              <a:t>Similarity Function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벡터공간에 </a:t>
            </a:r>
            <a:r>
              <a:rPr lang="ko-KR" altLang="en-US" dirty="0" err="1"/>
              <a:t>맵핑된</a:t>
            </a:r>
            <a:r>
              <a:rPr lang="ko-KR" altLang="en-US" dirty="0"/>
              <a:t> 노드들의 관계가 원래 네트워크의 노드들의 관계와 유사하게 맵핑 되어야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Random walks</a:t>
            </a:r>
            <a:r>
              <a:rPr lang="ko-KR" altLang="en-US" dirty="0"/>
              <a:t>를 통해 정의 할 예정이다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BFD7C0-0317-54EC-7C7D-E98CB93F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656" y="1649499"/>
            <a:ext cx="3982006" cy="1152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C40060-C96E-941E-9F1D-83D20CB4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19" y="4386930"/>
            <a:ext cx="8727509" cy="16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Machine Learning with Graphs</a:t>
            </a:r>
            <a:endParaRPr lang="ko-KR" altLang="en-US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Shallow Encoding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Encoding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인코더는 </a:t>
            </a:r>
            <a:r>
              <a:rPr lang="en-US" altLang="ko-KR" dirty="0"/>
              <a:t>embedding-lookup</a:t>
            </a:r>
            <a:r>
              <a:rPr lang="ko-KR" altLang="en-US" dirty="0"/>
              <a:t>으로 봐도 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우리의 목표는 </a:t>
            </a:r>
            <a:r>
              <a:rPr lang="en-US" altLang="ko-KR" dirty="0"/>
              <a:t>d x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 의 크기를 가진 </a:t>
            </a:r>
            <a:r>
              <a:rPr lang="en-US" altLang="ko-KR" dirty="0"/>
              <a:t>z</a:t>
            </a:r>
            <a:r>
              <a:rPr lang="ko-KR" altLang="en-US" dirty="0"/>
              <a:t>를 배우는 것이다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V</a:t>
            </a:r>
            <a:r>
              <a:rPr lang="ko-KR" altLang="en-US" dirty="0"/>
              <a:t>는 노드의 수를 의미한다</a:t>
            </a:r>
            <a:r>
              <a:rPr lang="en-US" altLang="ko-KR" dirty="0"/>
              <a:t>. </a:t>
            </a:r>
            <a:r>
              <a:rPr lang="ko-KR" altLang="en-US" dirty="0"/>
              <a:t>즉 모든 노드가 할당된 공간이 있다는 것을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8628B-53E2-DF0F-29F6-11503D64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14" y="1678120"/>
            <a:ext cx="2772162" cy="485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07F39-9A50-6345-CE94-0E4782FE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70" y="4186012"/>
            <a:ext cx="5058481" cy="1829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85B66-D660-CF09-828B-008D8012E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9" y="3704964"/>
            <a:ext cx="5033272" cy="2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1615</Words>
  <Application>Microsoft Office PowerPoint</Application>
  <PresentationFormat>와이드스크린</PresentationFormat>
  <Paragraphs>320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PowerPoint 프레젠테이션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PowerPoint 프레젠테이션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  <vt:lpstr>Machine Learning with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17</cp:revision>
  <dcterms:created xsi:type="dcterms:W3CDTF">2020-05-26T05:06:02Z</dcterms:created>
  <dcterms:modified xsi:type="dcterms:W3CDTF">2023-07-12T14:48:56Z</dcterms:modified>
</cp:coreProperties>
</file>