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93" r:id="rId12"/>
    <p:sldId id="382" r:id="rId13"/>
    <p:sldId id="380" r:id="rId14"/>
    <p:sldId id="381" r:id="rId15"/>
    <p:sldId id="271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7:07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24575,'0'1'0,"1"1"0,-1-1 0,0 0 0,1 0 0,0 1 0,-1-1 0,1 0 0,0 0 0,0 0 0,-1 0 0,1 0 0,0 0 0,0 0 0,0 0 0,0 0 0,0 0 0,1 0 0,-1-1 0,0 1 0,0 0 0,0-1 0,1 1 0,2 0 0,0 1 0,29 11 0,1 0 0,1-3 0,62 12 0,43 11 0,-69-9 0,133 37 0,-167-52 0,0-2 0,1-2 0,64 1 0,246-12-1365,-309 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7:07:1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24575,'1383'0'-1365,"-1345"0"-5461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07:07:5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7:31:0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0 590 24575,'152'-1'0,"172"3"0,-253 6 0,129 29 0,-8 0 0,21-26 0,-140-10 0,86 13 0,-42-2 0,13 3 0,-100-8 0,-1 1 0,37 16 0,-40-14 0,0-1 0,0-1 0,34 6 0,39-6 0,163-6 0,-142-4 0,-107 2 0,0 0 0,0-1 0,0-1 0,0 0 0,24-7 0,-33 8 0,0-1 0,0 0 0,0 0 0,-1 0 0,1 0 0,-1-1 0,1 1 0,-1-1 0,0 0 0,0 0 0,0 0 0,0-1 0,0 1 0,-1-1 0,0 1 0,0-1 0,0 0 0,0 0 0,0 0 0,-1 0 0,0 0 0,2-6 0,-1-6 0,1-1 0,-2 0 0,-1 1 0,0-1 0,-1 1 0,0-1 0,-1 0 0,-7-20 0,-6-17 0,-24-56 0,38 107 0,-5-9 0,0 0 0,0 0 0,-1 0 0,-1 1 0,0 0 0,0 1 0,-1-1 0,-1 2 0,0-1 0,0 1 0,0 1 0,-13-8 0,-7-2 0,-1 0 0,-1 3 0,-44-17 0,51 22 0,1-1 0,-44-29 0,57 33 0,-1-1 0,1-1 0,1 0 0,0 0 0,0-1 0,1-1 0,-9-12 0,17 23 0,1-1 0,-1 1 0,1 0 0,0-1 0,-1 1 0,1-1 0,0 1 0,0-1 0,-1 1 0,1-1 0,0 1 0,0-1 0,0 1 0,0-1 0,-1 0 0,1 1 0,0-1 0,0 1 0,0-1 0,0 1 0,0-1 0,1 1 0,-1-1 0,0 0 0,12 0 0,25 16 0,-31-12 0,29 13 0,-2 1 0,0 1 0,-2 2 0,45 35 0,-5 7 0,44 34 0,7 3 0,-108-86 0,-2 0 0,19 24 0,18 19 0,-12-23 0,45 46 0,-74-70 0,-1-1 0,0 2 0,0-1 0,-1 1 0,-1 0 0,1 0 0,4 16 0,-8-22 0,-1 0 0,-1 0 0,1 0 0,-1 0 0,1 0 0,-1 0 0,-1 0 0,1 0 0,0 1 0,-1-1 0,0 0 0,0 0 0,0 0 0,0 0 0,-1-1 0,0 1 0,1 0 0,-1 0 0,-1-1 0,1 1 0,0-1 0,-1 0 0,0 0 0,0 0 0,-6 5 0,-7 5 0,0-1 0,-1-1 0,-1 0 0,-18 8 0,33-18 0,-146 70 0,-25 14 0,-363 242 0,456-280 0,-1-3 0,-2-4 0,-2-3 0,-2-4 0,-116 27 0,127-38-13,-76 17-1339,112-32-5474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7:31:1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2607 1 24575,'-1'1'0,"0"1"0,0-1 0,0 1 0,0-1 0,0 1 0,0-1 0,0 1 0,-1-1 0,1 0 0,0 0 0,-1 0 0,1 1 0,-1-1 0,1-1 0,-1 1 0,0 0 0,1 0 0,-1-1 0,0 1 0,0-1 0,0 1 0,-2-1 0,-5 4 0,-208 91 0,179-77 0,0-1 0,-65 18 0,-84 10 0,97-24 0,22-2 0,-90 39 0,-55 16 0,-444 98 0,378-85 46,168-49-752,-209 43 1,237-70-6121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6T17:31:1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 24575,'-1'5'0,"1"1"0,-1-1 0,-1 1 0,1-1 0,-1 0 0,0 0 0,0 0 0,-1 0 0,1 0 0,-5 5 0,-3 9 0,-67 121 0,-97 135 0,171-272 0,-7 12 0,0 1 0,0-1 0,-13 32 0,22-43 0,-1 0 0,1 0 0,0 0 0,0 0 0,0 0 0,1 1 0,-1-1 0,1 0 0,0 0 0,0 1 0,0-1 0,1 0 0,0 1 0,0-1 0,0 0 0,0 0 0,0 0 0,1 0 0,0 0 0,0 0 0,4 6 0,1-2 0,0 0 0,1-1 0,-1 0 0,1 0 0,0-1 0,1 0 0,0-1 0,15 8 0,8 1 0,38 11 0,-26-12 0,0-2 0,0-2 0,57 4 0,133-4 0,-111-6 0,-75 1 15,57 12 0,19 2-3,-106-17-294,0 0 1,0-2 0,0 0-1,33-6 1,-13-3-6545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15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93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458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59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018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720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850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922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1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864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976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14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67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104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63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58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74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06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05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81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21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96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220.png"/><Relationship Id="rId5" Type="http://schemas.openxmlformats.org/officeDocument/2006/relationships/image" Target="../media/image25.png"/><Relationship Id="rId10" Type="http://schemas.openxmlformats.org/officeDocument/2006/relationships/customXml" Target="../ink/ink3.xml"/><Relationship Id="rId4" Type="http://schemas.openxmlformats.org/officeDocument/2006/relationships/image" Target="../media/image24.png"/><Relationship Id="rId9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5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370.png"/><Relationship Id="rId5" Type="http://schemas.openxmlformats.org/officeDocument/2006/relationships/image" Target="../media/image37.png"/><Relationship Id="rId10" Type="http://schemas.openxmlformats.org/officeDocument/2006/relationships/customXml" Target="../ink/ink6.xml"/><Relationship Id="rId4" Type="http://schemas.openxmlformats.org/officeDocument/2006/relationships/image" Target="../media/image36.png"/><Relationship Id="rId9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2E4F88"/>
                  </a:solidFill>
                </a:rPr>
                <a:t>Machine</a:t>
              </a:r>
              <a:r>
                <a:rPr lang="ko-KR" altLang="en-US" sz="4400" dirty="0">
                  <a:solidFill>
                    <a:srgbClr val="2E4F88"/>
                  </a:solidFill>
                </a:rPr>
                <a:t> </a:t>
              </a:r>
              <a:r>
                <a:rPr lang="en-US" altLang="ko-KR" sz="4400" dirty="0">
                  <a:solidFill>
                    <a:srgbClr val="2E4F88"/>
                  </a:solidFill>
                </a:rPr>
                <a:t>Learning with Graphs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20230727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 : Matrix</a:t>
            </a:r>
            <a:r>
              <a:rPr lang="ko-KR" altLang="en-US" dirty="0"/>
              <a:t> </a:t>
            </a:r>
            <a:r>
              <a:rPr lang="en-US" altLang="ko-KR" dirty="0"/>
              <a:t>Formulation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페이지를 행렬 형식으로 변환한다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Page J have </a:t>
            </a:r>
            <a:r>
              <a:rPr lang="en-US" altLang="ko-KR" dirty="0" err="1"/>
              <a:t>Dj</a:t>
            </a:r>
            <a:r>
              <a:rPr lang="en-US" altLang="ko-KR" dirty="0"/>
              <a:t> out-links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만약 </a:t>
            </a:r>
            <a:r>
              <a:rPr lang="en-US" altLang="ko-KR" dirty="0"/>
              <a:t>j</a:t>
            </a:r>
            <a:r>
              <a:rPr lang="ko-KR" altLang="en-US" dirty="0"/>
              <a:t>의 </a:t>
            </a:r>
            <a:r>
              <a:rPr lang="en-US" altLang="ko-KR" dirty="0"/>
              <a:t>out-links</a:t>
            </a:r>
            <a:r>
              <a:rPr lang="ko-KR" altLang="en-US" dirty="0"/>
              <a:t>가 </a:t>
            </a:r>
            <a:r>
              <a:rPr lang="en-US" altLang="ko-KR" dirty="0" err="1"/>
              <a:t>i</a:t>
            </a:r>
            <a:r>
              <a:rPr lang="ko-KR" altLang="en-US" dirty="0"/>
              <a:t>에 연결 된다면</a:t>
            </a:r>
            <a:r>
              <a:rPr lang="en-US" altLang="ko-KR" dirty="0"/>
              <a:t>, </a:t>
            </a:r>
            <a:r>
              <a:rPr lang="en-US" altLang="ko-KR" dirty="0" err="1"/>
              <a:t>Mij</a:t>
            </a:r>
            <a:r>
              <a:rPr lang="en-US" altLang="ko-KR" dirty="0"/>
              <a:t> = 1/</a:t>
            </a:r>
            <a:r>
              <a:rPr lang="en-US" altLang="ko-KR" dirty="0" err="1"/>
              <a:t>dj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>
                <a:highlight>
                  <a:srgbClr val="FFFF00"/>
                </a:highlight>
              </a:rPr>
              <a:t>J</a:t>
            </a:r>
            <a:r>
              <a:rPr lang="ko-KR" altLang="en-US" dirty="0">
                <a:highlight>
                  <a:srgbClr val="FFFF00"/>
                </a:highlight>
              </a:rPr>
              <a:t>열의 모든 값을 합치면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이 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71072D-07C6-A892-5C76-0FAC4C48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29" y="3104635"/>
            <a:ext cx="6952487" cy="2910432"/>
          </a:xfrm>
          <a:prstGeom prst="rect">
            <a:avLst/>
          </a:prstGeom>
        </p:spPr>
      </p:pic>
      <p:sp>
        <p:nvSpPr>
          <p:cNvPr id="5" name="같음 기호 4">
            <a:extLst>
              <a:ext uri="{FF2B5EF4-FFF2-40B4-BE49-F238E27FC236}">
                <a16:creationId xmlns:a16="http://schemas.microsoft.com/office/drawing/2014/main" id="{B7FE76F7-EE5B-D424-C4A7-5C7C6BCE8FF8}"/>
              </a:ext>
            </a:extLst>
          </p:cNvPr>
          <p:cNvSpPr/>
          <p:nvPr/>
        </p:nvSpPr>
        <p:spPr>
          <a:xfrm>
            <a:off x="4459705" y="5085347"/>
            <a:ext cx="1267327" cy="54543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B16A69-DEC4-B25A-8CAC-57661D7A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9" y="4922921"/>
            <a:ext cx="1975972" cy="8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5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참고할 것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고윳값과</a:t>
            </a:r>
            <a:r>
              <a:rPr lang="ko-KR" altLang="en-US" dirty="0"/>
              <a:t> 고유벡터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임의의 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MJXc-TeX-math-I"/>
              </a:rPr>
              <a:t>n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MJXc-TeX-main-R"/>
              </a:rPr>
              <a:t>×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MJXc-TeX-math-I"/>
              </a:rPr>
              <a:t>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행렬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에 대하여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 아닌 솔루션 벡터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가 존재한다면 숫자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λ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는 행렬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고윳값라고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en-US" altLang="ko-KR" b="0" i="0" dirty="0" err="1">
                <a:solidFill>
                  <a:srgbClr val="222222"/>
                </a:solidFill>
                <a:effectLst/>
                <a:latin typeface="MJXc-TeX-math-I"/>
              </a:rPr>
              <a:t>λx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= Ax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 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솔루션 벡터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고윳값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λ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 에 대응하는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고유벡터이다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Ax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=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MJXc-TeX-math-I"/>
              </a:rPr>
              <a:t>λx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JXc-TeX-math-I"/>
              </a:rPr>
              <a:t>식은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(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−</a:t>
            </a:r>
            <a:r>
              <a:rPr lang="el-GR" altLang="ko-KR" b="0" i="0" dirty="0">
                <a:solidFill>
                  <a:srgbClr val="222222"/>
                </a:solidFill>
                <a:effectLst/>
                <a:latin typeface="MJXc-TeX-math-I"/>
              </a:rPr>
              <a:t>λ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th-I"/>
              </a:rPr>
              <a:t>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=0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JXc-TeX-main-R"/>
              </a:rPr>
              <a:t>로 변환이 가능하다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JXc-TeX-main-R"/>
              </a:rPr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DC16AC-BC69-0F41-7B09-D6B4976C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1" y="3825088"/>
            <a:ext cx="2013275" cy="10615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8DD8E1-B99F-27D4-4756-316F22DA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681" y="3825088"/>
            <a:ext cx="3718882" cy="1638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7AE9E5-3022-A293-ACA5-199A9412F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239" y="4514758"/>
            <a:ext cx="1150720" cy="259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169CD2-EC91-D9F8-C51E-59BF910E7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024" y="5173945"/>
            <a:ext cx="1249788" cy="579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59CB9A-F224-7AD7-B0AE-AAEF93992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148" y="5093316"/>
            <a:ext cx="1303133" cy="6401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233D0E-E014-63DB-9343-576503A66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5116" y="3003444"/>
            <a:ext cx="3060278" cy="29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Eigenvector Formulation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1 x 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M x r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만약 임의의 </a:t>
            </a:r>
            <a:r>
              <a:rPr lang="en-US" altLang="ko-KR" dirty="0"/>
              <a:t>r</a:t>
            </a:r>
            <a:r>
              <a:rPr lang="ko-KR" altLang="en-US" dirty="0"/>
              <a:t>벡터에서 시작을 하고 계속 </a:t>
            </a:r>
            <a:r>
              <a:rPr lang="ko-KR" altLang="en-US" dirty="0" err="1"/>
              <a:t>서치를</a:t>
            </a:r>
            <a:r>
              <a:rPr lang="ko-KR" altLang="en-US" dirty="0"/>
              <a:t> 한다면</a:t>
            </a:r>
            <a:r>
              <a:rPr lang="en-US" altLang="ko-KR" dirty="0"/>
              <a:t>, M(M(,,,M(M r)))</a:t>
            </a:r>
            <a:r>
              <a:rPr lang="ko-KR" altLang="en-US" dirty="0"/>
              <a:t>의 형태가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 r</a:t>
            </a:r>
            <a:r>
              <a:rPr lang="ko-KR" altLang="en-US" dirty="0"/>
              <a:t>은 </a:t>
            </a:r>
            <a:r>
              <a:rPr lang="ko-KR" altLang="en-US" dirty="0" err="1"/>
              <a:t>고윳값이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M</a:t>
            </a:r>
            <a:r>
              <a:rPr lang="ko-KR" altLang="en-US" dirty="0"/>
              <a:t>행렬의 고유벡터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E0AD1-BFFA-25DA-C162-8E9BF781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2933"/>
            <a:ext cx="3434771" cy="17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 : Connection to Random Walk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</a:t>
            </a:r>
            <a:r>
              <a:rPr lang="ko-KR" altLang="en-US" dirty="0"/>
              <a:t>시점에 이용자는  </a:t>
            </a:r>
            <a:r>
              <a:rPr lang="en-US" altLang="ko-KR" dirty="0"/>
              <a:t>I page</a:t>
            </a:r>
            <a:r>
              <a:rPr lang="ko-KR" altLang="en-US" dirty="0"/>
              <a:t>에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T+1</a:t>
            </a:r>
            <a:r>
              <a:rPr lang="ko-KR" altLang="en-US" dirty="0"/>
              <a:t>점에 이용자는 </a:t>
            </a:r>
            <a:r>
              <a:rPr lang="en-US" altLang="ko-KR" dirty="0"/>
              <a:t>out-link</a:t>
            </a:r>
            <a:r>
              <a:rPr lang="ko-KR" altLang="en-US" dirty="0"/>
              <a:t>를 따라 랜덤하게 나간다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결국 </a:t>
            </a:r>
            <a:r>
              <a:rPr lang="en-US" altLang="ko-KR" dirty="0"/>
              <a:t>I </a:t>
            </a:r>
            <a:r>
              <a:rPr lang="ko-KR" altLang="en-US" dirty="0"/>
              <a:t>와 연결된</a:t>
            </a:r>
            <a:r>
              <a:rPr lang="en-US" altLang="ko-KR" dirty="0"/>
              <a:t> J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까지 도달 하게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무한반복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38801-E433-2D57-BC26-ED1F9E08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1" y="3288236"/>
            <a:ext cx="6689558" cy="276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9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 : Connection to Random Walk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이용자가 </a:t>
            </a:r>
            <a:r>
              <a:rPr lang="en-US" altLang="ko-KR" dirty="0"/>
              <a:t>t+1</a:t>
            </a:r>
            <a:r>
              <a:rPr lang="ko-KR" altLang="en-US" dirty="0"/>
              <a:t>시점에 어디에 있는지 알고 싶다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P(T)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시점에 이용자가 어디에 있던</a:t>
            </a:r>
            <a:r>
              <a:rPr lang="en-US" altLang="ko-KR" dirty="0"/>
              <a:t>, </a:t>
            </a:r>
            <a:r>
              <a:rPr lang="ko-KR" altLang="en-US" dirty="0"/>
              <a:t>이용자가 있는 곳과 연결된 곳으로 랜덤하게 이동하는 것을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반복 후 안정상태가 되면 </a:t>
            </a:r>
            <a:r>
              <a:rPr lang="en-US" altLang="ko-KR" dirty="0"/>
              <a:t>2</a:t>
            </a:r>
            <a:r>
              <a:rPr lang="ko-KR" altLang="en-US" dirty="0"/>
              <a:t>번째 식과 같이 나타낼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B5C05-128F-A643-8C62-1210810B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68" y="2859515"/>
            <a:ext cx="5603664" cy="31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PageRank : How to solve?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PageRank : Solve Method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처음에 노드들에 임의의 </a:t>
            </a:r>
            <a:r>
              <a:rPr lang="ko-KR" altLang="en-US" dirty="0" err="1"/>
              <a:t>랭크값을</a:t>
            </a:r>
            <a:r>
              <a:rPr lang="ko-KR" altLang="en-US" dirty="0"/>
              <a:t> 부여 해준다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오른쪽과 같은 식이 성립 할 때 까지 반복한다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값들의 변경된 정도의 합이 입실론 보다 작으면 된다는 의미이다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즉 수렴할 때 까지 한다는 의미이다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 과정을 </a:t>
            </a:r>
            <a:r>
              <a:rPr lang="en-US" altLang="ko-KR" dirty="0"/>
              <a:t>Power Iteration Method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평균적으로 </a:t>
            </a:r>
            <a:r>
              <a:rPr lang="en-US" altLang="ko-KR" dirty="0"/>
              <a:t>50</a:t>
            </a:r>
            <a:r>
              <a:rPr lang="ko-KR" altLang="en-US" dirty="0"/>
              <a:t>번 정도 반복 하면 그만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구글은 매일 이 과정을 통해 웹사이트의 순위를 구한다고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F0B28-2840-B35E-2B51-D2568136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19" y="1746567"/>
            <a:ext cx="3537005" cy="739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1DD64A-BEC7-2F02-5766-86DAF0DE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7" y="3796579"/>
            <a:ext cx="4591201" cy="1846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CC54E3-99CC-BC46-CEF4-CDF404F28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576" y="3554010"/>
            <a:ext cx="5501486" cy="1885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AFEAB71-2767-1B95-4233-9DC6D5BAE602}"/>
                  </a:ext>
                </a:extLst>
              </p14:cNvPr>
              <p14:cNvContentPartPr/>
              <p14:nvPr/>
            </p14:nvContentPartPr>
            <p14:xfrm>
              <a:off x="8389737" y="3882051"/>
              <a:ext cx="447840" cy="82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AFEAB71-2767-1B95-4233-9DC6D5BAE6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1097" y="3873051"/>
                <a:ext cx="465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8719C66-AA64-D85F-450F-21CA936812FD}"/>
                  </a:ext>
                </a:extLst>
              </p14:cNvPr>
              <p14:cNvContentPartPr/>
              <p14:nvPr/>
            </p14:nvContentPartPr>
            <p14:xfrm>
              <a:off x="8389737" y="4074291"/>
              <a:ext cx="5119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8719C66-AA64-D85F-450F-21CA936812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1097" y="4065651"/>
                <a:ext cx="529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2DDE5C8-B58C-6162-8CC1-EB153AF74B6A}"/>
                  </a:ext>
                </a:extLst>
              </p14:cNvPr>
              <p14:cNvContentPartPr/>
              <p14:nvPr/>
            </p14:nvContentPartPr>
            <p14:xfrm>
              <a:off x="4571577" y="416691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2DDE5C8-B58C-6162-8CC1-EB153AF74B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2577" y="40805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25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Power Iteration Method 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간단한 반복 기법이다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5966C-FE72-B251-AEB3-8B642D3C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01" y="2064901"/>
            <a:ext cx="6587287" cy="39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1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Power Iteration Method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세가지가 중요하다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결과가 합리적인가</a:t>
            </a:r>
            <a:r>
              <a:rPr lang="en-US" altLang="ko-KR" dirty="0"/>
              <a:t>?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수렴 하는가</a:t>
            </a:r>
            <a:r>
              <a:rPr lang="en-US" altLang="ko-KR" dirty="0"/>
              <a:t>?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우리가 원하는 대로 수렴 하는가</a:t>
            </a:r>
            <a:r>
              <a:rPr lang="en-US" altLang="ko-KR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하나라도 만족하지 않으면 안된다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0E6271-C3ED-C49B-ADF2-ECF414BC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1" y="1335465"/>
            <a:ext cx="6308732" cy="14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PageRank : Problems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Some pages are dead ends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Out-links</a:t>
            </a:r>
            <a:r>
              <a:rPr lang="ko-KR" altLang="en-US" dirty="0"/>
              <a:t>가 없다는 의미이다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수렴하지 않는다</a:t>
            </a:r>
            <a:r>
              <a:rPr lang="en-US" altLang="ko-KR" dirty="0"/>
              <a:t>. </a:t>
            </a:r>
            <a:r>
              <a:rPr lang="ko-KR" altLang="en-US" dirty="0"/>
              <a:t>수학적 문제가 발생한다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Spider traps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모든 </a:t>
            </a:r>
            <a:r>
              <a:rPr lang="en-US" altLang="ko-KR" dirty="0"/>
              <a:t>Out-links </a:t>
            </a:r>
            <a:r>
              <a:rPr lang="ko-KR" altLang="en-US" dirty="0"/>
              <a:t>가 자신에게 온다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수렴은 하기에 이것 자체의 문제는 아니지만 결과가 합리적</a:t>
            </a: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ko-KR" altLang="en-US" dirty="0"/>
              <a:t>이지 않다</a:t>
            </a:r>
            <a:r>
              <a:rPr lang="en-US" altLang="ko-KR" dirty="0"/>
              <a:t>. 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CC7D7-B16C-4DB8-6FE5-90A74B3A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34" y="3554010"/>
            <a:ext cx="4450466" cy="2514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E34F87-4AB4-137F-E477-BC3F892B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806" y="845596"/>
            <a:ext cx="4549534" cy="25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0B134A-FCFD-36D6-7E39-59AAA0196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935" y="4071864"/>
            <a:ext cx="4930371" cy="14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PageRank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Solution to Spider Traps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surfer </a:t>
            </a:r>
            <a:r>
              <a:rPr lang="ko-KR" altLang="en-US" dirty="0"/>
              <a:t>에 옵션을 추가한다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베타라는 </a:t>
            </a:r>
            <a:r>
              <a:rPr lang="ko-KR" altLang="en-US" dirty="0" err="1"/>
              <a:t>확률값을</a:t>
            </a:r>
            <a:r>
              <a:rPr lang="ko-KR" altLang="en-US" dirty="0"/>
              <a:t> 추가한다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1-</a:t>
            </a:r>
            <a:r>
              <a:rPr lang="ko-KR" altLang="en-US" dirty="0"/>
              <a:t>베타 만큼의 확률로 랜덤 페이지로 점프한다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순간이동 한다고 생각하면 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 err="1"/>
              <a:t>베타값은</a:t>
            </a:r>
            <a:r>
              <a:rPr lang="ko-KR" altLang="en-US" dirty="0"/>
              <a:t> 주로 </a:t>
            </a:r>
            <a:r>
              <a:rPr lang="en-US" altLang="ko-KR" dirty="0"/>
              <a:t>0.8,0.9 </a:t>
            </a:r>
            <a:r>
              <a:rPr lang="ko-KR" altLang="en-US" dirty="0"/>
              <a:t>로 책정한다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베타 확률만큼 랜덤하게 연결 되어있는 </a:t>
            </a:r>
            <a:r>
              <a:rPr lang="en-US" altLang="ko-KR" dirty="0"/>
              <a:t>out-link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BB75A-196C-DAA4-4285-C14C32B4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73" y="4002505"/>
            <a:ext cx="7035537" cy="17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Solution to Dead Ends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surfer </a:t>
            </a:r>
            <a:r>
              <a:rPr lang="ko-KR" altLang="en-US" dirty="0"/>
              <a:t>에 </a:t>
            </a:r>
            <a:r>
              <a:rPr lang="ko-KR" altLang="en-US" dirty="0" err="1"/>
              <a:t>텔레포트의</a:t>
            </a:r>
            <a:r>
              <a:rPr lang="ko-KR" altLang="en-US" dirty="0"/>
              <a:t> 개념을 추가한다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Dead Ends </a:t>
            </a:r>
            <a:r>
              <a:rPr lang="ko-KR" altLang="en-US" dirty="0"/>
              <a:t>구간에서 합이 </a:t>
            </a:r>
            <a:r>
              <a:rPr lang="en-US" altLang="ko-KR" dirty="0"/>
              <a:t>1</a:t>
            </a:r>
            <a:r>
              <a:rPr lang="ko-KR" altLang="en-US" dirty="0"/>
              <a:t>인 유니폼 한 </a:t>
            </a:r>
            <a:r>
              <a:rPr lang="ko-KR" altLang="en-US" dirty="0" err="1"/>
              <a:t>랜덤값을</a:t>
            </a:r>
            <a:r>
              <a:rPr lang="ko-KR" altLang="en-US" dirty="0"/>
              <a:t> 부여한다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이는 다른 페이지로 이동 할 수 있게 도와준다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A756C5-7B39-1BC5-D096-4A29348C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39" y="2989892"/>
            <a:ext cx="6590169" cy="32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5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Final Solution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J</a:t>
            </a:r>
            <a:r>
              <a:rPr lang="ko-KR" altLang="en-US" dirty="0"/>
              <a:t>의 중요도는 베타에 노드 </a:t>
            </a:r>
            <a:r>
              <a:rPr lang="en-US" altLang="ko-KR" dirty="0" err="1"/>
              <a:t>i</a:t>
            </a:r>
            <a:r>
              <a:rPr lang="ko-KR" altLang="en-US" dirty="0"/>
              <a:t>의 중요도를 곱한 것과 </a:t>
            </a:r>
            <a:r>
              <a:rPr lang="en-US" altLang="ko-KR" dirty="0"/>
              <a:t>1-</a:t>
            </a:r>
            <a:r>
              <a:rPr lang="ko-KR" altLang="en-US" dirty="0"/>
              <a:t>베타에 </a:t>
            </a:r>
            <a:r>
              <a:rPr lang="en-US" altLang="ko-KR" dirty="0"/>
              <a:t>1/</a:t>
            </a:r>
            <a:r>
              <a:rPr lang="ko-KR" altLang="en-US" dirty="0"/>
              <a:t>전체 문서의 수를 한 것과 같다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뒷부분의 식을 설명하면</a:t>
            </a:r>
            <a:r>
              <a:rPr lang="en-US" altLang="ko-KR" dirty="0"/>
              <a:t>1-</a:t>
            </a:r>
            <a:r>
              <a:rPr lang="ko-KR" altLang="en-US" dirty="0"/>
              <a:t>베타는 랜덤하게 문서로 넘어갈 확률인데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1-</a:t>
            </a:r>
            <a:r>
              <a:rPr lang="ko-KR" altLang="en-US" dirty="0"/>
              <a:t>베타가 채택 되었을 때 전체 문서에서 </a:t>
            </a:r>
            <a:r>
              <a:rPr lang="en-US" altLang="ko-KR" dirty="0"/>
              <a:t>j</a:t>
            </a:r>
            <a:r>
              <a:rPr lang="ko-KR" altLang="en-US" dirty="0"/>
              <a:t>문서로 갈 확률을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33F82-C989-23E1-C0AA-0AD13AB1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47" y="3701714"/>
            <a:ext cx="8816788" cy="21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The Google Matrix 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앞선 식을 행렬로 변환하면 밑과 같게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G</a:t>
            </a:r>
            <a:r>
              <a:rPr lang="ko-KR" altLang="en-US" dirty="0"/>
              <a:t>가 이제 </a:t>
            </a:r>
            <a:r>
              <a:rPr lang="en-US" altLang="ko-KR" dirty="0"/>
              <a:t>M</a:t>
            </a:r>
            <a:r>
              <a:rPr lang="ko-KR" altLang="en-US" dirty="0"/>
              <a:t>의 역할을 한다고 보면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C8C5DB-D1D6-1507-8FDA-ECB74425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16" y="4100349"/>
            <a:ext cx="6586192" cy="11344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07634D-FC66-0CF9-0143-304013450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29" y="2757651"/>
            <a:ext cx="4575971" cy="11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베타가 </a:t>
            </a:r>
            <a:r>
              <a:rPr lang="en-US" altLang="ko-KR" dirty="0"/>
              <a:t>0.8</a:t>
            </a:r>
            <a:r>
              <a:rPr lang="ko-KR" altLang="en-US" dirty="0"/>
              <a:t>이라고 가정한다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AF52E-14E7-2924-6F7F-62BE6C86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5" y="1776826"/>
            <a:ext cx="5072764" cy="3026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2095D-6A5F-3226-F479-506E149D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3" y="1811895"/>
            <a:ext cx="3717457" cy="3003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212B59-712A-9E49-C938-3CDE5636C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007" y="5075645"/>
            <a:ext cx="5343597" cy="939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4F2B312-52D1-5324-E0D2-DDB9C3043B14}"/>
                  </a:ext>
                </a:extLst>
              </p14:cNvPr>
              <p14:cNvContentPartPr/>
              <p14:nvPr/>
            </p14:nvContentPartPr>
            <p14:xfrm>
              <a:off x="5181777" y="3108051"/>
              <a:ext cx="1020600" cy="614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4F2B312-52D1-5324-E0D2-DDB9C3043B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2777" y="3099051"/>
                <a:ext cx="1038240" cy="6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D1DEE5-9800-E00E-5781-C2BEDE8791B6}"/>
              </a:ext>
            </a:extLst>
          </p:cNvPr>
          <p:cNvGrpSpPr/>
          <p:nvPr/>
        </p:nvGrpSpPr>
        <p:grpSpPr>
          <a:xfrm>
            <a:off x="6119937" y="4828491"/>
            <a:ext cx="938520" cy="417960"/>
            <a:chOff x="6119937" y="4828491"/>
            <a:chExt cx="93852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EFB0D04-A3E2-A1D3-ABB2-FC30607E8ADE}"/>
                    </a:ext>
                  </a:extLst>
                </p14:cNvPr>
                <p14:cNvContentPartPr/>
                <p14:nvPr/>
              </p14:nvContentPartPr>
              <p14:xfrm>
                <a:off x="6119937" y="4828491"/>
                <a:ext cx="938520" cy="288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EFB0D04-A3E2-A1D3-ABB2-FC30607E8A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1297" y="4819851"/>
                  <a:ext cx="956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A506430-8CA0-CEEC-540B-AEEFCC8660D3}"/>
                    </a:ext>
                  </a:extLst>
                </p14:cNvPr>
                <p14:cNvContentPartPr/>
                <p14:nvPr/>
              </p14:nvContentPartPr>
              <p14:xfrm>
                <a:off x="6178617" y="4924611"/>
                <a:ext cx="444960" cy="321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A506430-8CA0-CEEC-540B-AEEFCC8660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9977" y="4915971"/>
                  <a:ext cx="462600" cy="33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804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 : How to solve?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Example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문서엔 중요도가 있는 것을 볼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B</a:t>
            </a:r>
            <a:r>
              <a:rPr lang="ko-KR" altLang="en-US" dirty="0"/>
              <a:t>엔 많은 문서로 부터 들어오기 때문에 중요도가 높다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B</a:t>
            </a:r>
            <a:r>
              <a:rPr lang="ko-KR" altLang="en-US" dirty="0"/>
              <a:t>로부터 값을 받는 </a:t>
            </a:r>
            <a:r>
              <a:rPr lang="en-US" altLang="ko-KR" dirty="0"/>
              <a:t>C</a:t>
            </a:r>
            <a:r>
              <a:rPr lang="ko-KR" altLang="en-US" dirty="0"/>
              <a:t>도 중요도가 높다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Dead End</a:t>
            </a:r>
            <a:r>
              <a:rPr lang="ko-KR" altLang="en-US" dirty="0"/>
              <a:t>에도 중요도가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DAD28-F29B-CAE0-7271-F40B8558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78" y="2697672"/>
            <a:ext cx="5562939" cy="35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구글에서 만들었다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노드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혹은 문서</a:t>
            </a:r>
            <a:r>
              <a:rPr lang="en-US" altLang="ko-KR" dirty="0"/>
              <a:t>)</a:t>
            </a:r>
            <a:r>
              <a:rPr lang="ko-KR" altLang="en-US" dirty="0"/>
              <a:t>가 동일한 중요도를 갖지 않는다고 생각한다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노드는 웹 페이지</a:t>
            </a:r>
            <a:r>
              <a:rPr lang="en-US" altLang="ko-KR" dirty="0"/>
              <a:t>, </a:t>
            </a:r>
            <a:r>
              <a:rPr lang="ko-KR" altLang="en-US" dirty="0" err="1"/>
              <a:t>엣지는</a:t>
            </a:r>
            <a:r>
              <a:rPr lang="ko-KR" altLang="en-US" dirty="0"/>
              <a:t> 하이퍼링크로 생각 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75BB2-D06B-3C35-1FCF-AAF8A6F5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67" y="2519111"/>
            <a:ext cx="5459252" cy="37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과거에는 웹이 단지 웹에서 웹으로</a:t>
            </a:r>
            <a:r>
              <a:rPr lang="en-US" altLang="ko-KR" dirty="0"/>
              <a:t>, </a:t>
            </a:r>
            <a:r>
              <a:rPr lang="ko-KR" altLang="en-US" dirty="0"/>
              <a:t>하이퍼링크를 통해 이동이 가능했다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이를 정적 웹페이지와 링크로 구성되는 방식이라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현재는 단순히 웹에서 웹으로 이동하는 것이 아닌</a:t>
            </a:r>
            <a:r>
              <a:rPr lang="en-US" altLang="ko-KR" dirty="0"/>
              <a:t>, </a:t>
            </a:r>
            <a:r>
              <a:rPr lang="ko-KR" altLang="en-US" dirty="0"/>
              <a:t>게시물</a:t>
            </a:r>
            <a:r>
              <a:rPr lang="en-US" altLang="ko-KR" dirty="0"/>
              <a:t>, </a:t>
            </a:r>
            <a:r>
              <a:rPr lang="ko-KR" altLang="en-US" dirty="0"/>
              <a:t>좋아요 등의 여러 형태가 생겼다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BBFE11-DA60-12DE-E488-ED35CF55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337" y="2807476"/>
            <a:ext cx="6551118" cy="33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다른 예</a:t>
            </a:r>
            <a:r>
              <a:rPr lang="en-US" altLang="ko-KR" dirty="0"/>
              <a:t>) </a:t>
            </a:r>
            <a:r>
              <a:rPr lang="ko-KR" altLang="en-US" dirty="0"/>
              <a:t>인용 피인용관계</a:t>
            </a:r>
            <a:r>
              <a:rPr lang="en-US" altLang="ko-KR" dirty="0"/>
              <a:t>, </a:t>
            </a:r>
            <a:r>
              <a:rPr lang="ko-KR" altLang="en-US" dirty="0"/>
              <a:t>참고문헌의 관계 등도 나타낼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BC05DF-B756-BF78-A179-15A0A0D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34" y="2347238"/>
            <a:ext cx="6681929" cy="39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6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Link Analysis Algorithms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노드의 중요성을 계산하는 링크 수준의 분석을 다룰 예정이다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PageRank, Personalized PageRank, Random walk with Restarts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r>
              <a:rPr lang="en-US" altLang="ko-KR" dirty="0"/>
              <a:t>Links as Votes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링크가 많이 연결되어 있다면 더 중요하다고 생각한다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링크에는 들어오는 링크</a:t>
            </a:r>
            <a:r>
              <a:rPr lang="en-US" altLang="ko-KR" dirty="0"/>
              <a:t>, </a:t>
            </a:r>
            <a:r>
              <a:rPr lang="ko-KR" altLang="en-US" dirty="0"/>
              <a:t>나오는 링크가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들어오는 링크는 </a:t>
            </a:r>
            <a:r>
              <a:rPr lang="ko-KR" altLang="en-US" dirty="0" err="1"/>
              <a:t>위변조가</a:t>
            </a:r>
            <a:r>
              <a:rPr lang="ko-KR" altLang="en-US" dirty="0"/>
              <a:t> 어렵고</a:t>
            </a:r>
            <a:r>
              <a:rPr lang="en-US" altLang="ko-KR" dirty="0"/>
              <a:t>, </a:t>
            </a:r>
            <a:r>
              <a:rPr lang="ko-KR" altLang="en-US" dirty="0"/>
              <a:t>나오는 링크는 상대적으로 </a:t>
            </a:r>
            <a:r>
              <a:rPr lang="ko-KR" altLang="en-US" dirty="0" err="1"/>
              <a:t>위변조가</a:t>
            </a:r>
            <a:r>
              <a:rPr lang="ko-KR" altLang="en-US" dirty="0"/>
              <a:t> 쉽다</a:t>
            </a:r>
            <a:r>
              <a:rPr lang="en-US" altLang="ko-KR" dirty="0"/>
              <a:t>.(</a:t>
            </a:r>
            <a:r>
              <a:rPr lang="ko-KR" altLang="en-US" dirty="0"/>
              <a:t>우리가 생성하는 것이기 </a:t>
            </a:r>
            <a:r>
              <a:rPr lang="ko-KR" altLang="en-US" dirty="0" err="1"/>
              <a:t>떄문이다</a:t>
            </a:r>
            <a:r>
              <a:rPr lang="en-US" altLang="ko-KR" dirty="0"/>
              <a:t>.)</a:t>
            </a:r>
          </a:p>
          <a:p>
            <a:pPr marL="469900">
              <a:spcBef>
                <a:spcPts val="0"/>
              </a:spcBef>
            </a:pP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in-links</a:t>
            </a:r>
            <a:r>
              <a:rPr lang="ko-KR" altLang="en-US" dirty="0"/>
              <a:t> </a:t>
            </a:r>
            <a:r>
              <a:rPr lang="en-US" altLang="ko-KR" dirty="0"/>
              <a:t>equal?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그렇지 않다</a:t>
            </a:r>
            <a:r>
              <a:rPr lang="en-US" altLang="ko-KR" dirty="0"/>
              <a:t>.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다른 웹에 중요도에 따라 링크의 강도</a:t>
            </a:r>
            <a:r>
              <a:rPr lang="en-US" altLang="ko-KR" dirty="0"/>
              <a:t>?</a:t>
            </a:r>
            <a:r>
              <a:rPr lang="ko-KR" altLang="en-US" dirty="0"/>
              <a:t>가 달라진다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306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 : The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Flow”Model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중요한 페이지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와 연결되는 것이 더 가치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각각의 링크가 노드의 중요도에 따른 비율의 가치를 갖는다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Out-links</a:t>
            </a:r>
            <a:r>
              <a:rPr lang="ko-KR" altLang="en-US" dirty="0"/>
              <a:t>와 연관이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자신의 중요도는 자신에 들어오는 링크의 중요도에 따라</a:t>
            </a: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ko-KR" altLang="en-US" dirty="0"/>
              <a:t>다르다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FE13D4-6C0A-4D1D-80E0-1CD1CBFD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84" y="1393017"/>
            <a:ext cx="3758737" cy="40719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4A9F42-B6ED-5B7F-AE2F-1A34CAE4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538" y="4594698"/>
            <a:ext cx="1975972" cy="8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 : The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Flow”Model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페이지의 중요도는</a:t>
            </a:r>
            <a:r>
              <a:rPr lang="en-US" altLang="ko-KR" dirty="0"/>
              <a:t>, </a:t>
            </a:r>
            <a:r>
              <a:rPr lang="ko-KR" altLang="en-US" dirty="0"/>
              <a:t>중요한 다른 페이지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와 연결되는 것이 더 가치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공식화 하면 밑과 같다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EA4DC0-53E6-C752-EBD1-F568ED35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2" y="3429000"/>
            <a:ext cx="5841003" cy="25725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776601-78B7-D957-762F-6C5196FB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45" y="1873237"/>
            <a:ext cx="2596437" cy="41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3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PageRank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Page Rank : Matrix</a:t>
            </a:r>
            <a:r>
              <a:rPr lang="ko-KR" altLang="en-US" dirty="0"/>
              <a:t> </a:t>
            </a:r>
            <a:r>
              <a:rPr lang="en-US" altLang="ko-KR" dirty="0"/>
              <a:t>Formulation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페이지를 행렬 형식으로 변환한다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Page J have </a:t>
            </a:r>
            <a:r>
              <a:rPr lang="en-US" altLang="ko-KR" dirty="0" err="1"/>
              <a:t>Dj</a:t>
            </a:r>
            <a:r>
              <a:rPr lang="en-US" altLang="ko-KR" dirty="0"/>
              <a:t> out-links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만약 </a:t>
            </a:r>
            <a:r>
              <a:rPr lang="en-US" altLang="ko-KR" dirty="0"/>
              <a:t>j</a:t>
            </a:r>
            <a:r>
              <a:rPr lang="ko-KR" altLang="en-US" dirty="0"/>
              <a:t>의 </a:t>
            </a:r>
            <a:r>
              <a:rPr lang="en-US" altLang="ko-KR" dirty="0"/>
              <a:t>out-links</a:t>
            </a:r>
            <a:r>
              <a:rPr lang="ko-KR" altLang="en-US" dirty="0"/>
              <a:t>가 </a:t>
            </a:r>
            <a:r>
              <a:rPr lang="en-US" altLang="ko-KR" dirty="0" err="1"/>
              <a:t>i</a:t>
            </a:r>
            <a:r>
              <a:rPr lang="ko-KR" altLang="en-US" dirty="0"/>
              <a:t>에 연결 된다면</a:t>
            </a:r>
            <a:r>
              <a:rPr lang="en-US" altLang="ko-KR" dirty="0"/>
              <a:t>, </a:t>
            </a:r>
            <a:r>
              <a:rPr lang="en-US" altLang="ko-KR" dirty="0" err="1"/>
              <a:t>Mij</a:t>
            </a:r>
            <a:r>
              <a:rPr lang="en-US" altLang="ko-KR" dirty="0"/>
              <a:t> = 1/</a:t>
            </a:r>
            <a:r>
              <a:rPr lang="en-US" altLang="ko-KR" dirty="0" err="1"/>
              <a:t>dj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>
                <a:highlight>
                  <a:srgbClr val="FFFF00"/>
                </a:highlight>
              </a:rPr>
              <a:t>J</a:t>
            </a:r>
            <a:r>
              <a:rPr lang="ko-KR" altLang="en-US" dirty="0">
                <a:highlight>
                  <a:srgbClr val="FFFF00"/>
                </a:highlight>
              </a:rPr>
              <a:t>열의 모든 값을 합치면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이 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7F04C0-A12B-FB09-E494-54400331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904" y="946088"/>
            <a:ext cx="2263569" cy="2329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C7870-8388-24EF-DDC3-1BCCBF25F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03" y="4396885"/>
            <a:ext cx="5124862" cy="1269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94B7E1-20FB-CD5D-9953-6B7D230C3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811" y="4264511"/>
            <a:ext cx="3462596" cy="7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1073</Words>
  <Application>Microsoft Office PowerPoint</Application>
  <PresentationFormat>와이드스크린</PresentationFormat>
  <Paragraphs>208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-apple-system</vt:lpstr>
      <vt:lpstr>MJXc-TeX-main-R</vt:lpstr>
      <vt:lpstr>MJXc-TeX-math-I</vt:lpstr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PowerPoint 프레젠테이션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53</cp:revision>
  <dcterms:created xsi:type="dcterms:W3CDTF">2020-05-26T05:06:02Z</dcterms:created>
  <dcterms:modified xsi:type="dcterms:W3CDTF">2023-07-27T03:34:33Z</dcterms:modified>
</cp:coreProperties>
</file>