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318" r:id="rId4"/>
    <p:sldId id="332" r:id="rId5"/>
    <p:sldId id="333" r:id="rId6"/>
    <p:sldId id="334" r:id="rId7"/>
    <p:sldId id="259" r:id="rId8"/>
    <p:sldId id="321" r:id="rId9"/>
    <p:sldId id="335" r:id="rId10"/>
    <p:sldId id="324" r:id="rId11"/>
    <p:sldId id="325" r:id="rId12"/>
    <p:sldId id="327" r:id="rId13"/>
    <p:sldId id="336" r:id="rId14"/>
    <p:sldId id="328" r:id="rId15"/>
    <p:sldId id="329" r:id="rId16"/>
    <p:sldId id="337" r:id="rId17"/>
    <p:sldId id="338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UMAhJ3WGZfSMGEvzQf4kGAGH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667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149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245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588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886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4939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854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61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47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42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26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39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86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60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135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60286"/>
            <a:ext cx="7936363" cy="2079385"/>
            <a:chOff x="224990" y="402220"/>
            <a:chExt cx="7214875" cy="189034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8"/>
              <a:ext cx="7214875" cy="615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dirty="0">
                  <a:solidFill>
                    <a:srgbClr val="2E4F88"/>
                  </a:solidFill>
                </a:rPr>
                <a:t>칵테일파티 효과</a:t>
              </a:r>
              <a:endParaRPr sz="4400" b="0" u="none" dirty="0">
                <a:solidFill>
                  <a:srgbClr val="2E4F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02220"/>
              <a:ext cx="7214875" cy="391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0" u="none" dirty="0">
                  <a:solidFill>
                    <a:srgbClr val="8DA9DB"/>
                  </a:solidFill>
                  <a:latin typeface="Arial"/>
                  <a:ea typeface="Arial"/>
                  <a:cs typeface="Arial"/>
                  <a:sym typeface="Arial"/>
                </a:rPr>
                <a:t>20230821</a:t>
              </a: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60286"/>
            <a:ext cx="7936363" cy="2079385"/>
            <a:chOff x="224990" y="402220"/>
            <a:chExt cx="7214875" cy="189034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8"/>
              <a:ext cx="7214875" cy="615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dirty="0" err="1">
                  <a:solidFill>
                    <a:srgbClr val="2E4F88"/>
                  </a:solidFill>
                </a:rPr>
                <a:t>이케아</a:t>
              </a:r>
              <a:r>
                <a:rPr lang="ko-KR" altLang="en-US" sz="4400" dirty="0">
                  <a:solidFill>
                    <a:srgbClr val="2E4F88"/>
                  </a:solidFill>
                </a:rPr>
                <a:t> 효과</a:t>
              </a:r>
              <a:endParaRPr sz="4400" b="0" u="none" dirty="0">
                <a:solidFill>
                  <a:srgbClr val="2E4F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02220"/>
              <a:ext cx="7214875" cy="391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0" u="none" dirty="0">
                  <a:solidFill>
                    <a:srgbClr val="8DA9DB"/>
                  </a:solidFill>
                  <a:latin typeface="Arial"/>
                  <a:ea typeface="Arial"/>
                  <a:cs typeface="Arial"/>
                  <a:sym typeface="Arial"/>
                </a:rPr>
                <a:t>20230821</a:t>
              </a: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36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90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12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 err="1"/>
              <a:t>이케아</a:t>
            </a:r>
            <a:r>
              <a:rPr lang="ko-KR" altLang="en-US" dirty="0"/>
              <a:t> 효과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정의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 err="1">
                <a:latin typeface="+mn-lt"/>
              </a:rPr>
              <a:t>이케아</a:t>
            </a:r>
            <a:r>
              <a:rPr lang="ko-KR" altLang="en-US" dirty="0">
                <a:latin typeface="+mn-lt"/>
              </a:rPr>
              <a:t> 효과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2011</a:t>
            </a:r>
            <a:r>
              <a:rPr lang="ko-KR" altLang="en-US" dirty="0">
                <a:latin typeface="+mn-lt"/>
              </a:rPr>
              <a:t>년 마이클 노튼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다니엘 모천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댄 </a:t>
            </a:r>
            <a:r>
              <a:rPr lang="ko-KR" altLang="en-US" dirty="0" err="1">
                <a:latin typeface="+mn-lt"/>
              </a:rPr>
              <a:t>에일리가</a:t>
            </a:r>
            <a:r>
              <a:rPr lang="ko-KR" altLang="en-US" dirty="0">
                <a:latin typeface="+mn-lt"/>
              </a:rPr>
              <a:t> 연구하여 </a:t>
            </a:r>
            <a:r>
              <a:rPr lang="en-US" altLang="ko-KR" dirty="0">
                <a:latin typeface="+mn-lt"/>
              </a:rPr>
              <a:t>‘</a:t>
            </a:r>
            <a:r>
              <a:rPr lang="ko-KR" altLang="en-US" dirty="0" err="1">
                <a:latin typeface="+mn-lt"/>
              </a:rPr>
              <a:t>이케아</a:t>
            </a:r>
            <a:r>
              <a:rPr lang="ko-KR" altLang="en-US" dirty="0">
                <a:latin typeface="+mn-lt"/>
              </a:rPr>
              <a:t> 효과</a:t>
            </a:r>
            <a:r>
              <a:rPr lang="en-US" altLang="ko-KR" dirty="0">
                <a:latin typeface="+mn-lt"/>
              </a:rPr>
              <a:t>＇</a:t>
            </a:r>
            <a:r>
              <a:rPr lang="ko-KR" altLang="en-US" dirty="0">
                <a:latin typeface="+mn-lt"/>
              </a:rPr>
              <a:t>를 제언하였다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b="0" i="0" dirty="0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연구에서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이케아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 상자를 조립한 사람들이 완전히 조립된 상자를 받은 사람들보다 제품을 더 가치 있다고 생각한다는 것을 확인 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 Sans Pro" panose="020F0502020204030204" pitchFamily="34" charset="0"/>
              </a:rPr>
              <a:t>.</a:t>
            </a:r>
          </a:p>
          <a:p>
            <a:pPr lvl="2"/>
            <a:r>
              <a:rPr lang="ko-KR" altLang="en-US" dirty="0">
                <a:solidFill>
                  <a:srgbClr val="333333"/>
                </a:solidFill>
                <a:latin typeface="Source Sans Pro" panose="020F0502020204030204" pitchFamily="34" charset="0"/>
              </a:rPr>
              <a:t>물건 자체를 평가하기보다 </a:t>
            </a:r>
            <a:r>
              <a:rPr lang="ko-KR" altLang="en-US" dirty="0">
                <a:solidFill>
                  <a:srgbClr val="333333"/>
                </a:solidFill>
                <a:highlight>
                  <a:srgbClr val="A9D18E"/>
                </a:highlight>
                <a:latin typeface="Source Sans Pro" panose="020F0502020204030204" pitchFamily="34" charset="0"/>
              </a:rPr>
              <a:t>그것에 담긴 정성과 노력을 평가하는 것</a:t>
            </a:r>
            <a:r>
              <a:rPr lang="ko-KR" altLang="en-US" dirty="0">
                <a:solidFill>
                  <a:srgbClr val="333333"/>
                </a:solidFill>
                <a:latin typeface="Source Sans Pro" panose="020F0502020204030204" pitchFamily="34" charset="0"/>
              </a:rPr>
              <a:t>으로</a:t>
            </a:r>
            <a:r>
              <a:rPr lang="en-US" altLang="ko-KR" dirty="0">
                <a:solidFill>
                  <a:srgbClr val="333333"/>
                </a:solidFill>
                <a:latin typeface="Source Sans Pro" panose="020F050202020403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Source Sans Pro" panose="020F0502020204030204" pitchFamily="34" charset="0"/>
              </a:rPr>
              <a:t>타인의 성과물에 대해서는 겉만보고 평가하지만</a:t>
            </a:r>
            <a:r>
              <a:rPr lang="en-US" altLang="ko-KR" dirty="0">
                <a:solidFill>
                  <a:srgbClr val="333333"/>
                </a:solidFill>
                <a:latin typeface="Source Sans Pro" panose="020F050202020403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Source Sans Pro" panose="020F0502020204030204" pitchFamily="34" charset="0"/>
              </a:rPr>
              <a:t>자신의 성과물에 대해서는 노력과 시간까지 고려해서 평가한다</a:t>
            </a:r>
            <a:r>
              <a:rPr lang="en-US" altLang="ko-KR" dirty="0">
                <a:solidFill>
                  <a:srgbClr val="333333"/>
                </a:solidFill>
                <a:latin typeface="Source Sans Pro" panose="020F0502020204030204" pitchFamily="34" charset="0"/>
              </a:rPr>
              <a:t>.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244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13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 err="1"/>
              <a:t>이케아</a:t>
            </a:r>
            <a:r>
              <a:rPr lang="ko-KR" altLang="en-US" dirty="0"/>
              <a:t> 효과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장단점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 err="1">
                <a:latin typeface="+mn-lt"/>
              </a:rPr>
              <a:t>이케아</a:t>
            </a:r>
            <a:r>
              <a:rPr lang="ko-KR" altLang="en-US" dirty="0">
                <a:latin typeface="+mn-lt"/>
              </a:rPr>
              <a:t> 효과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장점</a:t>
            </a:r>
            <a:endParaRPr lang="en-US" altLang="ko-KR" dirty="0">
              <a:latin typeface="+mn-lt"/>
            </a:endParaRPr>
          </a:p>
          <a:p>
            <a:pPr lvl="2"/>
            <a:r>
              <a:rPr lang="ko-KR" altLang="en-US" dirty="0">
                <a:latin typeface="+mn-lt"/>
              </a:rPr>
              <a:t>별것 아닌 결과물에 대해서도 자신의 노력과 손길이 추가됨으로 가치를 더욱 부여하게 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단점</a:t>
            </a:r>
            <a:endParaRPr lang="en-US" altLang="ko-KR" dirty="0">
              <a:latin typeface="+mn-lt"/>
            </a:endParaRPr>
          </a:p>
          <a:p>
            <a:pPr lvl="2"/>
            <a:r>
              <a:rPr lang="ko-KR" altLang="en-US" dirty="0">
                <a:latin typeface="+mn-lt"/>
              </a:rPr>
              <a:t>노력에 비해 성과물이 좋지 않다면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성과물에 대한 객관적 가치 평가가 안된다</a:t>
            </a:r>
            <a:r>
              <a:rPr lang="en-US" altLang="ko-KR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521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</a:rPr>
              <a:t>사례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874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15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 err="1"/>
              <a:t>이케아</a:t>
            </a:r>
            <a:r>
              <a:rPr lang="ko-KR" altLang="en-US" dirty="0"/>
              <a:t> 효과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사례 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>
                <a:latin typeface="+mn-lt"/>
              </a:rPr>
              <a:t>레고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만약 레고가 완제품 판매 회사였다면</a:t>
            </a:r>
            <a:r>
              <a:rPr lang="en-US" altLang="ko-KR" dirty="0">
                <a:latin typeface="+mn-lt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956F24-73C5-A551-7BC8-C766851C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538" y="2727157"/>
            <a:ext cx="3389734" cy="33897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50A386-DB4B-FB15-4F19-42B183866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987" y="2727157"/>
            <a:ext cx="3531166" cy="35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4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16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 err="1"/>
              <a:t>이케아</a:t>
            </a:r>
            <a:r>
              <a:rPr lang="ko-KR" altLang="en-US" dirty="0"/>
              <a:t> 효과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사례 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>
                <a:latin typeface="+mn-lt"/>
              </a:rPr>
              <a:t>삼성전자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기존 완제품 냉장고가 아닌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highlight>
                  <a:srgbClr val="A9D18E"/>
                </a:highlight>
                <a:latin typeface="+mn-lt"/>
              </a:rPr>
              <a:t>자신의 취향에 맞게 본인이 냉장고 컬러</a:t>
            </a:r>
            <a:r>
              <a:rPr lang="en-US" altLang="ko-KR" dirty="0">
                <a:highlight>
                  <a:srgbClr val="A9D18E"/>
                </a:highlight>
                <a:latin typeface="+mn-lt"/>
              </a:rPr>
              <a:t>, </a:t>
            </a:r>
            <a:r>
              <a:rPr lang="ko-KR" altLang="en-US" dirty="0">
                <a:highlight>
                  <a:srgbClr val="A9D18E"/>
                </a:highlight>
                <a:latin typeface="+mn-lt"/>
              </a:rPr>
              <a:t>소재 등을 선택하게 함</a:t>
            </a:r>
            <a:r>
              <a:rPr lang="ko-KR" altLang="en-US" dirty="0">
                <a:latin typeface="+mn-lt"/>
              </a:rPr>
              <a:t>으로 가치를 더 높게 생각할 수 있다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027168-FC91-793F-76BC-0060FB2B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212" y="2728057"/>
            <a:ext cx="4027515" cy="33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6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17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 err="1"/>
              <a:t>이케아</a:t>
            </a:r>
            <a:r>
              <a:rPr lang="ko-KR" altLang="en-US" dirty="0"/>
              <a:t> 효과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사례 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>
                <a:latin typeface="+mn-lt"/>
              </a:rPr>
              <a:t>주말농장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아이들이 </a:t>
            </a:r>
            <a:r>
              <a:rPr lang="ko-KR" altLang="en-US" dirty="0">
                <a:highlight>
                  <a:srgbClr val="A9D18E"/>
                </a:highlight>
                <a:latin typeface="+mn-lt"/>
              </a:rPr>
              <a:t>직접 채소를 키워 먹게 함으로</a:t>
            </a:r>
            <a:r>
              <a:rPr lang="en-US" altLang="ko-KR" dirty="0">
                <a:highlight>
                  <a:srgbClr val="A9D18E"/>
                </a:highlight>
                <a:latin typeface="+mn-lt"/>
              </a:rPr>
              <a:t>, </a:t>
            </a:r>
            <a:r>
              <a:rPr lang="ko-KR" altLang="en-US" dirty="0">
                <a:highlight>
                  <a:srgbClr val="A9D18E"/>
                </a:highlight>
                <a:latin typeface="+mn-lt"/>
              </a:rPr>
              <a:t>더 많은 애착과 흥미를 </a:t>
            </a:r>
            <a:r>
              <a:rPr lang="ko-KR" altLang="en-US" dirty="0">
                <a:latin typeface="+mn-lt"/>
              </a:rPr>
              <a:t>유발 할 수 있다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B28E90-1A3E-4FE2-915E-A2AF872B7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606" y="2163699"/>
            <a:ext cx="4298052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정의 </a:t>
            </a:r>
            <a:r>
              <a:rPr lang="en-US" altLang="ko-KR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특징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25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3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/>
              <a:t>칵테일파티 효과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정의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>
                <a:latin typeface="+mn-lt"/>
              </a:rPr>
              <a:t>칵테일 파티 효과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복수의 화자가 존재하는 공간에서 그 화자들이 동시에 발화 하는 경우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인간의 청각 기관에는 모든 소리가 혼합되어 들리지만 </a:t>
            </a:r>
            <a:r>
              <a:rPr lang="ko-KR" altLang="en-US" dirty="0">
                <a:highlight>
                  <a:srgbClr val="A9D18E"/>
                </a:highlight>
                <a:latin typeface="+mn-lt"/>
              </a:rPr>
              <a:t>인간은 자신이 집중하고자 하는 화자의 소리만을 들을 수 있는 능력</a:t>
            </a:r>
            <a:r>
              <a:rPr lang="ko-KR" altLang="en-US" dirty="0">
                <a:latin typeface="+mn-lt"/>
              </a:rPr>
              <a:t>을 의미한다</a:t>
            </a:r>
            <a:r>
              <a:rPr lang="en-US" altLang="ko-KR" dirty="0">
                <a:latin typeface="+mn-lt"/>
              </a:rPr>
              <a:t>(</a:t>
            </a:r>
            <a:r>
              <a:rPr lang="ko-KR" altLang="en-US" dirty="0" err="1">
                <a:latin typeface="+mn-lt"/>
              </a:rPr>
              <a:t>이보원</a:t>
            </a:r>
            <a:r>
              <a:rPr lang="en-US" altLang="ko-KR" dirty="0">
                <a:latin typeface="+mn-lt"/>
              </a:rPr>
              <a:t>, 2015).</a:t>
            </a:r>
          </a:p>
          <a:p>
            <a:pPr lvl="2"/>
            <a:r>
              <a:rPr lang="en-US" altLang="ko-KR" dirty="0">
                <a:latin typeface="+mn-lt"/>
              </a:rPr>
              <a:t>1953</a:t>
            </a:r>
            <a:r>
              <a:rPr lang="ko-KR" altLang="en-US" dirty="0">
                <a:latin typeface="+mn-lt"/>
              </a:rPr>
              <a:t>년 영국의 인지심리학자 </a:t>
            </a:r>
            <a:r>
              <a:rPr lang="en-US" altLang="ko-KR" dirty="0">
                <a:latin typeface="+mn-lt"/>
              </a:rPr>
              <a:t>Edward Colin Cherry</a:t>
            </a:r>
            <a:r>
              <a:rPr lang="ko-KR" altLang="en-US" dirty="0">
                <a:latin typeface="+mn-lt"/>
              </a:rPr>
              <a:t>에 의해 제창 되었다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latin typeface="+mn-lt"/>
              </a:rPr>
              <a:t>음성의 선택적 청취 또는 선택적 주의 라는 이름으로도 불린다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3F3ECE-A10E-3E67-F3C6-70F2855A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99" y="3407339"/>
            <a:ext cx="4602879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8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4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/>
              <a:t>칵테일파티 효과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특징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>
                <a:latin typeface="+mn-lt"/>
              </a:rPr>
              <a:t>칵테일 파티 효과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시각적인 부분에서도 느낄 수 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박민지 김태우 이서연 정준호 조현우 최지원 한승준 유진우 강서연 송민준 백지민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öhne"/>
              </a:rPr>
              <a:t>황동하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장수진 고승희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öhne"/>
              </a:rPr>
              <a:t>남재민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öhne"/>
              </a:rPr>
              <a:t>신미진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전예준 오지원 박지훈 윤지우 김서윤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öhne"/>
              </a:rPr>
              <a:t>권예지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임도현 이하은 김주원 한민서 신재희 정태민 조윤서 강지윤 송준호 박주원 유민준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öhne"/>
              </a:rPr>
              <a:t>최하윤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김승민 이슬 이정우 황수빈 임태영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öhne"/>
              </a:rPr>
              <a:t>오윤호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정지윤 남민재 신예은 박성민 김수호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öhne"/>
              </a:rPr>
              <a:t>이하준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강지민 조승현 한가을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öhne"/>
              </a:rPr>
              <a:t>정도윤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윤서준 송민서 백서윤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6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5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/>
              <a:t>칵테일파티 효과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특징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>
                <a:latin typeface="+mn-lt"/>
              </a:rPr>
              <a:t>칵테일 파티 효과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lt"/>
              </a:rPr>
              <a:t>칵테일 파티 효과가 안 일어나도 될 때 일어나는 경우가 있다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2"/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프로이트의 말실수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’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책을 참고하면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A9D18E"/>
                </a:highlight>
                <a:latin typeface="-apple-system"/>
              </a:rPr>
              <a:t>주의 집중을 잘 유지하는 못하는 사람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 칵테일파티 효과를 겪을 가능성이 높다고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lvl="2"/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부동의 심리학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책에서는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A9D18E"/>
                </a:highlight>
                <a:latin typeface="-apple-system"/>
              </a:rPr>
              <a:t>인지 능력이 낮은 사람은 한 가지 일에 집중하기 보다는 모든 일에 관심을 기울이고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있기에 칵테일파티 효과를 집중해야 할 때에도 받는다고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82C502-6CBF-7488-694C-D47092062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44" y="3429000"/>
            <a:ext cx="2588558" cy="2701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A02B42-14E5-9900-315F-76673628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494" y="3429000"/>
            <a:ext cx="2215862" cy="269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6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/>
              <a:t>칵테일파티 효과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응용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>
                <a:latin typeface="+mn-lt"/>
              </a:rPr>
              <a:t>칵테일 파티 효과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+mn-lt"/>
              </a:rPr>
              <a:t>칵테일 파티 효과를 활용해 청자가 더 집중을 할 수 있게 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2"/>
            <a:r>
              <a:rPr lang="ko-KR" altLang="en-US" dirty="0"/>
              <a:t>상대방의 이름</a:t>
            </a:r>
            <a:r>
              <a:rPr lang="en-US" altLang="ko-KR" dirty="0"/>
              <a:t>, </a:t>
            </a:r>
            <a:r>
              <a:rPr lang="ko-KR" altLang="en-US" dirty="0"/>
              <a:t>관심사</a:t>
            </a:r>
            <a:r>
              <a:rPr lang="en-US" altLang="ko-KR" dirty="0"/>
              <a:t>, </a:t>
            </a:r>
            <a:r>
              <a:rPr lang="ko-KR" altLang="en-US" dirty="0"/>
              <a:t>흥미를 대화 중 섞으면 상대가 더 집중하는 효과를 가져온다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812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</a:rPr>
              <a:t>사례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8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/>
              <a:t>칵테일 파티 효과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사례 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>
                <a:latin typeface="+mn-lt"/>
              </a:rPr>
              <a:t>배달의 민족 광고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시각적 칵테일 파티 효과를 활용했다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4E4E4E"/>
                </a:solidFill>
                <a:effectLst/>
                <a:highlight>
                  <a:srgbClr val="A9D18E"/>
                </a:highlight>
                <a:latin typeface="Myriad Pro"/>
              </a:rPr>
              <a:t>우리 지역</a:t>
            </a:r>
            <a:r>
              <a:rPr lang="ko-KR" altLang="en-US" b="0" i="0" dirty="0">
                <a:solidFill>
                  <a:srgbClr val="4E4E4E"/>
                </a:solidFill>
                <a:effectLst/>
                <a:latin typeface="Myriad Pro"/>
              </a:rPr>
              <a:t>이 명시되어 있다는 이유만으로 눈길을 끌고</a:t>
            </a:r>
            <a:r>
              <a:rPr lang="en-US" altLang="ko-KR" b="0" i="0" dirty="0">
                <a:solidFill>
                  <a:srgbClr val="4E4E4E"/>
                </a:solidFill>
                <a:effectLst/>
                <a:latin typeface="Myriad Pro"/>
              </a:rPr>
              <a:t>, </a:t>
            </a:r>
            <a:r>
              <a:rPr lang="ko-KR" altLang="en-US" b="0" i="0" dirty="0">
                <a:solidFill>
                  <a:srgbClr val="4E4E4E"/>
                </a:solidFill>
                <a:effectLst/>
                <a:latin typeface="Myriad Pro"/>
              </a:rPr>
              <a:t>사진을 찍게 된다</a:t>
            </a:r>
            <a:r>
              <a:rPr lang="en-US" altLang="ko-KR" b="0" i="0" dirty="0">
                <a:solidFill>
                  <a:srgbClr val="4E4E4E"/>
                </a:solidFill>
                <a:effectLst/>
                <a:latin typeface="Myriad Pro"/>
              </a:rPr>
              <a:t>. </a:t>
            </a:r>
            <a:endParaRPr lang="en-US" altLang="ko-KR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1F05D-FA35-7A6F-AC5B-C476CEC65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187" y="2396378"/>
            <a:ext cx="4172989" cy="38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9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9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/>
              <a:t>칵테일 파티 효과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사례 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>
                <a:latin typeface="+mn-lt"/>
              </a:rPr>
              <a:t>청각적 칵테일 파티 효과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지하철 </a:t>
            </a:r>
            <a:r>
              <a:rPr lang="ko-KR" altLang="en-US" dirty="0" err="1">
                <a:latin typeface="+mn-lt"/>
              </a:rPr>
              <a:t>도착역</a:t>
            </a:r>
            <a:r>
              <a:rPr lang="ko-KR" altLang="en-US" dirty="0">
                <a:latin typeface="+mn-lt"/>
              </a:rPr>
              <a:t> 알림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수업 전 예습 내용이 수업시간에 언급 되었을 때 발생한다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C2CB56-F58A-6060-D3F7-81863EA3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37" y="3554010"/>
            <a:ext cx="4602879" cy="28577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66EC5B-025C-BC8F-064A-353C161D3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830" y="3607351"/>
            <a:ext cx="3194576" cy="26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518</Words>
  <Application>Microsoft Office PowerPoint</Application>
  <PresentationFormat>와이드스크린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-apple-system</vt:lpstr>
      <vt:lpstr>Myriad Pro</vt:lpstr>
      <vt:lpstr>Noto Sans Symbols</vt:lpstr>
      <vt:lpstr>Söhne</vt:lpstr>
      <vt:lpstr>Malgun Gothic</vt:lpstr>
      <vt:lpstr>Arial</vt:lpstr>
      <vt:lpstr>Impact</vt:lpstr>
      <vt:lpstr>Source Sans Pro</vt:lpstr>
      <vt:lpstr>Office 테마</vt:lpstr>
      <vt:lpstr>PowerPoint 프레젠테이션</vt:lpstr>
      <vt:lpstr>PowerPoint 프레젠테이션</vt:lpstr>
      <vt:lpstr>칵테일파티 효과</vt:lpstr>
      <vt:lpstr>칵테일파티 효과</vt:lpstr>
      <vt:lpstr>칵테일파티 효과</vt:lpstr>
      <vt:lpstr>칵테일파티 효과</vt:lpstr>
      <vt:lpstr>PowerPoint 프레젠테이션</vt:lpstr>
      <vt:lpstr>칵테일 파티 효과</vt:lpstr>
      <vt:lpstr>칵테일 파티 효과</vt:lpstr>
      <vt:lpstr>PowerPoint 프레젠테이션</vt:lpstr>
      <vt:lpstr>PowerPoint 프레젠테이션</vt:lpstr>
      <vt:lpstr>이케아 효과</vt:lpstr>
      <vt:lpstr>이케아 효과</vt:lpstr>
      <vt:lpstr>PowerPoint 프레젠테이션</vt:lpstr>
      <vt:lpstr>이케아 효과</vt:lpstr>
      <vt:lpstr>이케아 효과</vt:lpstr>
      <vt:lpstr>이케아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수원 서</cp:lastModifiedBy>
  <cp:revision>103</cp:revision>
  <dcterms:created xsi:type="dcterms:W3CDTF">2020-05-26T05:06:02Z</dcterms:created>
  <dcterms:modified xsi:type="dcterms:W3CDTF">2023-08-21T14:21:18Z</dcterms:modified>
</cp:coreProperties>
</file>