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Atkinson Hyperlegible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F972F6-F24B-4D75-AD8A-758EC4E0DB0C}">
  <a:tblStyle styleId="{08F972F6-F24B-4D75-AD8A-758EC4E0DB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font" Target="fonts/AtkinsonHyperlegible-boldItalic.fntdata"/><Relationship Id="rId10" Type="http://schemas.openxmlformats.org/officeDocument/2006/relationships/font" Target="fonts/AtkinsonHyperlegible-italic.fntdata"/><Relationship Id="rId9" Type="http://schemas.openxmlformats.org/officeDocument/2006/relationships/font" Target="fonts/AtkinsonHyperlegible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AtkinsonHyperlegibl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14800" y="794775"/>
            <a:ext cx="2342400" cy="1680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9144000" cy="6933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236300" y="4427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0">
                <a:solidFill>
                  <a:schemeClr val="lt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The Effects of Emotionally-Salient Stimuli in Stop-Signal Tasks</a:t>
            </a:r>
            <a:endParaRPr b="1" sz="2020">
              <a:solidFill>
                <a:schemeClr val="lt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114800" y="925450"/>
            <a:ext cx="2342400" cy="854400"/>
          </a:xfrm>
          <a:prstGeom prst="rect">
            <a:avLst/>
          </a:prstGeom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571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tkinson Hyperlegible"/>
              <a:buChar char="●"/>
            </a:pPr>
            <a:r>
              <a:rPr b="1"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Stop-signal task</a:t>
            </a: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(SST) scores and related measures are among the most powerful neurocognitive </a:t>
            </a:r>
            <a:r>
              <a:rPr b="1"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correlates of psychopathology</a:t>
            </a: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trans-diagnostically.</a:t>
            </a:r>
            <a:endParaRPr sz="60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95250" lvl="0" marL="571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tkinson Hyperlegible"/>
              <a:buChar char="●"/>
            </a:pP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A growing body of work suggests the </a:t>
            </a:r>
            <a:r>
              <a:rPr b="1"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importance of emotion</a:t>
            </a: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in disrupting cognitive processes, or “</a:t>
            </a:r>
            <a:r>
              <a:rPr b="1"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hot” cognitive control.</a:t>
            </a:r>
            <a:endParaRPr b="1" sz="60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95250" lvl="0" marL="571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tkinson Hyperlegible"/>
              <a:buChar char="●"/>
            </a:pP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Here, we begin to evaluate an emotional stop-signal task (</a:t>
            </a:r>
            <a:r>
              <a:rPr b="1"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ESST</a:t>
            </a: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) against the well-known </a:t>
            </a:r>
            <a:r>
              <a:rPr b="1"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SST</a:t>
            </a: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.</a:t>
            </a:r>
            <a:endParaRPr sz="60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038850" y="383875"/>
            <a:ext cx="476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Nandini A. Rajgopal B.A., Sooyeon Kim, JD Allen PhD, Sheri Johnson PhD</a:t>
            </a:r>
            <a:endParaRPr sz="900">
              <a:solidFill>
                <a:schemeClr val="lt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858498" y="731950"/>
            <a:ext cx="97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chemeClr val="lt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INTRODUCTION</a:t>
            </a:r>
            <a:endParaRPr sz="800">
              <a:solidFill>
                <a:schemeClr val="lt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6025" y="3928425"/>
            <a:ext cx="1035850" cy="1035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13"/>
          <p:cNvCxnSpPr/>
          <p:nvPr/>
        </p:nvCxnSpPr>
        <p:spPr>
          <a:xfrm>
            <a:off x="-14850" y="693300"/>
            <a:ext cx="9173700" cy="14700"/>
          </a:xfrm>
          <a:prstGeom prst="straightConnector1">
            <a:avLst/>
          </a:prstGeom>
          <a:noFill/>
          <a:ln cap="flat" cmpd="sng" w="19050">
            <a:solidFill>
              <a:srgbClr val="C7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3"/>
          <p:cNvSpPr txBox="1"/>
          <p:nvPr/>
        </p:nvSpPr>
        <p:spPr>
          <a:xfrm>
            <a:off x="6746625" y="4506700"/>
            <a:ext cx="973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REFERENCES</a:t>
            </a:r>
            <a:endParaRPr sz="90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114800" y="1898525"/>
            <a:ext cx="2342400" cy="1680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858509" y="1828625"/>
            <a:ext cx="85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chemeClr val="lt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METHODS</a:t>
            </a:r>
            <a:endParaRPr sz="800">
              <a:solidFill>
                <a:schemeClr val="lt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6944675" y="784948"/>
            <a:ext cx="2097000" cy="1920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6944774" y="864025"/>
            <a:ext cx="2097000" cy="854400"/>
          </a:xfrm>
          <a:prstGeom prst="rect">
            <a:avLst/>
          </a:prstGeom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95250" lvl="0" marL="571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SSRT, </a:t>
            </a: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ESSRT-positive and ESSRT-negative are </a:t>
            </a:r>
            <a:r>
              <a:rPr b="1"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all statistically separable.</a:t>
            </a:r>
            <a:endParaRPr b="1" sz="60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95250" lvl="0" marL="571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tkinson Hyperlegible"/>
              <a:buChar char="●"/>
            </a:pP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Pilot data suggests that </a:t>
            </a:r>
            <a:r>
              <a:rPr b="1"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neutral and negative scores are showing a differential profile.</a:t>
            </a:r>
            <a:endParaRPr b="1" sz="60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95250" lvl="0" marL="571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tkinson Hyperlegible"/>
              <a:buChar char="●"/>
            </a:pP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There is</a:t>
            </a:r>
            <a:r>
              <a:rPr b="1"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little correlation between ESSRT-positive and psychopathology</a:t>
            </a: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indices.</a:t>
            </a:r>
            <a:endParaRPr sz="60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7708359" y="732575"/>
            <a:ext cx="102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chemeClr val="lt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RESULTS</a:t>
            </a:r>
            <a:endParaRPr sz="800">
              <a:solidFill>
                <a:schemeClr val="lt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6944300" y="1909650"/>
            <a:ext cx="2097000" cy="1680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6944443" y="2080300"/>
            <a:ext cx="2097000" cy="1454400"/>
          </a:xfrm>
          <a:prstGeom prst="rect">
            <a:avLst/>
          </a:prstGeom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571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As expected,</a:t>
            </a:r>
            <a:r>
              <a:rPr b="1"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performance </a:t>
            </a: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on the </a:t>
            </a:r>
            <a:r>
              <a:rPr b="1"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SST, ESST-negative &amp; ESST-positive</a:t>
            </a: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are</a:t>
            </a:r>
            <a:r>
              <a:rPr b="1"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statistically separable. </a:t>
            </a:r>
            <a:endParaRPr b="1" sz="60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9525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Early pilot data suggests that the </a:t>
            </a:r>
            <a:r>
              <a:rPr b="1"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neutral and negative scores</a:t>
            </a: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are showing </a:t>
            </a:r>
            <a:r>
              <a:rPr b="1"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differential links to depression, dysphoria, and euphoria,</a:t>
            </a: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although in</a:t>
            </a:r>
            <a:r>
              <a:rPr b="1"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counter-intuitive directions.</a:t>
            </a:r>
            <a:endParaRPr b="1" sz="60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9525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There is little evidence that positive stimuli show links with mood disorder syndrome scores, which is in line with current research that </a:t>
            </a:r>
            <a:r>
              <a:rPr b="1"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positive stimuli has little effect on cognition. </a:t>
            </a:r>
            <a:endParaRPr b="1" sz="60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95250" lvl="0" marL="571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tkinson Hyperlegible"/>
              <a:buChar char="●"/>
            </a:pP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We plan to gather data from fifty more individuals to further look into these effects.</a:t>
            </a:r>
            <a:endParaRPr sz="60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7606318" y="1835600"/>
            <a:ext cx="81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chemeClr val="lt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DISCUSSION</a:t>
            </a:r>
            <a:endParaRPr sz="800">
              <a:solidFill>
                <a:schemeClr val="lt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114800" y="2066525"/>
            <a:ext cx="2342400" cy="2897700"/>
          </a:xfrm>
          <a:prstGeom prst="rect">
            <a:avLst/>
          </a:prstGeom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571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tkinson Hyperlegible"/>
              <a:buChar char="●"/>
            </a:pP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Sample: 23 undergraduate students </a:t>
            </a:r>
            <a:endParaRPr sz="60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95250" lvl="0" marL="571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tkinson Hyperlegible"/>
              <a:buChar char="●"/>
            </a:pPr>
            <a:r>
              <a:rPr b="1"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SST:</a:t>
            </a:r>
            <a:endParaRPr sz="60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95250" lvl="1" marL="1714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○"/>
            </a:pP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Each trial begins with a fixation screen (+ sign)</a:t>
            </a:r>
            <a:endParaRPr sz="60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95250" lvl="1" marL="1714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○"/>
            </a:pP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Participants respond to the </a:t>
            </a:r>
            <a:r>
              <a:rPr b="1"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arrow</a:t>
            </a: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presented on the screen during each trial, by pressing the </a:t>
            </a:r>
            <a:r>
              <a:rPr b="1"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arrow key</a:t>
            </a: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on the keyboard indicating its direction, </a:t>
            </a:r>
            <a:r>
              <a:rPr b="1"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except when they hear the “stop-signal”</a:t>
            </a: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.</a:t>
            </a:r>
            <a:endParaRPr sz="60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95250" lvl="1" marL="1714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tkinson Hyperlegible"/>
              <a:buChar char="○"/>
            </a:pPr>
            <a:r>
              <a:rPr b="1"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“Go”</a:t>
            </a: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trials: The correct response involves a </a:t>
            </a:r>
            <a:r>
              <a:rPr b="1"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key press</a:t>
            </a:r>
            <a:endParaRPr b="1" sz="60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95250" lvl="1" marL="1714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tkinson Hyperlegible"/>
              <a:buChar char="○"/>
            </a:pPr>
            <a:r>
              <a:rPr b="1"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“Stop”</a:t>
            </a: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trials: </a:t>
            </a:r>
            <a:r>
              <a:rPr b="1"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Inhibit</a:t>
            </a: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response</a:t>
            </a:r>
            <a:endParaRPr sz="60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95250" lvl="1" marL="1714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tkinson Hyperlegible"/>
              <a:buChar char="○"/>
            </a:pP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Stop-signal occurs with </a:t>
            </a:r>
            <a:r>
              <a:rPr b="1"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adaptive timing</a:t>
            </a: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based off participant’s performance.</a:t>
            </a:r>
            <a:endParaRPr sz="60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95250" lvl="0" marL="571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tkinson Hyperlegible"/>
              <a:buChar char="●"/>
            </a:pPr>
            <a:r>
              <a:rPr b="1"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ESST:</a:t>
            </a:r>
            <a:endParaRPr b="1" sz="60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95250" lvl="1" marL="1714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○"/>
            </a:pP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Each trial begins with a fixation screen (+ sign)</a:t>
            </a:r>
            <a:endParaRPr sz="60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95250" lvl="1" marL="1714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○"/>
            </a:pP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Participants respond to the </a:t>
            </a:r>
            <a:r>
              <a:rPr b="1"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picture</a:t>
            </a: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presented on the screen during each trial, by pressing the green labeled key (the ‘F’ key) if the </a:t>
            </a:r>
            <a:r>
              <a:rPr b="1"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picture is judged </a:t>
            </a: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as positive, and the red labeled key (the ‘J’ key) if the picture is judged as negative. </a:t>
            </a:r>
            <a:endParaRPr sz="60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95250" lvl="1" marL="1714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○"/>
            </a:pP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Similar to the SST, the participants are instructed to</a:t>
            </a:r>
            <a:r>
              <a:rPr b="1"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inhibit their response when they hear the “stop-signal”</a:t>
            </a:r>
            <a:endParaRPr sz="60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95250" lvl="1" marL="1714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tkinson Hyperlegible"/>
              <a:buChar char="○"/>
            </a:pP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Pictures: from the IAPS and include XX blocks , which vary in the number of </a:t>
            </a:r>
            <a:r>
              <a:rPr b="1"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positive images or negative images.</a:t>
            </a:r>
            <a:endParaRPr b="1" sz="60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95250" lvl="1" marL="1714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tkinson Hyperlegible"/>
              <a:buChar char="○"/>
            </a:pP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Stop-signal occurs with </a:t>
            </a:r>
            <a:r>
              <a:rPr b="1"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adaptive timing </a:t>
            </a: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based off participant’s performance</a:t>
            </a:r>
            <a:endParaRPr sz="60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-95250" lvl="0" marL="571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tkinson Hyperlegible"/>
              <a:buChar char="●"/>
            </a:pPr>
            <a:r>
              <a:rPr lang="en" sz="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Our analyses use the calculated variable stop-signal reaction time (SSRT) as an indirect measure of response-inhibition latency.</a:t>
            </a:r>
            <a:endParaRPr sz="60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2608150" y="4677400"/>
            <a:ext cx="50700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">
                <a:solidFill>
                  <a:schemeClr val="accent2"/>
                </a:solidFill>
                <a:highlight>
                  <a:srgbClr val="FFFFFF"/>
                </a:highlight>
                <a:latin typeface="Atkinson Hyperlegible"/>
                <a:ea typeface="Atkinson Hyperlegible"/>
                <a:cs typeface="Atkinson Hyperlegible"/>
                <a:sym typeface="Atkinson Hyperlegible"/>
              </a:rPr>
              <a:t>Verbruggen, F., Aron, A. R., Band, G. P., Beste, C., Bissett, P. G., Brockett, A. T., Brown, J. W., Chamberlain, S. R., Chambers, C. D., Colonius, H., Colzato, L. S., Corneil, B. D., Coxon, J. P., Dupuis, A., Eagle, D. M., Garavan, H., Greenhouse, I., Heathcote, A., Huster, R. J., Jahfari, S., … Boehler, C. N. (2019). A consensus guide to capturing the ability to inhibit actions and impulsive behaviors in the stop-signal task.</a:t>
            </a:r>
            <a:r>
              <a:rPr lang="en" sz="400">
                <a:solidFill>
                  <a:schemeClr val="accent2"/>
                </a:solidFill>
                <a:highlight>
                  <a:srgbClr val="FFFFFF"/>
                </a:highlight>
                <a:latin typeface="Atkinson Hyperlegible"/>
                <a:ea typeface="Atkinson Hyperlegible"/>
                <a:cs typeface="Atkinson Hyperlegible"/>
                <a:sym typeface="Atkinson Hyperlegible"/>
              </a:rPr>
              <a:t> </a:t>
            </a:r>
            <a:r>
              <a:rPr i="1" lang="en" sz="400">
                <a:solidFill>
                  <a:schemeClr val="accent2"/>
                </a:solidFill>
                <a:highlight>
                  <a:srgbClr val="FFFFFF"/>
                </a:highlight>
                <a:latin typeface="Atkinson Hyperlegible"/>
                <a:ea typeface="Atkinson Hyperlegible"/>
                <a:cs typeface="Atkinson Hyperlegible"/>
                <a:sym typeface="Atkinson Hyperlegible"/>
              </a:rPr>
              <a:t>eLife</a:t>
            </a:r>
            <a:r>
              <a:rPr lang="en" sz="400">
                <a:solidFill>
                  <a:schemeClr val="accent2"/>
                </a:solidFill>
                <a:highlight>
                  <a:srgbClr val="FFFFFF"/>
                </a:highlight>
                <a:latin typeface="Atkinson Hyperlegible"/>
                <a:ea typeface="Atkinson Hyperlegible"/>
                <a:cs typeface="Atkinson Hyperlegible"/>
                <a:sym typeface="Atkinson Hyperlegible"/>
              </a:rPr>
              <a:t>, </a:t>
            </a:r>
            <a:r>
              <a:rPr i="1" lang="en" sz="400">
                <a:solidFill>
                  <a:schemeClr val="accent2"/>
                </a:solidFill>
                <a:highlight>
                  <a:srgbClr val="FFFFFF"/>
                </a:highlight>
                <a:latin typeface="Atkinson Hyperlegible"/>
                <a:ea typeface="Atkinson Hyperlegible"/>
                <a:cs typeface="Atkinson Hyperlegible"/>
                <a:sym typeface="Atkinson Hyperlegible"/>
              </a:rPr>
              <a:t>8</a:t>
            </a:r>
            <a:r>
              <a:rPr lang="en" sz="400">
                <a:solidFill>
                  <a:schemeClr val="accent2"/>
                </a:solidFill>
                <a:highlight>
                  <a:srgbClr val="FFFFFF"/>
                </a:highlight>
                <a:latin typeface="Atkinson Hyperlegible"/>
                <a:ea typeface="Atkinson Hyperlegible"/>
                <a:cs typeface="Atkinson Hyperlegible"/>
                <a:sym typeface="Atkinson Hyperlegible"/>
              </a:rPr>
              <a:t>, e46323. https://doi.org/10.7554/eLife.46323</a:t>
            </a:r>
            <a:endParaRPr sz="400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2505750" y="1643200"/>
            <a:ext cx="941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Atkinson Hyperlegible"/>
                <a:ea typeface="Atkinson Hyperlegible"/>
                <a:cs typeface="Atkinson Hyperlegible"/>
                <a:sym typeface="Atkinson Hyperlegible"/>
              </a:rPr>
              <a:t>All p-values &gt; .28</a:t>
            </a:r>
            <a:endParaRPr sz="600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9550" y="3351850"/>
            <a:ext cx="2097225" cy="129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5">
            <a:alphaModFix/>
          </a:blip>
          <a:srcRect b="0" l="0" r="5722" t="0"/>
          <a:stretch/>
        </p:blipFill>
        <p:spPr>
          <a:xfrm>
            <a:off x="4646775" y="3351850"/>
            <a:ext cx="2097225" cy="1295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6" name="Google Shape;76;p13"/>
          <p:cNvGraphicFramePr/>
          <p:nvPr/>
        </p:nvGraphicFramePr>
        <p:xfrm>
          <a:off x="2658488" y="7947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{08F972F6-F24B-4D75-AD8A-758EC4E0DB0C}</a:tableStyleId>
              </a:tblPr>
              <a:tblGrid>
                <a:gridCol w="1212450"/>
                <a:gridCol w="1427625"/>
                <a:gridCol w="1444425"/>
              </a:tblGrid>
              <a:tr h="33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600"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Spearman’s correlation</a:t>
                      </a:r>
                      <a:endParaRPr b="1" i="1" sz="600"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SSRT</a:t>
                      </a:r>
                      <a:endParaRPr b="1" sz="600"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ESSRT (neg)</a:t>
                      </a:r>
                      <a:endParaRPr b="1" sz="600"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ESSRT (neg)</a:t>
                      </a:r>
                      <a:endParaRPr b="1" sz="600"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-0.213</a:t>
                      </a:r>
                      <a:endParaRPr sz="600"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ESSRT (pos)</a:t>
                      </a:r>
                      <a:endParaRPr b="1" sz="600"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-0.377</a:t>
                      </a:r>
                      <a:endParaRPr sz="600"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0.589</a:t>
                      </a:r>
                      <a:endParaRPr sz="600"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" name="Google Shape;77;p13"/>
          <p:cNvGraphicFramePr/>
          <p:nvPr/>
        </p:nvGraphicFramePr>
        <p:xfrm>
          <a:off x="2658163" y="192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{08F972F6-F24B-4D75-AD8A-758EC4E0DB0C}</a:tableStyleId>
              </a:tblPr>
              <a:tblGrid>
                <a:gridCol w="1063150"/>
                <a:gridCol w="1068400"/>
                <a:gridCol w="957050"/>
                <a:gridCol w="996225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600"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Spearman’s correlation</a:t>
                      </a:r>
                      <a:endParaRPr b="1" i="1" sz="600"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Depression</a:t>
                      </a:r>
                      <a:endParaRPr b="1" sz="600"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Euphoria</a:t>
                      </a:r>
                      <a:endParaRPr b="1" sz="600"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Dysphoria</a:t>
                      </a:r>
                      <a:endParaRPr b="1" sz="600"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SST</a:t>
                      </a:r>
                      <a:endParaRPr b="1" sz="600"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0.027</a:t>
                      </a:r>
                      <a:endParaRPr sz="600"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-0.160</a:t>
                      </a:r>
                      <a:endParaRPr sz="600"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0.125</a:t>
                      </a:r>
                      <a:endParaRPr sz="600"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ESST (neg)</a:t>
                      </a:r>
                      <a:endParaRPr b="1" sz="600"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-0.235</a:t>
                      </a:r>
                      <a:endParaRPr sz="600"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0.236</a:t>
                      </a:r>
                      <a:endParaRPr sz="600"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-0.230</a:t>
                      </a:r>
                      <a:endParaRPr sz="600"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ESST (pos)</a:t>
                      </a:r>
                      <a:endParaRPr b="1" sz="600"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-0.028</a:t>
                      </a:r>
                      <a:endParaRPr sz="600"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0.018</a:t>
                      </a:r>
                      <a:endParaRPr sz="600"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-0.089</a:t>
                      </a:r>
                      <a:endParaRPr sz="600"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8" name="Google Shape;78;p13"/>
          <p:cNvSpPr txBox="1"/>
          <p:nvPr/>
        </p:nvSpPr>
        <p:spPr>
          <a:xfrm>
            <a:off x="2505750" y="3074950"/>
            <a:ext cx="941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Atkinson Hyperlegible"/>
                <a:ea typeface="Atkinson Hyperlegible"/>
                <a:cs typeface="Atkinson Hyperlegible"/>
                <a:sym typeface="Atkinson Hyperlegible"/>
              </a:rPr>
              <a:t>All p-values &gt; .28</a:t>
            </a:r>
            <a:endParaRPr sz="600"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