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3600" dirty="0"/>
              <a:t>한글 문자 인식 </a:t>
            </a:r>
            <a:r>
              <a:rPr lang="en" sz="3600" dirty="0"/>
              <a:t>CNN </a:t>
            </a:r>
            <a:r>
              <a:rPr lang="ko-KR" altLang="en-US" sz="3600" dirty="0"/>
              <a:t>모델 개발 및 평가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/>
            <a:r>
              <a:rPr sz="2400" dirty="0" err="1"/>
              <a:t>프로젝트</a:t>
            </a:r>
            <a:r>
              <a:rPr sz="2400" dirty="0"/>
              <a:t> </a:t>
            </a:r>
            <a:r>
              <a:rPr sz="2400" dirty="0" err="1"/>
              <a:t>개요</a:t>
            </a:r>
            <a:r>
              <a:rPr sz="2400" dirty="0"/>
              <a:t> </a:t>
            </a:r>
            <a:r>
              <a:rPr sz="2400" dirty="0" err="1"/>
              <a:t>및</a:t>
            </a:r>
            <a:r>
              <a:rPr sz="2400" dirty="0"/>
              <a:t> </a:t>
            </a:r>
            <a:r>
              <a:rPr sz="2400" dirty="0" err="1"/>
              <a:t>결과</a:t>
            </a:r>
            <a:r>
              <a:rPr sz="2400" dirty="0"/>
              <a:t> </a:t>
            </a:r>
            <a:r>
              <a:rPr sz="2400" dirty="0" err="1"/>
              <a:t>발표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2024254010-</a:t>
            </a:r>
            <a:r>
              <a:rPr lang="ko-KR" altLang="en-US" sz="2400" dirty="0"/>
              <a:t>박수연</a:t>
            </a:r>
          </a:p>
        </p:txBody>
      </p:sp>
      <p:pic>
        <p:nvPicPr>
          <p:cNvPr id="5" name="Picture 4" descr="3D 형태의 흰색 글자">
            <a:extLst>
              <a:ext uri="{FF2B5EF4-FFF2-40B4-BE49-F238E27FC236}">
                <a16:creationId xmlns:a16="http://schemas.microsoft.com/office/drawing/2014/main" id="{A768261D-A569-C462-3182-C2F9991124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61" r="25404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4700"/>
              <a:t>프로젝트 개요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- </a:t>
            </a:r>
            <a:r>
              <a:rPr lang="ko-KR" altLang="en-US" sz="1900" dirty="0"/>
              <a:t>프로젝트 목표</a:t>
            </a:r>
            <a:r>
              <a:rPr lang="en-US" altLang="ko-KR" sz="1900" dirty="0"/>
              <a:t>: </a:t>
            </a:r>
            <a:r>
              <a:rPr lang="ko-KR" altLang="en-US" sz="1900" dirty="0"/>
              <a:t>한글 문자 이미지를 분류할 수 있는 </a:t>
            </a:r>
            <a:r>
              <a:rPr lang="en" sz="1900" dirty="0"/>
              <a:t>CNN </a:t>
            </a:r>
            <a:r>
              <a:rPr lang="ko-KR" altLang="en-US" sz="1900" dirty="0"/>
              <a:t>모델 개발</a:t>
            </a:r>
          </a:p>
          <a:p>
            <a:pPr marL="0" indent="0">
              <a:buNone/>
            </a:pPr>
            <a:r>
              <a:rPr lang="en-US" altLang="ko-KR" sz="1900" dirty="0"/>
              <a:t>- </a:t>
            </a:r>
            <a:r>
              <a:rPr lang="ko-KR" altLang="en-US" sz="1900" dirty="0"/>
              <a:t>데이터 수집</a:t>
            </a:r>
            <a:r>
              <a:rPr lang="en-US" altLang="ko-KR" sz="1900" dirty="0"/>
              <a:t>: 100</a:t>
            </a:r>
            <a:r>
              <a:rPr lang="ko-KR" altLang="en-US" sz="1900" dirty="0"/>
              <a:t>개 이상의 한글 문자 이미지</a:t>
            </a:r>
          </a:p>
          <a:p>
            <a:pPr marL="0" indent="0">
              <a:buNone/>
            </a:pPr>
            <a:r>
              <a:rPr lang="en-US" altLang="ko-KR" sz="1900" dirty="0"/>
              <a:t>- </a:t>
            </a:r>
            <a:r>
              <a:rPr lang="ko-KR" altLang="en-US" sz="1900" dirty="0"/>
              <a:t>데이터 </a:t>
            </a:r>
            <a:r>
              <a:rPr lang="ko-KR" altLang="en-US" sz="1900" dirty="0" err="1"/>
              <a:t>전처리</a:t>
            </a:r>
            <a:r>
              <a:rPr lang="en-US" altLang="ko-KR" sz="1900" dirty="0"/>
              <a:t>: </a:t>
            </a:r>
            <a:r>
              <a:rPr lang="ko-KR" altLang="en-US" sz="1900" dirty="0"/>
              <a:t>이미지 변환 및 크기 조정</a:t>
            </a:r>
            <a:r>
              <a:rPr lang="en-US" altLang="ko-KR" sz="1900" dirty="0"/>
              <a:t>, </a:t>
            </a:r>
            <a:r>
              <a:rPr lang="ko-KR" altLang="en-US" sz="1900" dirty="0"/>
              <a:t>정규화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ko-KR" altLang="en-US" sz="2800"/>
              <a:t>모델 구조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4C07CE7-E769-E995-533D-96423C9F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58" y="2901643"/>
            <a:ext cx="7295166" cy="3369535"/>
          </a:xfrm>
        </p:spPr>
        <p:txBody>
          <a:bodyPr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" altLang="ko-KR" sz="1050" dirty="0">
                <a:effectLst/>
                <a:latin typeface=".SF NS"/>
              </a:rPr>
              <a:t>• </a:t>
            </a:r>
            <a:r>
              <a:rPr lang="ko-KR" altLang="en-US" sz="1050" dirty="0">
                <a:effectLst/>
                <a:latin typeface=".SF NS"/>
              </a:rPr>
              <a:t>입력 데이터는 </a:t>
            </a:r>
            <a:r>
              <a:rPr lang="en-US" altLang="ko-KR" sz="1050" dirty="0">
                <a:effectLst/>
                <a:latin typeface=".SF NS"/>
              </a:rPr>
              <a:t>256</a:t>
            </a:r>
            <a:r>
              <a:rPr lang="en" altLang="ko-KR" sz="1050" dirty="0">
                <a:effectLst/>
                <a:latin typeface=".SF NS"/>
              </a:rPr>
              <a:t>x256 </a:t>
            </a:r>
            <a:r>
              <a:rPr lang="ko-KR" altLang="en-US" sz="1050" dirty="0">
                <a:effectLst/>
                <a:latin typeface=".SF NS"/>
              </a:rPr>
              <a:t>크기의 흑백 이미지입니다</a:t>
            </a:r>
            <a:r>
              <a:rPr lang="en-US" altLang="ko-KR" sz="1050" dirty="0">
                <a:effectLst/>
                <a:latin typeface=".SF NS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050" dirty="0">
                <a:effectLst/>
                <a:latin typeface=".SF NS"/>
              </a:rPr>
              <a:t>• </a:t>
            </a:r>
            <a:r>
              <a:rPr lang="en" altLang="ko-KR" sz="1050" b="1" dirty="0">
                <a:effectLst/>
                <a:latin typeface=".SF NS"/>
              </a:rPr>
              <a:t>x</a:t>
            </a:r>
            <a:r>
              <a:rPr lang="en" altLang="ko-KR" sz="1050" dirty="0">
                <a:effectLst/>
                <a:latin typeface=".SF NS"/>
              </a:rPr>
              <a:t>: </a:t>
            </a:r>
            <a:r>
              <a:rPr lang="ko-KR" altLang="en-US" sz="1050" dirty="0">
                <a:effectLst/>
                <a:latin typeface=".SF NS"/>
              </a:rPr>
              <a:t>여러 개의 </a:t>
            </a:r>
            <a:r>
              <a:rPr lang="en" altLang="ko-KR" sz="1050" b="1" dirty="0">
                <a:effectLst/>
                <a:latin typeface=".SF NS"/>
              </a:rPr>
              <a:t>Conv2D</a:t>
            </a:r>
            <a:r>
              <a:rPr lang="en" altLang="ko-KR" sz="1050" dirty="0">
                <a:effectLst/>
                <a:latin typeface=".SF NS"/>
              </a:rPr>
              <a:t> (</a:t>
            </a:r>
            <a:r>
              <a:rPr lang="ko-KR" altLang="en-US" sz="1050" dirty="0" err="1">
                <a:effectLst/>
                <a:latin typeface=".SF NS"/>
              </a:rPr>
              <a:t>컨볼루션</a:t>
            </a:r>
            <a:r>
              <a:rPr lang="ko-KR" altLang="en-US" sz="1050" dirty="0">
                <a:effectLst/>
                <a:latin typeface=".SF NS"/>
              </a:rPr>
              <a:t> 레이어</a:t>
            </a:r>
            <a:r>
              <a:rPr lang="en-US" altLang="ko-KR" sz="1050" dirty="0">
                <a:effectLst/>
                <a:latin typeface=".SF NS"/>
              </a:rPr>
              <a:t>)</a:t>
            </a:r>
            <a:r>
              <a:rPr lang="ko-KR" altLang="en-US" sz="1050" dirty="0">
                <a:effectLst/>
                <a:latin typeface=".SF NS"/>
              </a:rPr>
              <a:t>와 </a:t>
            </a:r>
            <a:r>
              <a:rPr lang="en" altLang="ko-KR" sz="1050" b="1" dirty="0">
                <a:effectLst/>
                <a:latin typeface=".SF NS"/>
              </a:rPr>
              <a:t>MaxPooling2D</a:t>
            </a:r>
            <a:r>
              <a:rPr lang="en" altLang="ko-KR" sz="1050" dirty="0">
                <a:effectLst/>
                <a:latin typeface=".SF NS"/>
              </a:rPr>
              <a:t> (</a:t>
            </a:r>
            <a:r>
              <a:rPr lang="ko-KR" altLang="en-US" sz="1050" dirty="0">
                <a:effectLst/>
                <a:latin typeface=".SF NS"/>
              </a:rPr>
              <a:t>맥스 </a:t>
            </a:r>
            <a:r>
              <a:rPr lang="ko-KR" altLang="en-US" sz="1050" dirty="0" err="1">
                <a:effectLst/>
                <a:latin typeface=".SF NS"/>
              </a:rPr>
              <a:t>풀링</a:t>
            </a:r>
            <a:r>
              <a:rPr lang="ko-KR" altLang="en-US" sz="1050" dirty="0">
                <a:effectLst/>
                <a:latin typeface=".SF NS"/>
              </a:rPr>
              <a:t> 레이어</a:t>
            </a:r>
            <a:r>
              <a:rPr lang="en-US" altLang="ko-KR" sz="1050" dirty="0">
                <a:effectLst/>
                <a:latin typeface=".SF NS"/>
              </a:rPr>
              <a:t>)</a:t>
            </a:r>
            <a:r>
              <a:rPr lang="ko-KR" altLang="en-US" sz="1050" dirty="0" err="1">
                <a:effectLst/>
                <a:latin typeface=".SF NS"/>
              </a:rPr>
              <a:t>를</a:t>
            </a:r>
            <a:r>
              <a:rPr lang="ko-KR" altLang="en-US" sz="1050" dirty="0">
                <a:effectLst/>
                <a:latin typeface=".SF NS"/>
              </a:rPr>
              <a:t> 정의합니다</a:t>
            </a:r>
            <a:r>
              <a:rPr lang="en-US" altLang="ko-KR" sz="1050" dirty="0">
                <a:effectLst/>
                <a:latin typeface=".SF NS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050" dirty="0">
                <a:effectLst/>
                <a:latin typeface=".SF NS"/>
              </a:rPr>
              <a:t>• </a:t>
            </a:r>
            <a:r>
              <a:rPr lang="ko-KR" altLang="en-US" sz="1050" dirty="0">
                <a:effectLst/>
                <a:latin typeface=".SF NS"/>
              </a:rPr>
              <a:t>첫 번째 </a:t>
            </a:r>
            <a:r>
              <a:rPr lang="ko-KR" altLang="en-US" sz="1050" dirty="0" err="1">
                <a:effectLst/>
                <a:latin typeface=".SF NS"/>
              </a:rPr>
              <a:t>컨볼루션</a:t>
            </a:r>
            <a:r>
              <a:rPr lang="ko-KR" altLang="en-US" sz="1050" dirty="0">
                <a:effectLst/>
                <a:latin typeface=".SF NS"/>
              </a:rPr>
              <a:t> 레이어</a:t>
            </a:r>
            <a:r>
              <a:rPr lang="en-US" altLang="ko-KR" sz="1050" dirty="0">
                <a:effectLst/>
                <a:latin typeface=".SF NS"/>
              </a:rPr>
              <a:t>: 32</a:t>
            </a:r>
            <a:r>
              <a:rPr lang="ko-KR" altLang="en-US" sz="1050" dirty="0">
                <a:effectLst/>
                <a:latin typeface=".SF NS"/>
              </a:rPr>
              <a:t>개의 필터</a:t>
            </a:r>
            <a:r>
              <a:rPr lang="en-US" altLang="ko-KR" sz="1050" dirty="0">
                <a:effectLst/>
                <a:latin typeface=".SF NS"/>
              </a:rPr>
              <a:t>, </a:t>
            </a:r>
            <a:r>
              <a:rPr lang="ko-KR" altLang="en-US" sz="1050" dirty="0">
                <a:effectLst/>
                <a:latin typeface=".SF NS"/>
              </a:rPr>
              <a:t>커널 크기 </a:t>
            </a:r>
            <a:r>
              <a:rPr lang="en-US" altLang="ko-KR" sz="1050" dirty="0">
                <a:effectLst/>
                <a:latin typeface=".SF NS"/>
              </a:rPr>
              <a:t>3</a:t>
            </a:r>
            <a:r>
              <a:rPr lang="en" altLang="ko-KR" sz="1050" dirty="0">
                <a:effectLst/>
                <a:latin typeface=".SF NS"/>
              </a:rPr>
              <a:t>x3, </a:t>
            </a:r>
            <a:r>
              <a:rPr lang="ko-KR" altLang="en-US" sz="1050" dirty="0">
                <a:effectLst/>
                <a:latin typeface=".SF NS"/>
              </a:rPr>
              <a:t>활성화 함수 </a:t>
            </a:r>
            <a:r>
              <a:rPr lang="en" altLang="ko-KR" sz="1050" dirty="0" err="1">
                <a:effectLst/>
                <a:latin typeface=".SF NS"/>
              </a:rPr>
              <a:t>ReLU</a:t>
            </a:r>
            <a:endParaRPr lang="en" altLang="ko-KR" sz="1050" dirty="0">
              <a:effectLst/>
              <a:latin typeface=".SF N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" altLang="ko-KR" sz="1050" dirty="0">
                <a:effectLst/>
                <a:latin typeface=".SF NS"/>
              </a:rPr>
              <a:t>• </a:t>
            </a:r>
            <a:r>
              <a:rPr lang="ko-KR" altLang="en-US" sz="1050" dirty="0">
                <a:effectLst/>
                <a:latin typeface=".SF NS"/>
              </a:rPr>
              <a:t>첫 번째 맥스 </a:t>
            </a:r>
            <a:r>
              <a:rPr lang="ko-KR" altLang="en-US" sz="1050" dirty="0" err="1">
                <a:effectLst/>
                <a:latin typeface=".SF NS"/>
              </a:rPr>
              <a:t>풀링</a:t>
            </a:r>
            <a:r>
              <a:rPr lang="ko-KR" altLang="en-US" sz="1050" dirty="0">
                <a:effectLst/>
                <a:latin typeface=".SF NS"/>
              </a:rPr>
              <a:t> 레이어</a:t>
            </a:r>
            <a:r>
              <a:rPr lang="en-US" altLang="ko-KR" sz="1050" dirty="0">
                <a:effectLst/>
                <a:latin typeface=".SF NS"/>
              </a:rPr>
              <a:t>: </a:t>
            </a:r>
            <a:r>
              <a:rPr lang="ko-KR" altLang="en-US" sz="1050" dirty="0" err="1">
                <a:effectLst/>
                <a:latin typeface=".SF NS"/>
              </a:rPr>
              <a:t>풀링</a:t>
            </a:r>
            <a:r>
              <a:rPr lang="ko-KR" altLang="en-US" sz="1050" dirty="0">
                <a:effectLst/>
                <a:latin typeface=".SF NS"/>
              </a:rPr>
              <a:t> 크기 </a:t>
            </a:r>
            <a:r>
              <a:rPr lang="en-US" altLang="ko-KR" sz="1050" dirty="0">
                <a:effectLst/>
                <a:latin typeface=".SF NS"/>
              </a:rPr>
              <a:t>2</a:t>
            </a:r>
            <a:r>
              <a:rPr lang="en" altLang="ko-KR" sz="1050" dirty="0">
                <a:effectLst/>
                <a:latin typeface=".SF NS"/>
              </a:rPr>
              <a:t>x2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" altLang="ko-KR" sz="1050" dirty="0">
                <a:effectLst/>
                <a:latin typeface=".SF NS"/>
              </a:rPr>
              <a:t>• </a:t>
            </a:r>
            <a:r>
              <a:rPr lang="ko-KR" altLang="en-US" sz="1050" dirty="0">
                <a:effectLst/>
                <a:latin typeface=".SF NS"/>
              </a:rPr>
              <a:t>두 번째 </a:t>
            </a:r>
            <a:r>
              <a:rPr lang="ko-KR" altLang="en-US" sz="1050" dirty="0" err="1">
                <a:effectLst/>
                <a:latin typeface=".SF NS"/>
              </a:rPr>
              <a:t>컨볼루션</a:t>
            </a:r>
            <a:r>
              <a:rPr lang="ko-KR" altLang="en-US" sz="1050" dirty="0">
                <a:effectLst/>
                <a:latin typeface=".SF NS"/>
              </a:rPr>
              <a:t> 레이어</a:t>
            </a:r>
            <a:r>
              <a:rPr lang="en-US" altLang="ko-KR" sz="1050" dirty="0">
                <a:effectLst/>
                <a:latin typeface=".SF NS"/>
              </a:rPr>
              <a:t>: 64</a:t>
            </a:r>
            <a:r>
              <a:rPr lang="ko-KR" altLang="en-US" sz="1050" dirty="0">
                <a:effectLst/>
                <a:latin typeface=".SF NS"/>
              </a:rPr>
              <a:t>개의 필터</a:t>
            </a:r>
            <a:r>
              <a:rPr lang="en-US" altLang="ko-KR" sz="1050" dirty="0">
                <a:effectLst/>
                <a:latin typeface=".SF NS"/>
              </a:rPr>
              <a:t>, </a:t>
            </a:r>
            <a:r>
              <a:rPr lang="ko-KR" altLang="en-US" sz="1050" dirty="0">
                <a:effectLst/>
                <a:latin typeface=".SF NS"/>
              </a:rPr>
              <a:t>커널 크기 </a:t>
            </a:r>
            <a:r>
              <a:rPr lang="en-US" altLang="ko-KR" sz="1050" dirty="0">
                <a:effectLst/>
                <a:latin typeface=".SF NS"/>
              </a:rPr>
              <a:t>3</a:t>
            </a:r>
            <a:r>
              <a:rPr lang="en" altLang="ko-KR" sz="1050" dirty="0">
                <a:effectLst/>
                <a:latin typeface=".SF NS"/>
              </a:rPr>
              <a:t>x3, </a:t>
            </a:r>
            <a:r>
              <a:rPr lang="ko-KR" altLang="en-US" sz="1050" dirty="0">
                <a:effectLst/>
                <a:latin typeface=".SF NS"/>
              </a:rPr>
              <a:t>활성화 함수 </a:t>
            </a:r>
            <a:r>
              <a:rPr lang="en" altLang="ko-KR" sz="1050" dirty="0" err="1">
                <a:effectLst/>
                <a:latin typeface=".SF NS"/>
              </a:rPr>
              <a:t>ReLU</a:t>
            </a:r>
            <a:endParaRPr lang="en" altLang="ko-KR" sz="1050" dirty="0">
              <a:effectLst/>
              <a:latin typeface=".SF N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" altLang="ko-KR" sz="1050" dirty="0">
                <a:effectLst/>
                <a:latin typeface=".SF NS"/>
              </a:rPr>
              <a:t>• </a:t>
            </a:r>
            <a:r>
              <a:rPr lang="ko-KR" altLang="en-US" sz="1050" dirty="0">
                <a:effectLst/>
                <a:latin typeface=".SF NS"/>
              </a:rPr>
              <a:t>두 번째 맥스 </a:t>
            </a:r>
            <a:r>
              <a:rPr lang="ko-KR" altLang="en-US" sz="1050" dirty="0" err="1">
                <a:effectLst/>
                <a:latin typeface=".SF NS"/>
              </a:rPr>
              <a:t>풀링</a:t>
            </a:r>
            <a:r>
              <a:rPr lang="ko-KR" altLang="en-US" sz="1050" dirty="0">
                <a:effectLst/>
                <a:latin typeface=".SF NS"/>
              </a:rPr>
              <a:t> 레이어</a:t>
            </a:r>
            <a:r>
              <a:rPr lang="en-US" altLang="ko-KR" sz="1050" dirty="0">
                <a:effectLst/>
                <a:latin typeface=".SF NS"/>
              </a:rPr>
              <a:t>: </a:t>
            </a:r>
            <a:r>
              <a:rPr lang="ko-KR" altLang="en-US" sz="1050" dirty="0" err="1">
                <a:effectLst/>
                <a:latin typeface=".SF NS"/>
              </a:rPr>
              <a:t>풀링</a:t>
            </a:r>
            <a:r>
              <a:rPr lang="ko-KR" altLang="en-US" sz="1050" dirty="0">
                <a:effectLst/>
                <a:latin typeface=".SF NS"/>
              </a:rPr>
              <a:t> 크기 </a:t>
            </a:r>
            <a:r>
              <a:rPr lang="en-US" altLang="ko-KR" sz="1050" dirty="0">
                <a:effectLst/>
                <a:latin typeface=".SF NS"/>
              </a:rPr>
              <a:t>2</a:t>
            </a:r>
            <a:r>
              <a:rPr lang="en" altLang="ko-KR" sz="1050" dirty="0">
                <a:effectLst/>
                <a:latin typeface=".SF NS"/>
              </a:rPr>
              <a:t>x2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" altLang="ko-KR" sz="1050" dirty="0">
                <a:effectLst/>
                <a:latin typeface=".SF NS"/>
              </a:rPr>
              <a:t>• </a:t>
            </a:r>
            <a:r>
              <a:rPr lang="ko-KR" altLang="en-US" sz="1050" dirty="0">
                <a:effectLst/>
                <a:latin typeface=".SF NS"/>
              </a:rPr>
              <a:t>세 번째 </a:t>
            </a:r>
            <a:r>
              <a:rPr lang="ko-KR" altLang="en-US" sz="1050" dirty="0" err="1">
                <a:effectLst/>
                <a:latin typeface=".SF NS"/>
              </a:rPr>
              <a:t>컨볼루션</a:t>
            </a:r>
            <a:r>
              <a:rPr lang="ko-KR" altLang="en-US" sz="1050" dirty="0">
                <a:effectLst/>
                <a:latin typeface=".SF NS"/>
              </a:rPr>
              <a:t> 레이어</a:t>
            </a:r>
            <a:r>
              <a:rPr lang="en-US" altLang="ko-KR" sz="1050" dirty="0">
                <a:effectLst/>
                <a:latin typeface=".SF NS"/>
              </a:rPr>
              <a:t>: 128</a:t>
            </a:r>
            <a:r>
              <a:rPr lang="ko-KR" altLang="en-US" sz="1050" dirty="0">
                <a:effectLst/>
                <a:latin typeface=".SF NS"/>
              </a:rPr>
              <a:t>개의 필터</a:t>
            </a:r>
            <a:r>
              <a:rPr lang="en-US" altLang="ko-KR" sz="1050" dirty="0">
                <a:effectLst/>
                <a:latin typeface=".SF NS"/>
              </a:rPr>
              <a:t>, </a:t>
            </a:r>
            <a:r>
              <a:rPr lang="ko-KR" altLang="en-US" sz="1050" dirty="0">
                <a:effectLst/>
                <a:latin typeface=".SF NS"/>
              </a:rPr>
              <a:t>커널 크기 </a:t>
            </a:r>
            <a:r>
              <a:rPr lang="en-US" altLang="ko-KR" sz="1050" dirty="0">
                <a:effectLst/>
                <a:latin typeface=".SF NS"/>
              </a:rPr>
              <a:t>3</a:t>
            </a:r>
            <a:r>
              <a:rPr lang="en" altLang="ko-KR" sz="1050" dirty="0">
                <a:effectLst/>
                <a:latin typeface=".SF NS"/>
              </a:rPr>
              <a:t>x3, </a:t>
            </a:r>
            <a:r>
              <a:rPr lang="ko-KR" altLang="en-US" sz="1050" dirty="0">
                <a:effectLst/>
                <a:latin typeface=".SF NS"/>
              </a:rPr>
              <a:t>활성화 함수 </a:t>
            </a:r>
            <a:r>
              <a:rPr lang="en" altLang="ko-KR" sz="1050" dirty="0" err="1">
                <a:effectLst/>
                <a:latin typeface=".SF NS"/>
              </a:rPr>
              <a:t>ReLU</a:t>
            </a:r>
            <a:endParaRPr lang="en" altLang="ko-KR" sz="1050" dirty="0">
              <a:effectLst/>
              <a:latin typeface=".SF N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" altLang="ko-KR" sz="1050" dirty="0">
                <a:effectLst/>
                <a:latin typeface=".SF NS"/>
              </a:rPr>
              <a:t>• </a:t>
            </a:r>
            <a:r>
              <a:rPr lang="ko-KR" altLang="en-US" sz="1050" dirty="0">
                <a:effectLst/>
                <a:latin typeface=".SF NS"/>
              </a:rPr>
              <a:t>세 번째 맥스 </a:t>
            </a:r>
            <a:r>
              <a:rPr lang="ko-KR" altLang="en-US" sz="1050" dirty="0" err="1">
                <a:effectLst/>
                <a:latin typeface=".SF NS"/>
              </a:rPr>
              <a:t>풀링</a:t>
            </a:r>
            <a:r>
              <a:rPr lang="ko-KR" altLang="en-US" sz="1050" dirty="0">
                <a:effectLst/>
                <a:latin typeface=".SF NS"/>
              </a:rPr>
              <a:t> 레이어</a:t>
            </a:r>
            <a:r>
              <a:rPr lang="en-US" altLang="ko-KR" sz="1050" dirty="0">
                <a:effectLst/>
                <a:latin typeface=".SF NS"/>
              </a:rPr>
              <a:t>: </a:t>
            </a:r>
            <a:r>
              <a:rPr lang="ko-KR" altLang="en-US" sz="1050" dirty="0" err="1">
                <a:effectLst/>
                <a:latin typeface=".SF NS"/>
              </a:rPr>
              <a:t>풀링</a:t>
            </a:r>
            <a:r>
              <a:rPr lang="ko-KR" altLang="en-US" sz="1050" dirty="0">
                <a:effectLst/>
                <a:latin typeface=".SF NS"/>
              </a:rPr>
              <a:t> 크기 </a:t>
            </a:r>
            <a:r>
              <a:rPr lang="en-US" altLang="ko-KR" sz="1050" dirty="0">
                <a:effectLst/>
                <a:latin typeface=".SF NS"/>
              </a:rPr>
              <a:t>2</a:t>
            </a:r>
            <a:r>
              <a:rPr lang="en" altLang="ko-KR" sz="1050" dirty="0">
                <a:effectLst/>
                <a:latin typeface=".SF NS"/>
              </a:rPr>
              <a:t>x2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" altLang="ko-KR" sz="1050" dirty="0">
                <a:effectLst/>
                <a:latin typeface=".SF NS"/>
              </a:rPr>
              <a:t>• </a:t>
            </a:r>
            <a:r>
              <a:rPr lang="en" altLang="ko-KR" sz="1050" dirty="0">
                <a:effectLst/>
                <a:latin typeface=".AppleSystemUIFontMonospaced"/>
              </a:rPr>
              <a:t>Flatten</a:t>
            </a:r>
            <a:r>
              <a:rPr lang="en" altLang="ko-KR" sz="1050" dirty="0">
                <a:effectLst/>
                <a:latin typeface=".SF NS"/>
              </a:rPr>
              <a:t> </a:t>
            </a:r>
            <a:r>
              <a:rPr lang="ko-KR" altLang="en-US" sz="1050" dirty="0">
                <a:effectLst/>
                <a:latin typeface=".SF NS"/>
              </a:rPr>
              <a:t>레이어를 사용하여 </a:t>
            </a:r>
            <a:r>
              <a:rPr lang="en-US" altLang="ko-KR" sz="1050" dirty="0">
                <a:effectLst/>
                <a:latin typeface=".SF NS"/>
              </a:rPr>
              <a:t>1</a:t>
            </a:r>
            <a:r>
              <a:rPr lang="ko-KR" altLang="en-US" sz="1050" dirty="0">
                <a:effectLst/>
                <a:latin typeface=".SF NS"/>
              </a:rPr>
              <a:t>차원 벡터로 변환합니다</a:t>
            </a:r>
            <a:r>
              <a:rPr lang="en-US" altLang="ko-KR" sz="1050" dirty="0">
                <a:effectLst/>
                <a:latin typeface=".SF NS"/>
              </a:rPr>
              <a:t>.</a:t>
            </a:r>
          </a:p>
          <a:p>
            <a:pPr marL="0" indent="0">
              <a:buNone/>
            </a:pPr>
            <a:r>
              <a:rPr lang="en" altLang="ko-KR" sz="1050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" altLang="ko-KR" sz="1050" b="1" dirty="0">
                <a:solidFill>
                  <a:srgbClr val="0E0E0E"/>
                </a:solidFill>
                <a:effectLst/>
                <a:latin typeface=".SF NS"/>
              </a:rPr>
              <a:t>Dense(512, activation=‘</a:t>
            </a:r>
            <a:r>
              <a:rPr lang="en" altLang="ko-KR" sz="1050" b="1" dirty="0" err="1">
                <a:solidFill>
                  <a:srgbClr val="0E0E0E"/>
                </a:solidFill>
                <a:effectLst/>
                <a:latin typeface=".SF NS"/>
              </a:rPr>
              <a:t>relu</a:t>
            </a:r>
            <a:r>
              <a:rPr lang="en" altLang="ko-KR" sz="1050" b="1" dirty="0">
                <a:solidFill>
                  <a:srgbClr val="0E0E0E"/>
                </a:solidFill>
                <a:effectLst/>
                <a:latin typeface=".SF NS"/>
              </a:rPr>
              <a:t>’)</a:t>
            </a:r>
            <a:r>
              <a:rPr lang="en" altLang="ko-KR" sz="1050" dirty="0">
                <a:solidFill>
                  <a:srgbClr val="0E0E0E"/>
                </a:solidFill>
                <a:effectLst/>
                <a:latin typeface=".SF NS"/>
              </a:rPr>
              <a:t>: 512</a:t>
            </a:r>
            <a:r>
              <a:rPr lang="ko-KR" altLang="en-US" sz="1050" dirty="0">
                <a:solidFill>
                  <a:srgbClr val="0E0E0E"/>
                </a:solidFill>
                <a:effectLst/>
                <a:latin typeface=".SF NS"/>
              </a:rPr>
              <a:t>개의 뉴런을 가진 완전 연결 레이어입니다</a:t>
            </a:r>
            <a:r>
              <a:rPr lang="en-US" altLang="ko-KR" sz="1050" dirty="0">
                <a:solidFill>
                  <a:srgbClr val="0E0E0E"/>
                </a:solidFill>
                <a:effectLst/>
                <a:latin typeface=".SF NS"/>
              </a:rPr>
              <a:t>. </a:t>
            </a:r>
            <a:r>
              <a:rPr lang="en" altLang="ko-KR" sz="1050" dirty="0" err="1">
                <a:solidFill>
                  <a:srgbClr val="0E0E0E"/>
                </a:solidFill>
                <a:effectLst/>
                <a:latin typeface=".SF NS"/>
              </a:rPr>
              <a:t>ReLU</a:t>
            </a:r>
            <a:r>
              <a:rPr lang="en" altLang="ko-KR" sz="105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sz="1050" dirty="0">
                <a:solidFill>
                  <a:srgbClr val="0E0E0E"/>
                </a:solidFill>
                <a:effectLst/>
                <a:latin typeface=".SF NS"/>
              </a:rPr>
              <a:t>활성화 함수가 적용됩니다</a:t>
            </a:r>
            <a:r>
              <a:rPr lang="en-US" altLang="ko-KR" sz="1050" dirty="0">
                <a:solidFill>
                  <a:srgbClr val="0E0E0E"/>
                </a:solidFill>
                <a:effectLst/>
                <a:latin typeface=".SF NS"/>
              </a:rPr>
              <a:t>. </a:t>
            </a:r>
            <a:r>
              <a:rPr lang="ko-KR" altLang="en-US" sz="1050" dirty="0">
                <a:solidFill>
                  <a:srgbClr val="0E0E0E"/>
                </a:solidFill>
                <a:effectLst/>
                <a:latin typeface=".SF NS"/>
              </a:rPr>
              <a:t>이 레이어는 추출된 특징을 바탕으로 분류 작업을 수행합니다</a:t>
            </a:r>
            <a:r>
              <a:rPr lang="en-US" altLang="ko-KR" sz="105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" altLang="ko-KR" sz="1050" b="1" dirty="0">
                <a:solidFill>
                  <a:srgbClr val="0E0E0E"/>
                </a:solidFill>
                <a:effectLst/>
                <a:latin typeface=".SF NS"/>
              </a:rPr>
              <a:t>Dropout(0.5)</a:t>
            </a:r>
            <a:r>
              <a:rPr lang="en" altLang="ko-KR" sz="1050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ko-KR" altLang="en-US" sz="1050" dirty="0" err="1">
                <a:solidFill>
                  <a:srgbClr val="0E0E0E"/>
                </a:solidFill>
                <a:effectLst/>
                <a:latin typeface=".SF NS"/>
              </a:rPr>
              <a:t>드롭아웃</a:t>
            </a:r>
            <a:r>
              <a:rPr lang="ko-KR" altLang="en-US" sz="1050" dirty="0">
                <a:solidFill>
                  <a:srgbClr val="0E0E0E"/>
                </a:solidFill>
                <a:effectLst/>
                <a:latin typeface=".SF NS"/>
              </a:rPr>
              <a:t> 레이어로</a:t>
            </a:r>
            <a:r>
              <a:rPr lang="en-US" altLang="ko-KR" sz="1050" dirty="0">
                <a:solidFill>
                  <a:srgbClr val="0E0E0E"/>
                </a:solidFill>
                <a:effectLst/>
                <a:latin typeface=".SF NS"/>
              </a:rPr>
              <a:t>, 50%</a:t>
            </a:r>
            <a:r>
              <a:rPr lang="ko-KR" altLang="en-US" sz="1050" dirty="0">
                <a:solidFill>
                  <a:srgbClr val="0E0E0E"/>
                </a:solidFill>
                <a:effectLst/>
                <a:latin typeface=".SF NS"/>
              </a:rPr>
              <a:t>의 뉴런을 랜덤하게 끄는 기능을 합니다</a:t>
            </a:r>
            <a:r>
              <a:rPr lang="en-US" altLang="ko-KR" sz="1050" dirty="0">
                <a:solidFill>
                  <a:srgbClr val="0E0E0E"/>
                </a:solidFill>
                <a:effectLst/>
                <a:latin typeface=".SF NS"/>
              </a:rPr>
              <a:t>. </a:t>
            </a:r>
            <a:r>
              <a:rPr lang="ko-KR" altLang="en-US" sz="1050" dirty="0">
                <a:solidFill>
                  <a:srgbClr val="0E0E0E"/>
                </a:solidFill>
                <a:effectLst/>
                <a:latin typeface=".SF NS"/>
              </a:rPr>
              <a:t>이는 과적합을 방지하기 위해 사용됩니다</a:t>
            </a:r>
            <a:r>
              <a:rPr lang="en-US" altLang="ko-KR" sz="105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050" dirty="0">
                <a:effectLst/>
                <a:latin typeface=".SF NS"/>
              </a:rPr>
              <a:t>• </a:t>
            </a:r>
            <a:r>
              <a:rPr lang="en" altLang="ko-KR" sz="1050" b="1" dirty="0">
                <a:effectLst/>
                <a:latin typeface=".SF NS"/>
              </a:rPr>
              <a:t>outputs</a:t>
            </a:r>
            <a:r>
              <a:rPr lang="en" altLang="ko-KR" sz="1050" dirty="0">
                <a:effectLst/>
                <a:latin typeface=".SF NS"/>
              </a:rPr>
              <a:t>: </a:t>
            </a:r>
            <a:r>
              <a:rPr lang="ko-KR" altLang="en-US" sz="1050" dirty="0">
                <a:effectLst/>
                <a:latin typeface=".SF NS"/>
              </a:rPr>
              <a:t>출력 레이어를 정의합니다</a:t>
            </a:r>
            <a:r>
              <a:rPr lang="en-US" altLang="ko-KR" sz="1050" dirty="0">
                <a:effectLst/>
                <a:latin typeface=".SF NS"/>
              </a:rPr>
              <a:t>. 10</a:t>
            </a:r>
            <a:r>
              <a:rPr lang="ko-KR" altLang="en-US" sz="1050" dirty="0">
                <a:effectLst/>
                <a:latin typeface=".SF NS"/>
              </a:rPr>
              <a:t>개의 뉴런을 가지며</a:t>
            </a:r>
            <a:r>
              <a:rPr lang="en-US" altLang="ko-KR" sz="1050" dirty="0">
                <a:effectLst/>
                <a:latin typeface=".SF NS"/>
              </a:rPr>
              <a:t>, </a:t>
            </a:r>
            <a:r>
              <a:rPr lang="ko-KR" altLang="en-US" sz="1050" dirty="0" err="1">
                <a:effectLst/>
                <a:latin typeface=".SF NS"/>
              </a:rPr>
              <a:t>소프트맥스</a:t>
            </a:r>
            <a:r>
              <a:rPr lang="ko-KR" altLang="en-US" sz="1050" dirty="0">
                <a:effectLst/>
                <a:latin typeface=".SF NS"/>
              </a:rPr>
              <a:t> 활성화 함수를 사용하여 각 클래스에 대한 확률을 출력합니다</a:t>
            </a:r>
            <a:r>
              <a:rPr lang="en-US" altLang="ko-KR" sz="1050" dirty="0">
                <a:effectLst/>
                <a:latin typeface=".SF NS"/>
              </a:rPr>
              <a:t>.</a:t>
            </a:r>
            <a:endParaRPr lang="ko-KR" altLang="en-US" sz="1050" dirty="0"/>
          </a:p>
        </p:txBody>
      </p:sp>
      <p:pic>
        <p:nvPicPr>
          <p:cNvPr id="11" name="그림 10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F11835B0-FF71-8DD7-E315-B8FFE949B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716" y="342347"/>
            <a:ext cx="4766119" cy="2271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4700"/>
              <a:t>학습 및 평가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6332" y="5642755"/>
            <a:ext cx="2986909" cy="10440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900" dirty="0"/>
              <a:t>10 Epoch</a:t>
            </a:r>
            <a:r>
              <a:rPr lang="ko-KR" altLang="en-US" sz="1900" dirty="0"/>
              <a:t> 학습</a:t>
            </a:r>
            <a:endParaRPr lang="en-US" altLang="ko-KR" sz="1900" dirty="0"/>
          </a:p>
          <a:p>
            <a:pPr marL="0" indent="0">
              <a:buNone/>
            </a:pPr>
            <a:r>
              <a:rPr lang="ko-KR" altLang="en-US" sz="1900" dirty="0"/>
              <a:t>테스트 정확도</a:t>
            </a:r>
            <a:r>
              <a:rPr lang="en-US" altLang="ko-KR" sz="1900" dirty="0"/>
              <a:t>: 1.000</a:t>
            </a:r>
            <a:endParaRPr lang="en" sz="1900" dirty="0"/>
          </a:p>
          <a:p>
            <a:pPr marL="0" indent="0">
              <a:buNone/>
            </a:pPr>
            <a:r>
              <a:rPr lang="ko-KR" altLang="en-US" sz="1900" dirty="0"/>
              <a:t>테스트 손실</a:t>
            </a:r>
            <a:r>
              <a:rPr lang="en-US" altLang="ko-KR" sz="1900" dirty="0"/>
              <a:t>: 0.</a:t>
            </a:r>
            <a:r>
              <a:rPr lang="en" sz="1900" dirty="0"/>
              <a:t>003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87A852-491C-1E64-646C-6581D201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33" y="1754396"/>
            <a:ext cx="5057447" cy="37299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457200"/>
            <a:ext cx="3257550" cy="1929384"/>
          </a:xfrm>
        </p:spPr>
        <p:txBody>
          <a:bodyPr anchor="ctr">
            <a:normAutofit/>
          </a:bodyPr>
          <a:lstStyle/>
          <a:p>
            <a:r>
              <a:rPr lang="ko-KR" altLang="en-US" sz="4200"/>
              <a:t>학습 결과 그래프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59251" y="1415034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63038C-E8E4-9A06-E6BD-FAA74BAC8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73" y="2843784"/>
            <a:ext cx="3518154" cy="26386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E7424E-5C07-7D20-8603-9B4454E58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499" y="2843784"/>
            <a:ext cx="3518154" cy="26386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4700"/>
              <a:t>결론 및 경험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- </a:t>
            </a:r>
            <a:r>
              <a:rPr lang="ko-KR" altLang="en-US" sz="1900" dirty="0"/>
              <a:t>데이터 </a:t>
            </a:r>
            <a:r>
              <a:rPr lang="ko-KR" altLang="en-US" sz="1900" dirty="0" err="1"/>
              <a:t>전처리</a:t>
            </a:r>
            <a:r>
              <a:rPr lang="en-US" altLang="ko-KR" sz="1900" dirty="0"/>
              <a:t>: </a:t>
            </a:r>
            <a:r>
              <a:rPr lang="ko-KR" altLang="en-US" sz="1900" dirty="0"/>
              <a:t>품질과 전처리의 중요성 경험</a:t>
            </a:r>
          </a:p>
          <a:p>
            <a:pPr marL="0" indent="0">
              <a:buNone/>
            </a:pPr>
            <a:r>
              <a:rPr lang="en-US" altLang="ko-KR" sz="1900" dirty="0"/>
              <a:t>- </a:t>
            </a:r>
            <a:r>
              <a:rPr lang="ko-KR" altLang="en-US" sz="1900" dirty="0"/>
              <a:t>모델 구조 설계</a:t>
            </a:r>
            <a:r>
              <a:rPr lang="en-US" altLang="ko-KR" sz="1900" dirty="0"/>
              <a:t>: </a:t>
            </a:r>
            <a:r>
              <a:rPr lang="ko-KR" altLang="en-US" sz="1900" dirty="0"/>
              <a:t>각 레이어의 역할과 중요성</a:t>
            </a:r>
          </a:p>
          <a:p>
            <a:pPr marL="0" indent="0">
              <a:buNone/>
            </a:pPr>
            <a:r>
              <a:rPr lang="en-US" altLang="ko-KR" sz="1900" dirty="0"/>
              <a:t>- </a:t>
            </a:r>
            <a:r>
              <a:rPr lang="ko-KR" altLang="en-US" sz="1900" dirty="0" err="1"/>
              <a:t>하이퍼파라미터</a:t>
            </a:r>
            <a:r>
              <a:rPr lang="ko-KR" altLang="en-US" sz="1900" dirty="0"/>
              <a:t> 튜닝</a:t>
            </a:r>
            <a:r>
              <a:rPr lang="en-US" altLang="ko-KR" sz="1900" dirty="0"/>
              <a:t>: </a:t>
            </a:r>
            <a:r>
              <a:rPr lang="ko-KR" altLang="en-US" sz="1900" dirty="0" err="1"/>
              <a:t>학습률</a:t>
            </a:r>
            <a:r>
              <a:rPr lang="en-US" altLang="ko-KR" sz="1900" dirty="0"/>
              <a:t>, </a:t>
            </a:r>
            <a:r>
              <a:rPr lang="ko-KR" altLang="en-US" sz="1900" dirty="0"/>
              <a:t>배치 크기 등</a:t>
            </a:r>
          </a:p>
          <a:p>
            <a:pPr marL="0" indent="0">
              <a:buNone/>
            </a:pPr>
            <a:r>
              <a:rPr lang="en-US" altLang="ko-KR" sz="1900" dirty="0"/>
              <a:t>- </a:t>
            </a:r>
            <a:r>
              <a:rPr lang="ko-KR" altLang="en-US" sz="1900" dirty="0"/>
              <a:t>향후 개선 방향</a:t>
            </a:r>
            <a:r>
              <a:rPr lang="en-US" altLang="ko-KR" sz="1900" dirty="0"/>
              <a:t>: </a:t>
            </a:r>
            <a:r>
              <a:rPr lang="ko-KR" altLang="en-US" sz="1900" dirty="0"/>
              <a:t>한글 뿐만 아니라 숫자와 영어까지 학습 시킬 수 있도록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318</Words>
  <Application>Microsoft Macintosh PowerPoint</Application>
  <PresentationFormat>화면 슬라이드 쇼(4:3)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.AppleSystemUIFontMonospaced</vt:lpstr>
      <vt:lpstr>.SF NS</vt:lpstr>
      <vt:lpstr>Arial</vt:lpstr>
      <vt:lpstr>Calibri</vt:lpstr>
      <vt:lpstr>Office Theme</vt:lpstr>
      <vt:lpstr>한글 문자 인식 CNN 모델 개발 및 평가</vt:lpstr>
      <vt:lpstr>프로젝트 개요</vt:lpstr>
      <vt:lpstr>모델 구조</vt:lpstr>
      <vt:lpstr>학습 및 평가</vt:lpstr>
      <vt:lpstr>학습 결과 그래프</vt:lpstr>
      <vt:lpstr>결론 및 경험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수연 박</cp:lastModifiedBy>
  <cp:revision>2</cp:revision>
  <dcterms:created xsi:type="dcterms:W3CDTF">2013-01-27T09:14:16Z</dcterms:created>
  <dcterms:modified xsi:type="dcterms:W3CDTF">2024-05-29T14:23:54Z</dcterms:modified>
  <cp:category/>
</cp:coreProperties>
</file>