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41" r:id="rId1"/>
  </p:sldMasterIdLst>
  <p:notesMasterIdLst>
    <p:notesMasterId r:id="rId24"/>
  </p:notesMasterIdLst>
  <p:sldIdLst>
    <p:sldId id="256" r:id="rId2"/>
    <p:sldId id="263" r:id="rId3"/>
    <p:sldId id="264" r:id="rId4"/>
    <p:sldId id="318" r:id="rId5"/>
    <p:sldId id="463" r:id="rId6"/>
    <p:sldId id="465" r:id="rId7"/>
    <p:sldId id="484" r:id="rId8"/>
    <p:sldId id="480" r:id="rId9"/>
    <p:sldId id="483" r:id="rId10"/>
    <p:sldId id="466" r:id="rId11"/>
    <p:sldId id="478" r:id="rId12"/>
    <p:sldId id="477" r:id="rId13"/>
    <p:sldId id="479" r:id="rId14"/>
    <p:sldId id="482" r:id="rId15"/>
    <p:sldId id="486" r:id="rId16"/>
    <p:sldId id="487" r:id="rId17"/>
    <p:sldId id="488" r:id="rId18"/>
    <p:sldId id="489" r:id="rId19"/>
    <p:sldId id="493" r:id="rId20"/>
    <p:sldId id="490" r:id="rId21"/>
    <p:sldId id="492" r:id="rId22"/>
    <p:sldId id="491" r:id="rId23"/>
  </p:sldIdLst>
  <p:sldSz cx="12192000" cy="6858000"/>
  <p:notesSz cx="6858000" cy="9144000"/>
  <p:embeddedFontLst>
    <p:embeddedFont>
      <p:font typeface="서울남산체 M" panose="02020603020101020101" pitchFamily="18" charset="-127"/>
      <p:regular r:id="rId25"/>
    </p:embeddedFont>
    <p:embeddedFont>
      <p:font typeface="D2Coding" panose="020B0600000101010101" charset="-127"/>
      <p:regular r:id="rId26"/>
      <p:bold r:id="rId27"/>
    </p:embeddedFont>
    <p:embeddedFont>
      <p:font typeface="Yoon 윤고딕 550_TT" panose="020B0600000101010101" charset="-127"/>
      <p:regular r:id="rId28"/>
    </p:embeddedFont>
    <p:embeddedFont>
      <p:font typeface="Cambria Math" panose="02040503050406030204" pitchFamily="18" charset="0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Tahoma" panose="020B0604030504040204" pitchFamily="34" charset="0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37" autoAdjust="0"/>
  </p:normalViewPr>
  <p:slideViewPr>
    <p:cSldViewPr snapToGrid="0">
      <p:cViewPr>
        <p:scale>
          <a:sx n="75" d="100"/>
          <a:sy n="75" d="100"/>
        </p:scale>
        <p:origin x="-1896" y="-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2D7B-97EE-4DCE-B2C1-CB850AC1609A}" type="datetimeFigureOut">
              <a:rPr lang="ko-KR" altLang="en-US" smtClean="0"/>
              <a:t>2018-05-04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7F0D1-3137-4AD6-AA66-8171858014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5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ah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ah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ah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386585"/>
            <a:ext cx="10363200" cy="957706"/>
          </a:xfrm>
        </p:spPr>
        <p:txBody>
          <a:bodyPr/>
          <a:lstStyle>
            <a:lvl1pPr algn="ctr">
              <a:defRPr sz="4800" b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357562"/>
            <a:ext cx="8534400" cy="571504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25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673600" y="-50800"/>
            <a:ext cx="7535333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ah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ah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ah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0200" y="2357431"/>
            <a:ext cx="11531600" cy="1470025"/>
          </a:xfrm>
        </p:spPr>
        <p:txBody>
          <a:bodyPr/>
          <a:lstStyle>
            <a:lvl1pPr>
              <a:defRPr sz="54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20" y="500042"/>
            <a:ext cx="9048813" cy="1143000"/>
          </a:xfrm>
        </p:spPr>
        <p:txBody>
          <a:bodyPr/>
          <a:lstStyle>
            <a:lvl1pPr algn="l">
              <a:defRPr sz="4000"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4236" y="2214564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 b="0" i="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첫째 목차</a:t>
            </a:r>
          </a:p>
          <a:p>
            <a:pPr lvl="0"/>
            <a:r>
              <a:rPr lang="ko-KR" altLang="en-US" dirty="0"/>
              <a:t>둘째 목차</a:t>
            </a:r>
          </a:p>
          <a:p>
            <a:pPr lvl="0"/>
            <a:r>
              <a:rPr lang="ko-KR" altLang="en-US" dirty="0"/>
              <a:t>셋째 목차</a:t>
            </a:r>
          </a:p>
          <a:p>
            <a:pPr lvl="0"/>
            <a:r>
              <a:rPr lang="ko-KR" altLang="en-US" dirty="0"/>
              <a:t>넷째 목차</a:t>
            </a:r>
          </a:p>
          <a:p>
            <a:pPr lvl="0"/>
            <a:r>
              <a:rPr lang="ko-KR" altLang="en-US" dirty="0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21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906027" y="571481"/>
            <a:ext cx="1676372" cy="5554683"/>
          </a:xfrm>
        </p:spPr>
        <p:txBody>
          <a:bodyPr vert="eaVert"/>
          <a:lstStyle>
            <a:lvl1pPr algn="ctr"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010675" cy="5554683"/>
          </a:xfrm>
        </p:spPr>
        <p:txBody>
          <a:bodyPr vert="eaVert"/>
          <a:lstStyle>
            <a:lvl1pPr>
              <a:defRPr b="0" i="0" baseline="0">
                <a:latin typeface="D2Coding" panose="020B0609020101020101" pitchFamily="49" charset="-127"/>
              </a:defRPr>
            </a:lvl1pPr>
            <a:lvl2pPr>
              <a:defRPr b="0" i="0" baseline="0">
                <a:latin typeface="D2Coding" panose="020B0609020101020101" pitchFamily="49" charset="-127"/>
              </a:defRPr>
            </a:lvl2pPr>
            <a:lvl3pPr>
              <a:defRPr b="0" i="0" baseline="0">
                <a:latin typeface="D2Coding" panose="020B0609020101020101" pitchFamily="49" charset="-127"/>
              </a:defRPr>
            </a:lvl3pPr>
            <a:lvl4pPr>
              <a:defRPr b="0" i="0" baseline="0">
                <a:latin typeface="D2Coding" panose="020B0609020101020101" pitchFamily="49" charset="-127"/>
              </a:defRPr>
            </a:lvl4pPr>
            <a:lvl5pPr>
              <a:defRPr b="0" i="0" baseline="0">
                <a:latin typeface="D2Coding" panose="020B0609020101020101" pitchFamily="49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5957"/>
            <a:ext cx="10972800" cy="923925"/>
          </a:xfrm>
        </p:spPr>
        <p:txBody>
          <a:bodyPr/>
          <a:lstStyle>
            <a:lvl1pPr>
              <a:defRPr sz="3600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2pPr>
            <a:lvl3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3pPr>
            <a:lvl4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4pPr>
            <a:lvl5pPr>
              <a:defRPr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6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0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22570" y="0"/>
            <a:ext cx="6790339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ah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2571734"/>
            <a:ext cx="10363200" cy="1071581"/>
          </a:xfrm>
        </p:spPr>
        <p:txBody>
          <a:bodyPr anchor="t"/>
          <a:lstStyle>
            <a:lvl1pPr algn="r">
              <a:defRPr sz="4800" b="0" i="0" cap="none" baseline="0"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035630"/>
            <a:ext cx="10363200" cy="536104"/>
          </a:xfrm>
        </p:spPr>
        <p:txBody>
          <a:bodyPr anchor="b"/>
          <a:lstStyle>
            <a:lvl1pPr marL="0" indent="0" algn="r">
              <a:buNone/>
              <a:defRPr sz="2000" b="0" i="0" cap="none" baseline="0">
                <a:solidFill>
                  <a:schemeClr val="tx1"/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52464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3786191"/>
            <a:ext cx="3860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477267" y="3786191"/>
            <a:ext cx="2844800" cy="365125"/>
          </a:xfrm>
        </p:spPr>
        <p:txBody>
          <a:bodyPr/>
          <a:lstStyle>
            <a:lvl1pPr>
              <a:defRPr b="0" i="0" cap="none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8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609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395664"/>
            <a:ext cx="5384800" cy="4730500"/>
          </a:xfrm>
        </p:spPr>
        <p:txBody>
          <a:bodyPr/>
          <a:lstStyle>
            <a:lvl1pPr>
              <a:defRPr sz="2400" b="0" i="0" baseline="0">
                <a:latin typeface="D2Coding" panose="020B0609020101020101" pitchFamily="49" charset="-127"/>
              </a:defRPr>
            </a:lvl1pPr>
            <a:lvl2pPr>
              <a:defRPr sz="2000" b="0" i="0" baseline="0">
                <a:latin typeface="D2Coding" panose="020B0609020101020101" pitchFamily="49" charset="-127"/>
              </a:defRPr>
            </a:lvl2pPr>
            <a:lvl3pPr>
              <a:defRPr sz="1800" b="0" i="0" baseline="0">
                <a:latin typeface="D2Coding" panose="020B0609020101020101" pitchFamily="49" charset="-127"/>
              </a:defRPr>
            </a:lvl3pPr>
            <a:lvl4pPr>
              <a:defRPr sz="1600" b="0" i="0" baseline="0">
                <a:latin typeface="D2Coding" panose="020B0609020101020101" pitchFamily="49" charset="-127"/>
              </a:defRPr>
            </a:lvl4pPr>
            <a:lvl5pPr>
              <a:defRPr sz="1600" b="0" i="0" baseline="0">
                <a:latin typeface="D2Coding" panose="020B0609020101020101" pitchFamily="49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1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603547" y="300795"/>
            <a:ext cx="10972800" cy="923925"/>
          </a:xfrm>
        </p:spPr>
        <p:txBody>
          <a:bodyPr/>
          <a:lstStyle>
            <a:lvl1pPr>
              <a:defRPr sz="3600"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5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4"/>
            <a:ext cx="10972800" cy="4668089"/>
          </a:xfrm>
        </p:spPr>
        <p:txBody>
          <a:bodyPr/>
          <a:lstStyle>
            <a:lvl1pPr>
              <a:buNone/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609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6197600" y="3915075"/>
            <a:ext cx="5384800" cy="2196000"/>
          </a:xfrm>
        </p:spPr>
        <p:txBody>
          <a:bodyPr/>
          <a:lstStyle>
            <a:lvl1pPr>
              <a:defRPr sz="2000" b="0" i="0" baseline="0">
                <a:latin typeface="D2Coding" panose="020B0609020101020101" pitchFamily="49" charset="-127"/>
              </a:defRPr>
            </a:lvl1pPr>
            <a:lvl2pPr>
              <a:defRPr sz="1800" b="0" i="0" baseline="0">
                <a:latin typeface="D2Coding" panose="020B0609020101020101" pitchFamily="49" charset="-127"/>
              </a:defRPr>
            </a:lvl2pPr>
            <a:lvl3pPr>
              <a:defRPr sz="1600" b="0" i="0" baseline="0">
                <a:latin typeface="D2Coding" panose="020B0609020101020101" pitchFamily="49" charset="-127"/>
              </a:defRPr>
            </a:lvl3pPr>
            <a:lvl4pPr>
              <a:defRPr sz="1400" b="0" i="0" baseline="0">
                <a:latin typeface="D2Coding" panose="020B0609020101020101" pitchFamily="49" charset="-127"/>
              </a:defRPr>
            </a:lvl4pPr>
            <a:lvl5pPr>
              <a:defRPr sz="1400" b="0" i="0" baseline="0">
                <a:latin typeface="D2Coding" panose="020B0609020101020101" pitchFamily="49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9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>
            <a:off x="-12699" y="1"/>
            <a:ext cx="4579940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</p:sp>
      </p:grpSp>
      <p:grpSp>
        <p:nvGrpSpPr>
          <p:cNvPr id="9" name="그룹 22"/>
          <p:cNvGrpSpPr/>
          <p:nvPr/>
        </p:nvGrpSpPr>
        <p:grpSpPr>
          <a:xfrm>
            <a:off x="7619125" y="3429000"/>
            <a:ext cx="4572875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ah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8400" y="760076"/>
            <a:ext cx="7315200" cy="566738"/>
          </a:xfrm>
        </p:spPr>
        <p:txBody>
          <a:bodyPr anchor="b"/>
          <a:lstStyle>
            <a:lvl1pPr algn="l">
              <a:defRPr sz="24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438400" y="1357298"/>
            <a:ext cx="73152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 b="0" i="0" baseline="0">
                <a:latin typeface="D2Coding" panose="020B0609020101020101" pitchFamily="49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8400" y="5164150"/>
            <a:ext cx="7315200" cy="804862"/>
          </a:xfr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D2Coding" panose="020B0609020101020101" pitchFamily="49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 b="0" i="0" baseline="0">
                <a:latin typeface="D2Coding" panose="020B0609020101020101" pitchFamily="49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 baseline="0">
                <a:solidFill>
                  <a:schemeClr val="bg1"/>
                </a:solidFill>
                <a:latin typeface="D2Coding" panose="020B0609020101020101" pitchFamily="49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>
            <a:off x="8128000" y="2"/>
            <a:ext cx="4064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ah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</p:sp>
      </p:grpSp>
      <p:grpSp>
        <p:nvGrpSpPr>
          <p:cNvPr id="8" name="그룹 25"/>
          <p:cNvGrpSpPr/>
          <p:nvPr/>
        </p:nvGrpSpPr>
        <p:grpSpPr>
          <a:xfrm>
            <a:off x="0" y="4191000"/>
            <a:ext cx="4572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304801"/>
            <a:ext cx="109728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357298"/>
            <a:ext cx="109728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5/4/2018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 i="0" baseline="0">
                <a:solidFill>
                  <a:schemeClr val="tx2">
                    <a:lumMod val="75000"/>
                    <a:lumOff val="25000"/>
                  </a:schemeClr>
                </a:solidFill>
                <a:latin typeface="D2Coding" panose="020B0609020101020101" pitchFamily="49" charset="-127"/>
                <a:ea typeface="서울남산체 M" panose="02020603020101020101" pitchFamily="18" charset="-12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4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3600" b="0" i="0" kern="1200" baseline="0">
          <a:solidFill>
            <a:schemeClr val="accent2">
              <a:lumMod val="7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b="0" i="0" kern="1200" baseline="0">
          <a:solidFill>
            <a:schemeClr val="tx1">
              <a:lumMod val="65000"/>
              <a:lumOff val="35000"/>
            </a:schemeClr>
          </a:solidFill>
          <a:latin typeface="D2Coding" panose="020B0609020101020101" pitchFamily="49" charset="-127"/>
          <a:ea typeface="서울남산체 M" panose="02020603020101020101" pitchFamily="18" charset="-127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488372"/>
            <a:ext cx="10363200" cy="2558716"/>
          </a:xfrm>
        </p:spPr>
        <p:txBody>
          <a:bodyPr/>
          <a:lstStyle/>
          <a:p>
            <a:r>
              <a:rPr lang="ko-KR" altLang="en-US" dirty="0" smtClean="0"/>
              <a:t>단어가 등장하는 횟수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678"/>
            <a:ext cx="8534400" cy="1005222"/>
          </a:xfrm>
        </p:spPr>
        <p:txBody>
          <a:bodyPr/>
          <a:lstStyle/>
          <a:p>
            <a:r>
              <a:rPr lang="en-US" altLang="ko-KR" dirty="0" err="1" smtClean="0"/>
              <a:t>Sunghyeon</a:t>
            </a:r>
            <a:r>
              <a:rPr lang="en-US" altLang="ko-KR" dirty="0" smtClean="0"/>
              <a:t> Jo(</a:t>
            </a:r>
            <a:r>
              <a:rPr lang="en-US" altLang="ko-KR" dirty="0" err="1" smtClean="0"/>
              <a:t>ainta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165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function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5000" y="1509698"/>
            <a:ext cx="10972800" cy="476886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200" dirty="0" smtClean="0"/>
              <a:t>패턴 </a:t>
            </a:r>
            <a:r>
              <a:rPr lang="en-US" altLang="ko-KR" sz="2200" dirty="0" smtClean="0"/>
              <a:t>P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 smtClean="0"/>
              <a:t>f(</a:t>
            </a:r>
            <a:r>
              <a:rPr lang="en-US" altLang="ko-KR" sz="2200" dirty="0" err="1" smtClean="0"/>
              <a:t>i</a:t>
            </a:r>
            <a:r>
              <a:rPr lang="en-US" altLang="ko-KR" sz="2200" dirty="0"/>
              <a:t>)</a:t>
            </a:r>
            <a:r>
              <a:rPr lang="ko-KR" altLang="en-US" sz="2200" dirty="0"/>
              <a:t>는 </a:t>
            </a:r>
            <a:r>
              <a:rPr lang="en-US" altLang="ko-KR" sz="2200" dirty="0" smtClean="0"/>
              <a:t>P[1</a:t>
            </a:r>
            <a:r>
              <a:rPr lang="en-US" altLang="ko-KR" sz="2200" dirty="0"/>
              <a:t>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에서 가장 긴 접두사</a:t>
            </a:r>
            <a:r>
              <a:rPr lang="en-US" altLang="ko-KR" sz="2200" dirty="0"/>
              <a:t>=</a:t>
            </a:r>
            <a:r>
              <a:rPr lang="ko-KR" altLang="en-US" sz="2200" dirty="0"/>
              <a:t>접미사 길이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정의에 의해서</a:t>
            </a:r>
            <a:r>
              <a:rPr lang="en-US" altLang="ko-KR" sz="2200" dirty="0"/>
              <a:t>, 0 </a:t>
            </a:r>
            <a:r>
              <a:rPr lang="ko-KR" altLang="en-US" sz="2200" dirty="0"/>
              <a:t>≤ </a:t>
            </a:r>
            <a:r>
              <a:rPr lang="en-US" altLang="ko-KR" sz="2200" dirty="0"/>
              <a:t>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 &lt; </a:t>
            </a:r>
            <a:r>
              <a:rPr lang="en-US" altLang="ko-KR" sz="2200" dirty="0" err="1"/>
              <a:t>i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70043"/>
              </p:ext>
            </p:extLst>
          </p:nvPr>
        </p:nvGraphicFramePr>
        <p:xfrm>
          <a:off x="1792357" y="35821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21762"/>
              </p:ext>
            </p:extLst>
          </p:nvPr>
        </p:nvGraphicFramePr>
        <p:xfrm>
          <a:off x="1770585" y="4422528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82331"/>
              </p:ext>
            </p:extLst>
          </p:nvPr>
        </p:nvGraphicFramePr>
        <p:xfrm>
          <a:off x="7024757" y="3531351"/>
          <a:ext cx="32437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64335"/>
              </p:ext>
            </p:extLst>
          </p:nvPr>
        </p:nvGraphicFramePr>
        <p:xfrm>
          <a:off x="7028385" y="4524128"/>
          <a:ext cx="3243795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04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</a:t>
            </a:r>
            <a:r>
              <a:rPr lang="en-US" dirty="0" smtClean="0"/>
              <a:t>function</a:t>
            </a:r>
            <a:r>
              <a:rPr lang="ko-KR" altLang="en-US" dirty="0" smtClean="0"/>
              <a:t>의 의미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357298"/>
            <a:ext cx="10972800" cy="520860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2400" dirty="0" smtClean="0"/>
              <a:t>P</a:t>
            </a:r>
            <a:r>
              <a:rPr lang="ko-KR" altLang="en-US" sz="2400" dirty="0" smtClean="0"/>
              <a:t>를 왼쪽부터 오른쪽으로 </a:t>
            </a:r>
            <a:r>
              <a:rPr lang="en-US" altLang="ko-KR" sz="2400" dirty="0" smtClean="0"/>
              <a:t>T</a:t>
            </a:r>
            <a:r>
              <a:rPr lang="ko-KR" altLang="en-US" sz="2400" dirty="0" smtClean="0"/>
              <a:t>와 비교해나갈 때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i</a:t>
            </a:r>
            <a:r>
              <a:rPr lang="ko-KR" altLang="en-US" sz="2400" dirty="0" smtClean="0"/>
              <a:t>번째 글자까지는 일치하고 </a:t>
            </a:r>
            <a:r>
              <a:rPr lang="en-US" altLang="ko-KR" sz="2400" dirty="0" smtClean="0"/>
              <a:t>P[i+1]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T[j+1]</a:t>
            </a:r>
            <a:r>
              <a:rPr lang="ko-KR" altLang="en-US" sz="2400" dirty="0" smtClean="0"/>
              <a:t>이 처음 달랐다고 하자</a:t>
            </a:r>
            <a:r>
              <a:rPr lang="en-US" altLang="ko-KR" sz="24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 smtClean="0"/>
              <a:t>P[1~f(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)]</a:t>
            </a:r>
            <a:r>
              <a:rPr lang="ko-KR" altLang="en-US" sz="2400" dirty="0" smtClean="0"/>
              <a:t>는 </a:t>
            </a:r>
            <a:r>
              <a:rPr lang="en-US" altLang="ko-KR" sz="2400" dirty="0" smtClean="0"/>
              <a:t>P[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-f(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)+1 ~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]</a:t>
            </a:r>
            <a:r>
              <a:rPr lang="ko-KR" altLang="en-US" sz="2400" dirty="0" smtClean="0"/>
              <a:t>와 일치한다</a:t>
            </a:r>
            <a:r>
              <a:rPr lang="en-US" altLang="ko-KR" sz="2400" dirty="0" smtClean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400" dirty="0"/>
              <a:t>P</a:t>
            </a:r>
            <a:r>
              <a:rPr lang="ko-KR" altLang="en-US" sz="2400" dirty="0"/>
              <a:t>를 오른쪽으로 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-f(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칸</a:t>
            </a:r>
            <a:r>
              <a:rPr lang="en-US" altLang="ko-KR" sz="2400" dirty="0" smtClean="0"/>
              <a:t> </a:t>
            </a:r>
            <a:r>
              <a:rPr lang="ko-KR" altLang="en-US" sz="2400" dirty="0"/>
              <a:t>만큼 이동할 수 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400" dirty="0"/>
              <a:t>이보다 작게 이동할 경우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이미 비교한 부분에서</a:t>
            </a:r>
            <a:r>
              <a:rPr lang="ko-KR" altLang="en-US" sz="2400" dirty="0" smtClean="0"/>
              <a:t> 틀린다는 것을 알 수 있다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function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08212"/>
              </p:ext>
            </p:extLst>
          </p:nvPr>
        </p:nvGraphicFramePr>
        <p:xfrm>
          <a:off x="1728857" y="15755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94622"/>
              </p:ext>
            </p:extLst>
          </p:nvPr>
        </p:nvGraphicFramePr>
        <p:xfrm>
          <a:off x="1707085" y="2415928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10210"/>
              </p:ext>
            </p:extLst>
          </p:nvPr>
        </p:nvGraphicFramePr>
        <p:xfrm>
          <a:off x="1707086" y="3826716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19834"/>
              </p:ext>
            </p:extLst>
          </p:nvPr>
        </p:nvGraphicFramePr>
        <p:xfrm>
          <a:off x="4337073" y="5254923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4615543" y="4511040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246915" y="4511040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926183" y="4511040"/>
            <a:ext cx="8708" cy="705394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35173"/>
              </p:ext>
            </p:extLst>
          </p:nvPr>
        </p:nvGraphicFramePr>
        <p:xfrm>
          <a:off x="1728857" y="15755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52936"/>
              </p:ext>
            </p:extLst>
          </p:nvPr>
        </p:nvGraphicFramePr>
        <p:xfrm>
          <a:off x="1716156" y="2476500"/>
          <a:ext cx="7161143" cy="65353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51013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51013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51013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51013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51013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51013"/>
                <a:gridCol w="651013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651013"/>
                <a:gridCol w="651013"/>
                <a:gridCol w="651013"/>
                <a:gridCol w="651013"/>
              </a:tblGrid>
              <a:tr h="653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d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16719"/>
              </p:ext>
            </p:extLst>
          </p:nvPr>
        </p:nvGraphicFramePr>
        <p:xfrm>
          <a:off x="3024257" y="36202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64215"/>
              </p:ext>
            </p:extLst>
          </p:nvPr>
        </p:nvGraphicFramePr>
        <p:xfrm>
          <a:off x="4345057" y="50807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362" y="1574800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P</a:t>
            </a:r>
            <a:endParaRPr lang="en-US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363" y="2552700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T</a:t>
            </a:r>
            <a:endParaRPr lang="en-US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65623"/>
              </p:ext>
            </p:extLst>
          </p:nvPr>
        </p:nvGraphicFramePr>
        <p:xfrm>
          <a:off x="3027885" y="4359028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3390900" y="3137475"/>
            <a:ext cx="12700" cy="443925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75100" y="3150175"/>
            <a:ext cx="12700" cy="443925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97400" y="3137475"/>
            <a:ext cx="12700" cy="443925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749800" y="3162875"/>
            <a:ext cx="101600" cy="1904425"/>
          </a:xfrm>
          <a:prstGeom prst="line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39098" y="3359437"/>
            <a:ext cx="39388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i</a:t>
            </a:r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 = 3</a:t>
            </a:r>
          </a:p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f</a:t>
            </a:r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(</a:t>
            </a:r>
            <a:r>
              <a:rPr lang="en-US" sz="3200" dirty="0" err="1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i</a:t>
            </a:r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) = 1</a:t>
            </a:r>
          </a:p>
          <a:p>
            <a:r>
              <a:rPr lang="en-US" sz="3200" dirty="0" err="1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i</a:t>
            </a:r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 – f(</a:t>
            </a:r>
            <a:r>
              <a:rPr lang="en-US" sz="3200" dirty="0" err="1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i</a:t>
            </a:r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) = 2</a:t>
            </a:r>
            <a:r>
              <a:rPr lang="ko-KR" alt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칸 이동</a:t>
            </a:r>
            <a:endParaRPr lang="en-US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6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 함수를 이용한 패턴 </a:t>
            </a:r>
            <a:r>
              <a:rPr lang="ko-KR" altLang="en-US" dirty="0" err="1"/>
              <a:t>매칭</a:t>
            </a:r>
            <a:r>
              <a:rPr lang="ko-KR" altLang="en-US" dirty="0"/>
              <a:t> 예</a:t>
            </a:r>
          </a:p>
        </p:txBody>
      </p:sp>
      <p:graphicFrame>
        <p:nvGraphicFramePr>
          <p:cNvPr id="8" name="Shape 284"/>
          <p:cNvGraphicFramePr/>
          <p:nvPr>
            <p:extLst>
              <p:ext uri="{D42A27DB-BD31-4B8C-83A1-F6EECF244321}">
                <p14:modId xmlns:p14="http://schemas.microsoft.com/office/powerpoint/2010/main" val="270503376"/>
              </p:ext>
            </p:extLst>
          </p:nvPr>
        </p:nvGraphicFramePr>
        <p:xfrm>
          <a:off x="635397" y="1473595"/>
          <a:ext cx="10837206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Shape 285"/>
          <p:cNvGraphicFramePr/>
          <p:nvPr>
            <p:extLst>
              <p:ext uri="{D42A27DB-BD31-4B8C-83A1-F6EECF244321}">
                <p14:modId xmlns:p14="http://schemas.microsoft.com/office/powerpoint/2010/main" val="554905403"/>
              </p:ext>
            </p:extLst>
          </p:nvPr>
        </p:nvGraphicFramePr>
        <p:xfrm>
          <a:off x="635397" y="20958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Shape 286"/>
          <p:cNvGraphicFramePr/>
          <p:nvPr>
            <p:extLst>
              <p:ext uri="{D42A27DB-BD31-4B8C-83A1-F6EECF244321}">
                <p14:modId xmlns:p14="http://schemas.microsoft.com/office/powerpoint/2010/main" val="2941594245"/>
              </p:ext>
            </p:extLst>
          </p:nvPr>
        </p:nvGraphicFramePr>
        <p:xfrm>
          <a:off x="3073797" y="3302395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Shape 287"/>
          <p:cNvGraphicFramePr/>
          <p:nvPr>
            <p:extLst>
              <p:ext uri="{D42A27DB-BD31-4B8C-83A1-F6EECF244321}">
                <p14:modId xmlns:p14="http://schemas.microsoft.com/office/powerpoint/2010/main" val="1361528231"/>
              </p:ext>
            </p:extLst>
          </p:nvPr>
        </p:nvGraphicFramePr>
        <p:xfrm>
          <a:off x="3751131" y="4216795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Shape 288"/>
          <p:cNvGraphicFramePr/>
          <p:nvPr>
            <p:extLst>
              <p:ext uri="{D42A27DB-BD31-4B8C-83A1-F6EECF244321}">
                <p14:modId xmlns:p14="http://schemas.microsoft.com/office/powerpoint/2010/main" val="442502626"/>
              </p:ext>
            </p:extLst>
          </p:nvPr>
        </p:nvGraphicFramePr>
        <p:xfrm>
          <a:off x="6189531" y="50295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Shape 289"/>
          <p:cNvGraphicFramePr/>
          <p:nvPr>
            <p:extLst>
              <p:ext uri="{D42A27DB-BD31-4B8C-83A1-F6EECF244321}">
                <p14:modId xmlns:p14="http://schemas.microsoft.com/office/powerpoint/2010/main" val="3534877442"/>
              </p:ext>
            </p:extLst>
          </p:nvPr>
        </p:nvGraphicFramePr>
        <p:xfrm>
          <a:off x="6866864" y="60455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  <p:graphicFrame>
        <p:nvGraphicFramePr>
          <p:cNvPr id="15" name="Shape 285"/>
          <p:cNvGraphicFramePr/>
          <p:nvPr>
            <p:extLst>
              <p:ext uri="{D42A27DB-BD31-4B8C-83A1-F6EECF244321}">
                <p14:modId xmlns:p14="http://schemas.microsoft.com/office/powerpoint/2010/main" val="4168351311"/>
              </p:ext>
            </p:extLst>
          </p:nvPr>
        </p:nvGraphicFramePr>
        <p:xfrm>
          <a:off x="648097" y="27181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 smtClean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ko" sz="2222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ko" sz="2222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ko" sz="2222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lang="ko" sz="2222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 smtClean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lang="ko" sz="2222" dirty="0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" sz="2222" dirty="0" smtClean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ko" sz="2222" dirty="0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1425" y="138430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T</a:t>
            </a:r>
            <a:endParaRPr lang="en-US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425" y="2007175"/>
            <a:ext cx="51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P</a:t>
            </a:r>
            <a:endParaRPr lang="en-US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1425" y="2630050"/>
            <a:ext cx="45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D2Coding" panose="020B0609020101020101" pitchFamily="49" charset="-127"/>
                <a:ea typeface="서울남산체 M" panose="02020603020101020101" pitchFamily="18" charset="-127"/>
              </a:rPr>
              <a:t>f</a:t>
            </a:r>
            <a:endParaRPr lang="en-US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1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실패함수</a:t>
            </a:r>
            <a:r>
              <a:rPr lang="en-US" altLang="ko-KR" dirty="0"/>
              <a:t> </a:t>
            </a:r>
            <a:r>
              <a:rPr lang="ko-KR" altLang="en-US" dirty="0"/>
              <a:t>계산 방법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Brute Force 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P[1,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마다</a:t>
            </a:r>
            <a:r>
              <a:rPr lang="en-US" altLang="ko-KR" sz="2200" dirty="0"/>
              <a:t>, </a:t>
            </a:r>
            <a:r>
              <a:rPr lang="ko-KR" altLang="en-US" sz="2200" dirty="0"/>
              <a:t>모든 가능한 접두사</a:t>
            </a:r>
            <a:r>
              <a:rPr lang="en-US" altLang="ko-KR" sz="2200" dirty="0"/>
              <a:t>/</a:t>
            </a:r>
            <a:r>
              <a:rPr lang="ko-KR" altLang="en-US" sz="2200" dirty="0"/>
              <a:t>접미사 쌍을 검토한다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가능한 쌍은 </a:t>
            </a:r>
            <a:r>
              <a:rPr lang="en-US" altLang="ko-KR" sz="2200" dirty="0"/>
              <a:t>i-1</a:t>
            </a:r>
            <a:r>
              <a:rPr lang="ko-KR" altLang="en-US" sz="2200" dirty="0"/>
              <a:t>개</a:t>
            </a:r>
            <a:r>
              <a:rPr lang="en-US" altLang="ko-KR" sz="2200" dirty="0"/>
              <a:t>, </a:t>
            </a:r>
            <a:r>
              <a:rPr lang="ko-KR" altLang="en-US" sz="2200" dirty="0"/>
              <a:t>비교하는데 걸리는 시간은 길이에 비례하므로 </a:t>
            </a:r>
            <a:r>
              <a:rPr lang="en-US" altLang="ko-KR" sz="2200" dirty="0"/>
              <a:t>(i-1) + (i-2) + … + 1 =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(i-1)/2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모든 </a:t>
            </a:r>
            <a:r>
              <a:rPr lang="en-US" altLang="ko-KR" sz="2200" dirty="0" err="1"/>
              <a:t>i</a:t>
            </a:r>
            <a:r>
              <a:rPr lang="ko-KR" altLang="en-US" sz="2200" dirty="0"/>
              <a:t>에 대해서 계산하면 </a:t>
            </a:r>
            <a:r>
              <a:rPr lang="en-US" altLang="ko-KR" sz="2200" dirty="0"/>
              <a:t>O(m</a:t>
            </a:r>
            <a:r>
              <a:rPr lang="en-US" altLang="ko-KR" sz="2200" baseline="30000" dirty="0"/>
              <a:t>3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O(m) </a:t>
            </a:r>
            <a:r>
              <a:rPr lang="ko-KR" altLang="en-US" sz="2400" dirty="0"/>
              <a:t>시간에 실패함수를 만들 수 있는가</a:t>
            </a:r>
            <a:r>
              <a:rPr lang="en-US" altLang="ko-KR" sz="2400" dirty="0"/>
              <a:t>? </a:t>
            </a:r>
            <a:endParaRPr lang="en-US" altLang="ko-KR" sz="2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173650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O(m) </a:t>
            </a:r>
            <a:r>
              <a:rPr lang="ko-KR" altLang="en-US" dirty="0"/>
              <a:t>시간 실패함수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수학적 귀납법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강귀납법</a:t>
            </a:r>
            <a:r>
              <a:rPr lang="en-US" altLang="ko-KR" sz="2400" dirty="0"/>
              <a:t>)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정의에 의해서 </a:t>
            </a:r>
            <a:r>
              <a:rPr lang="en-US" altLang="ko-KR" sz="2200" dirty="0"/>
              <a:t>f(1) = 0</a:t>
            </a:r>
            <a:r>
              <a:rPr lang="ko-KR" altLang="en-US" sz="2200" dirty="0"/>
              <a:t>이 자명함 </a:t>
            </a:r>
            <a:endParaRPr lang="en-US" altLang="ko-KR" sz="22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f(1), f(2), …,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 </a:t>
            </a:r>
            <a:r>
              <a:rPr lang="ko-KR" altLang="en-US" sz="2200" dirty="0"/>
              <a:t>까지 모두 구하고 </a:t>
            </a:r>
            <a:r>
              <a:rPr lang="en-US" altLang="ko-KR" sz="2200" dirty="0"/>
              <a:t>f(i+1)</a:t>
            </a:r>
            <a:r>
              <a:rPr lang="ko-KR" altLang="en-US" sz="2200" dirty="0"/>
              <a:t>을 구해보자</a:t>
            </a:r>
            <a:r>
              <a:rPr lang="en-US" altLang="ko-KR" sz="22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/>
              <a:t>P[1, i+1]</a:t>
            </a:r>
            <a:r>
              <a:rPr lang="ko-KR" altLang="en-US" sz="2000" dirty="0"/>
              <a:t>에서 일치하는 접두사</a:t>
            </a:r>
            <a:r>
              <a:rPr lang="en-US" altLang="ko-KR" sz="2000" dirty="0"/>
              <a:t>, </a:t>
            </a:r>
            <a:r>
              <a:rPr lang="ko-KR" altLang="en-US" sz="2000" dirty="0"/>
              <a:t>접미사 쌍이므로 마지막 글자 </a:t>
            </a:r>
            <a:r>
              <a:rPr lang="en-US" altLang="ko-KR" sz="2000" dirty="0"/>
              <a:t>P[i+1]</a:t>
            </a:r>
            <a:r>
              <a:rPr lang="ko-KR" altLang="en-US" sz="2000" dirty="0"/>
              <a:t>을 빼고 생각해보면</a:t>
            </a:r>
            <a:r>
              <a:rPr lang="en-US" altLang="ko-KR" sz="2000" dirty="0"/>
              <a:t>, </a:t>
            </a:r>
            <a:r>
              <a:rPr lang="ko-KR" altLang="en-US" sz="2000" dirty="0"/>
              <a:t>길이 </a:t>
            </a:r>
            <a:r>
              <a:rPr lang="en-US" altLang="ko-KR" sz="2000" dirty="0"/>
              <a:t>f(i+1) - 1</a:t>
            </a:r>
            <a:r>
              <a:rPr lang="ko-KR" altLang="en-US" sz="2000" dirty="0"/>
              <a:t>인 </a:t>
            </a:r>
            <a:r>
              <a:rPr lang="en-US" altLang="ko-KR" sz="2000" dirty="0"/>
              <a:t>P[1,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</a:t>
            </a:r>
            <a:r>
              <a:rPr lang="ko-KR" altLang="en-US" sz="2000" dirty="0"/>
              <a:t>의 접두사</a:t>
            </a:r>
            <a:r>
              <a:rPr lang="en-US" altLang="ko-KR" sz="2000" dirty="0"/>
              <a:t>, </a:t>
            </a:r>
            <a:r>
              <a:rPr lang="ko-KR" altLang="en-US" sz="2000" dirty="0"/>
              <a:t>접미사는 일치해야 함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6" name="Shape 238"/>
          <p:cNvGrpSpPr/>
          <p:nvPr/>
        </p:nvGrpSpPr>
        <p:grpSpPr>
          <a:xfrm>
            <a:off x="1487489" y="5060505"/>
            <a:ext cx="9367313" cy="1104800"/>
            <a:chOff x="-304800" y="152400"/>
            <a:chExt cx="6323000" cy="994330"/>
          </a:xfrm>
        </p:grpSpPr>
        <p:sp>
          <p:nvSpPr>
            <p:cNvPr id="7" name="Shape 239"/>
            <p:cNvSpPr/>
            <p:nvPr/>
          </p:nvSpPr>
          <p:spPr>
            <a:xfrm>
              <a:off x="381000" y="457200"/>
              <a:ext cx="4724400" cy="228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40"/>
            <p:cNvSpPr/>
            <p:nvPr/>
          </p:nvSpPr>
          <p:spPr>
            <a:xfrm>
              <a:off x="5105400" y="457200"/>
              <a:ext cx="228600" cy="2286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1"/>
            <p:cNvSpPr/>
            <p:nvPr/>
          </p:nvSpPr>
          <p:spPr>
            <a:xfrm>
              <a:off x="3810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42"/>
            <p:cNvSpPr/>
            <p:nvPr/>
          </p:nvSpPr>
          <p:spPr>
            <a:xfrm>
              <a:off x="41148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243"/>
            <p:cNvSpPr/>
            <p:nvPr/>
          </p:nvSpPr>
          <p:spPr>
            <a:xfrm>
              <a:off x="1371600" y="457200"/>
              <a:ext cx="228600" cy="2286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" name="Shape 244"/>
            <p:cNvCxnSpPr/>
            <p:nvPr/>
          </p:nvCxnSpPr>
          <p:spPr>
            <a:xfrm>
              <a:off x="5105400" y="152400"/>
              <a:ext cx="0" cy="990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246"/>
            <p:cNvSpPr txBox="1"/>
            <p:nvPr/>
          </p:nvSpPr>
          <p:spPr>
            <a:xfrm>
              <a:off x="-304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1</a:t>
              </a:r>
            </a:p>
          </p:txBody>
        </p:sp>
        <p:sp>
          <p:nvSpPr>
            <p:cNvPr id="14" name="Shape 247"/>
            <p:cNvSpPr txBox="1"/>
            <p:nvPr/>
          </p:nvSpPr>
          <p:spPr>
            <a:xfrm>
              <a:off x="685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f(i)</a:t>
              </a:r>
            </a:p>
          </p:txBody>
        </p:sp>
        <p:sp>
          <p:nvSpPr>
            <p:cNvPr id="17" name="Shape 250"/>
            <p:cNvSpPr txBox="1"/>
            <p:nvPr/>
          </p:nvSpPr>
          <p:spPr>
            <a:xfrm>
              <a:off x="3431131" y="684201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i-f(i)+1</a:t>
              </a:r>
            </a:p>
          </p:txBody>
        </p:sp>
        <p:sp>
          <p:nvSpPr>
            <p:cNvPr id="18" name="Shape 251"/>
            <p:cNvSpPr txBox="1"/>
            <p:nvPr/>
          </p:nvSpPr>
          <p:spPr>
            <a:xfrm>
              <a:off x="4264535" y="68953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</a:t>
              </a:r>
            </a:p>
          </p:txBody>
        </p:sp>
        <p:sp>
          <p:nvSpPr>
            <p:cNvPr id="19" name="Shape 252"/>
            <p:cNvSpPr txBox="1"/>
            <p:nvPr/>
          </p:nvSpPr>
          <p:spPr>
            <a:xfrm>
              <a:off x="4646601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i+1</a:t>
              </a:r>
            </a:p>
          </p:txBody>
        </p:sp>
      </p:grpSp>
      <p:sp>
        <p:nvSpPr>
          <p:cNvPr id="20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42675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O(m) </a:t>
            </a:r>
            <a:r>
              <a:rPr lang="ko-KR" altLang="en-US" dirty="0"/>
              <a:t>시간 실패함수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수학적 귀납법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강귀납법</a:t>
            </a:r>
            <a:r>
              <a:rPr lang="en-US" altLang="ko-KR" sz="2400" dirty="0"/>
              <a:t>)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따라서</a:t>
            </a:r>
            <a:r>
              <a:rPr lang="en-US" altLang="ko-KR" sz="2200" dirty="0"/>
              <a:t>, P[1,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의 일치하는 접두사</a:t>
            </a:r>
            <a:r>
              <a:rPr lang="en-US" altLang="ko-KR" sz="2200" dirty="0"/>
              <a:t>/</a:t>
            </a:r>
            <a:r>
              <a:rPr lang="ko-KR" altLang="en-US" sz="2200" dirty="0"/>
              <a:t>접미사의 쌍 중</a:t>
            </a:r>
            <a:r>
              <a:rPr lang="en-US" altLang="ko-KR" sz="2200" dirty="0"/>
              <a:t>, </a:t>
            </a:r>
            <a:r>
              <a:rPr lang="ko-KR" altLang="en-US" sz="2200" dirty="0"/>
              <a:t>접두사의 다음 글자가 </a:t>
            </a:r>
            <a:r>
              <a:rPr lang="en-US" altLang="ko-KR" sz="2200" dirty="0"/>
              <a:t>P[i+1]</a:t>
            </a:r>
            <a:r>
              <a:rPr lang="ko-KR" altLang="en-US" sz="2200" dirty="0"/>
              <a:t>과 일치하면서 가장 긴 것이 답이 된다</a:t>
            </a:r>
            <a:r>
              <a:rPr lang="en-US" altLang="ko-KR" sz="2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P[i+1] = P[f(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 + 1]</a:t>
            </a:r>
            <a:r>
              <a:rPr lang="ko-KR" altLang="en-US" sz="2200" dirty="0"/>
              <a:t>이라면 </a:t>
            </a:r>
            <a:r>
              <a:rPr lang="en-US" altLang="ko-KR" sz="2200" dirty="0"/>
              <a:t>f(i+1) =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 + 1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만약 그렇지 않다면</a:t>
            </a:r>
            <a:r>
              <a:rPr lang="en-US" altLang="ko-KR" sz="2200" dirty="0"/>
              <a:t>, </a:t>
            </a:r>
            <a:r>
              <a:rPr lang="ko-KR" altLang="en-US" sz="2200" dirty="0"/>
              <a:t>두 번째로 일치하는 접두사</a:t>
            </a:r>
            <a:r>
              <a:rPr lang="en-US" altLang="ko-KR" sz="2200" dirty="0"/>
              <a:t>/</a:t>
            </a:r>
            <a:r>
              <a:rPr lang="ko-KR" altLang="en-US" sz="2200" dirty="0"/>
              <a:t>접미사 쌍을 찾는다</a:t>
            </a:r>
            <a:r>
              <a:rPr lang="en-US" altLang="ko-KR" sz="2200" dirty="0"/>
              <a:t>.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6" name="Shape 238"/>
          <p:cNvGrpSpPr/>
          <p:nvPr/>
        </p:nvGrpSpPr>
        <p:grpSpPr>
          <a:xfrm>
            <a:off x="1487489" y="5060505"/>
            <a:ext cx="9367312" cy="1104800"/>
            <a:chOff x="-304800" y="152400"/>
            <a:chExt cx="6323000" cy="994330"/>
          </a:xfrm>
        </p:grpSpPr>
        <p:sp>
          <p:nvSpPr>
            <p:cNvPr id="7" name="Shape 239"/>
            <p:cNvSpPr/>
            <p:nvPr/>
          </p:nvSpPr>
          <p:spPr>
            <a:xfrm>
              <a:off x="381000" y="457200"/>
              <a:ext cx="4724400" cy="228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240"/>
            <p:cNvSpPr/>
            <p:nvPr/>
          </p:nvSpPr>
          <p:spPr>
            <a:xfrm>
              <a:off x="5105400" y="457200"/>
              <a:ext cx="228600" cy="2286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241"/>
            <p:cNvSpPr/>
            <p:nvPr/>
          </p:nvSpPr>
          <p:spPr>
            <a:xfrm>
              <a:off x="3810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242"/>
            <p:cNvSpPr/>
            <p:nvPr/>
          </p:nvSpPr>
          <p:spPr>
            <a:xfrm>
              <a:off x="41148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12" name="Shape 244"/>
            <p:cNvCxnSpPr/>
            <p:nvPr/>
          </p:nvCxnSpPr>
          <p:spPr>
            <a:xfrm>
              <a:off x="5105400" y="152400"/>
              <a:ext cx="0" cy="990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246"/>
            <p:cNvSpPr txBox="1"/>
            <p:nvPr/>
          </p:nvSpPr>
          <p:spPr>
            <a:xfrm>
              <a:off x="-304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1</a:t>
              </a:r>
            </a:p>
          </p:txBody>
        </p:sp>
        <p:sp>
          <p:nvSpPr>
            <p:cNvPr id="14" name="Shape 247"/>
            <p:cNvSpPr txBox="1"/>
            <p:nvPr/>
          </p:nvSpPr>
          <p:spPr>
            <a:xfrm>
              <a:off x="685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f(i)</a:t>
              </a:r>
            </a:p>
          </p:txBody>
        </p:sp>
        <p:sp>
          <p:nvSpPr>
            <p:cNvPr id="15" name="Shape 248"/>
            <p:cNvSpPr txBox="1"/>
            <p:nvPr/>
          </p:nvSpPr>
          <p:spPr>
            <a:xfrm>
              <a:off x="19238" y="68952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f(f(i))</a:t>
              </a:r>
            </a:p>
          </p:txBody>
        </p:sp>
        <p:sp>
          <p:nvSpPr>
            <p:cNvPr id="17" name="Shape 250"/>
            <p:cNvSpPr txBox="1"/>
            <p:nvPr/>
          </p:nvSpPr>
          <p:spPr>
            <a:xfrm>
              <a:off x="3431131" y="684201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i-f(i)+1</a:t>
              </a:r>
            </a:p>
          </p:txBody>
        </p:sp>
        <p:sp>
          <p:nvSpPr>
            <p:cNvPr id="18" name="Shape 251"/>
            <p:cNvSpPr txBox="1"/>
            <p:nvPr/>
          </p:nvSpPr>
          <p:spPr>
            <a:xfrm>
              <a:off x="4264535" y="68953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</a:t>
              </a:r>
            </a:p>
          </p:txBody>
        </p:sp>
        <p:sp>
          <p:nvSpPr>
            <p:cNvPr id="19" name="Shape 252"/>
            <p:cNvSpPr txBox="1"/>
            <p:nvPr/>
          </p:nvSpPr>
          <p:spPr>
            <a:xfrm>
              <a:off x="4646601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i+1</a:t>
              </a:r>
            </a:p>
          </p:txBody>
        </p:sp>
      </p:grpSp>
      <p:sp>
        <p:nvSpPr>
          <p:cNvPr id="20" name="Shape 243"/>
          <p:cNvSpPr/>
          <p:nvPr/>
        </p:nvSpPr>
        <p:spPr>
          <a:xfrm>
            <a:off x="2492975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43"/>
          <p:cNvSpPr/>
          <p:nvPr/>
        </p:nvSpPr>
        <p:spPr>
          <a:xfrm>
            <a:off x="3453082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43"/>
          <p:cNvSpPr/>
          <p:nvPr/>
        </p:nvSpPr>
        <p:spPr>
          <a:xfrm>
            <a:off x="8976321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330180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O(m) </a:t>
            </a:r>
            <a:r>
              <a:rPr lang="ko-KR" altLang="en-US" dirty="0"/>
              <a:t>시간 실패함수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수학적 귀납법</a:t>
            </a:r>
            <a:r>
              <a:rPr lang="en-US" altLang="ko-KR" sz="2400" dirty="0"/>
              <a:t>(</a:t>
            </a:r>
            <a:r>
              <a:rPr lang="ko-KR" altLang="en-US" sz="2400" dirty="0" err="1"/>
              <a:t>강귀납법</a:t>
            </a:r>
            <a:r>
              <a:rPr lang="en-US" altLang="ko-KR" sz="2400" dirty="0"/>
              <a:t>) </a:t>
            </a:r>
            <a:r>
              <a:rPr lang="ko-KR" altLang="en-US" sz="2400" dirty="0"/>
              <a:t>이용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200" dirty="0"/>
              <a:t>P[1,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)]</a:t>
            </a:r>
            <a:r>
              <a:rPr lang="ko-KR" altLang="en-US" sz="2200" dirty="0"/>
              <a:t>와 </a:t>
            </a:r>
            <a:r>
              <a:rPr lang="en-US" altLang="ko-KR" sz="2200" dirty="0"/>
              <a:t>P[</a:t>
            </a:r>
            <a:r>
              <a:rPr lang="en-US" altLang="ko-KR" sz="2200" dirty="0" err="1"/>
              <a:t>i</a:t>
            </a:r>
            <a:r>
              <a:rPr lang="en-US" altLang="ko-KR" sz="2200" dirty="0"/>
              <a:t>-f(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)+1,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가 일치하기 때문에</a:t>
            </a:r>
            <a:r>
              <a:rPr lang="en-US" altLang="ko-KR" sz="2200" dirty="0"/>
              <a:t>, P[1,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)]</a:t>
            </a:r>
            <a:r>
              <a:rPr lang="ko-KR" altLang="en-US" sz="2200" dirty="0"/>
              <a:t>의 접두사와 일치하는 </a:t>
            </a:r>
            <a:r>
              <a:rPr lang="en-US" altLang="ko-KR" sz="2200" dirty="0"/>
              <a:t>P[</a:t>
            </a:r>
            <a:r>
              <a:rPr lang="en-US" altLang="ko-KR" sz="2200" dirty="0" err="1"/>
              <a:t>i</a:t>
            </a:r>
            <a:r>
              <a:rPr lang="en-US" altLang="ko-KR" sz="2200" dirty="0"/>
              <a:t>-f(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)+1,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</a:t>
            </a:r>
            <a:r>
              <a:rPr lang="ko-KR" altLang="en-US" sz="2200" dirty="0"/>
              <a:t>의 접미사</a:t>
            </a:r>
            <a:r>
              <a:rPr lang="en-US" altLang="ko-KR" sz="2200" dirty="0"/>
              <a:t>( =P[1, 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)]</a:t>
            </a:r>
            <a:r>
              <a:rPr lang="ko-KR" altLang="en-US" sz="2200" dirty="0"/>
              <a:t>의 접미사</a:t>
            </a:r>
            <a:r>
              <a:rPr lang="en-US" altLang="ko-KR" sz="2200" dirty="0"/>
              <a:t>)</a:t>
            </a:r>
            <a:r>
              <a:rPr lang="ko-KR" altLang="en-US" sz="2200" dirty="0"/>
              <a:t> 중 가장 긴 것은 </a:t>
            </a:r>
            <a:r>
              <a:rPr lang="en-US" altLang="ko-KR" sz="2200" dirty="0"/>
              <a:t>P[1, </a:t>
            </a:r>
            <a:r>
              <a:rPr lang="en-US" altLang="ko-KR" sz="2200" dirty="0">
                <a:solidFill>
                  <a:srgbClr val="FF0000"/>
                </a:solidFill>
              </a:rPr>
              <a:t>f(f(</a:t>
            </a:r>
            <a:r>
              <a:rPr lang="en-US" altLang="ko-KR" sz="2200" dirty="0" err="1">
                <a:solidFill>
                  <a:srgbClr val="FF0000"/>
                </a:solidFill>
              </a:rPr>
              <a:t>i</a:t>
            </a:r>
            <a:r>
              <a:rPr lang="en-US" altLang="ko-KR" sz="2200" dirty="0">
                <a:solidFill>
                  <a:srgbClr val="FF0000"/>
                </a:solidFill>
              </a:rPr>
              <a:t>))</a:t>
            </a:r>
            <a:r>
              <a:rPr lang="en-US" altLang="ko-KR" sz="2200" dirty="0"/>
              <a:t>].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만약 </a:t>
            </a:r>
            <a:r>
              <a:rPr lang="en-US" altLang="ko-KR" sz="2200" dirty="0"/>
              <a:t>P[f(f(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))+1] = P[i+1]</a:t>
            </a:r>
            <a:r>
              <a:rPr lang="ko-KR" altLang="en-US" sz="2200" dirty="0"/>
              <a:t>이라면 </a:t>
            </a:r>
            <a:r>
              <a:rPr lang="en-US" altLang="ko-KR" sz="2200" dirty="0"/>
              <a:t>f(i+1) = f(f(</a:t>
            </a:r>
            <a:r>
              <a:rPr lang="en-US" altLang="ko-KR" sz="2200" dirty="0" err="1"/>
              <a:t>i</a:t>
            </a:r>
            <a:r>
              <a:rPr lang="en-US" altLang="ko-KR" sz="2200" dirty="0"/>
              <a:t>)) + 1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이 과정을 반복적으로 진행한다</a:t>
            </a:r>
            <a:r>
              <a:rPr lang="en-US" altLang="ko-KR" sz="2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최종적으로는 </a:t>
            </a:r>
            <a:r>
              <a:rPr lang="en-US" altLang="ko-KR" sz="2200" dirty="0"/>
              <a:t>P[1]</a:t>
            </a:r>
            <a:r>
              <a:rPr lang="ko-KR" altLang="en-US" sz="2200" dirty="0"/>
              <a:t>과 </a:t>
            </a:r>
            <a:r>
              <a:rPr lang="en-US" altLang="ko-KR" sz="2200" dirty="0"/>
              <a:t>P[i+1]</a:t>
            </a:r>
            <a:r>
              <a:rPr lang="ko-KR" altLang="en-US" sz="2200" dirty="0"/>
              <a:t>을 비교</a:t>
            </a:r>
            <a:r>
              <a:rPr lang="en-US" altLang="ko-KR" sz="2200" dirty="0"/>
              <a:t>. </a:t>
            </a:r>
            <a:r>
              <a:rPr lang="ko-KR" altLang="en-US" sz="2200" dirty="0"/>
              <a:t>같으면 </a:t>
            </a:r>
            <a:r>
              <a:rPr lang="en-US" altLang="ko-KR" sz="2200" dirty="0"/>
              <a:t>1 </a:t>
            </a:r>
            <a:r>
              <a:rPr lang="ko-KR" altLang="en-US" sz="2200" dirty="0"/>
              <a:t>틀리면 </a:t>
            </a:r>
            <a:r>
              <a:rPr lang="en-US" altLang="ko-KR" sz="2200" dirty="0"/>
              <a:t>0</a:t>
            </a:r>
            <a:endParaRPr lang="en-US" altLang="ko-KR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44" name="Shape 238"/>
          <p:cNvGrpSpPr/>
          <p:nvPr/>
        </p:nvGrpSpPr>
        <p:grpSpPr>
          <a:xfrm>
            <a:off x="1487489" y="5060505"/>
            <a:ext cx="9367312" cy="1104800"/>
            <a:chOff x="-304800" y="152400"/>
            <a:chExt cx="6323000" cy="994330"/>
          </a:xfrm>
        </p:grpSpPr>
        <p:sp>
          <p:nvSpPr>
            <p:cNvPr id="45" name="Shape 239"/>
            <p:cNvSpPr/>
            <p:nvPr/>
          </p:nvSpPr>
          <p:spPr>
            <a:xfrm>
              <a:off x="381000" y="457200"/>
              <a:ext cx="4724400" cy="228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240"/>
            <p:cNvSpPr/>
            <p:nvPr/>
          </p:nvSpPr>
          <p:spPr>
            <a:xfrm>
              <a:off x="5105400" y="457200"/>
              <a:ext cx="228600" cy="2286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241"/>
            <p:cNvSpPr/>
            <p:nvPr/>
          </p:nvSpPr>
          <p:spPr>
            <a:xfrm>
              <a:off x="3810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242"/>
            <p:cNvSpPr/>
            <p:nvPr/>
          </p:nvSpPr>
          <p:spPr>
            <a:xfrm>
              <a:off x="4114800" y="457200"/>
              <a:ext cx="990599" cy="228600"/>
            </a:xfrm>
            <a:prstGeom prst="roundRect">
              <a:avLst>
                <a:gd name="adj" fmla="val 16667"/>
              </a:avLst>
            </a:prstGeom>
            <a:solidFill>
              <a:srgbClr val="00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cxnSp>
          <p:nvCxnSpPr>
            <p:cNvPr id="49" name="Shape 244"/>
            <p:cNvCxnSpPr/>
            <p:nvPr/>
          </p:nvCxnSpPr>
          <p:spPr>
            <a:xfrm>
              <a:off x="5105400" y="152400"/>
              <a:ext cx="0" cy="990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50" name="Shape 246"/>
            <p:cNvSpPr txBox="1"/>
            <p:nvPr/>
          </p:nvSpPr>
          <p:spPr>
            <a:xfrm>
              <a:off x="-304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1</a:t>
              </a:r>
            </a:p>
          </p:txBody>
        </p:sp>
        <p:sp>
          <p:nvSpPr>
            <p:cNvPr id="51" name="Shape 247"/>
            <p:cNvSpPr txBox="1"/>
            <p:nvPr/>
          </p:nvSpPr>
          <p:spPr>
            <a:xfrm>
              <a:off x="685800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f(i)</a:t>
              </a:r>
            </a:p>
          </p:txBody>
        </p:sp>
        <p:sp>
          <p:nvSpPr>
            <p:cNvPr id="52" name="Shape 248"/>
            <p:cNvSpPr txBox="1"/>
            <p:nvPr/>
          </p:nvSpPr>
          <p:spPr>
            <a:xfrm>
              <a:off x="19238" y="689529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f(f(i))</a:t>
              </a:r>
            </a:p>
          </p:txBody>
        </p:sp>
        <p:sp>
          <p:nvSpPr>
            <p:cNvPr id="53" name="Shape 250"/>
            <p:cNvSpPr txBox="1"/>
            <p:nvPr/>
          </p:nvSpPr>
          <p:spPr>
            <a:xfrm>
              <a:off x="3431131" y="684201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 dirty="0"/>
                <a:t>i-f(i)+1</a:t>
              </a:r>
            </a:p>
          </p:txBody>
        </p:sp>
        <p:sp>
          <p:nvSpPr>
            <p:cNvPr id="54" name="Shape 251"/>
            <p:cNvSpPr txBox="1"/>
            <p:nvPr/>
          </p:nvSpPr>
          <p:spPr>
            <a:xfrm>
              <a:off x="4264535" y="689530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</a:t>
              </a:r>
            </a:p>
          </p:txBody>
        </p:sp>
        <p:sp>
          <p:nvSpPr>
            <p:cNvPr id="55" name="Shape 252"/>
            <p:cNvSpPr txBox="1"/>
            <p:nvPr/>
          </p:nvSpPr>
          <p:spPr>
            <a:xfrm>
              <a:off x="4646601" y="688464"/>
              <a:ext cx="13715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ko" sz="1555"/>
                <a:t>i+1</a:t>
              </a:r>
            </a:p>
          </p:txBody>
        </p:sp>
      </p:grpSp>
      <p:sp>
        <p:nvSpPr>
          <p:cNvPr id="56" name="Shape 243"/>
          <p:cNvSpPr/>
          <p:nvPr/>
        </p:nvSpPr>
        <p:spPr>
          <a:xfrm>
            <a:off x="2492975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243"/>
          <p:cNvSpPr/>
          <p:nvPr/>
        </p:nvSpPr>
        <p:spPr>
          <a:xfrm>
            <a:off x="3453082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243"/>
          <p:cNvSpPr/>
          <p:nvPr/>
        </p:nvSpPr>
        <p:spPr>
          <a:xfrm>
            <a:off x="8976321" y="5407250"/>
            <a:ext cx="530684" cy="253998"/>
          </a:xfrm>
          <a:prstGeom prst="rect">
            <a:avLst/>
          </a:prstGeom>
          <a:solidFill>
            <a:schemeClr val="tx2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240"/>
          <p:cNvSpPr/>
          <p:nvPr/>
        </p:nvSpPr>
        <p:spPr>
          <a:xfrm>
            <a:off x="3069039" y="5407252"/>
            <a:ext cx="338663" cy="253997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34519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O(m) </a:t>
            </a:r>
            <a:r>
              <a:rPr lang="ko-KR" altLang="en-US" dirty="0"/>
              <a:t>시간 실패함수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70029"/>
              </p:ext>
            </p:extLst>
          </p:nvPr>
        </p:nvGraphicFramePr>
        <p:xfrm>
          <a:off x="1843157" y="1562851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567664"/>
                <a:gridCol w="56766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56766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45707"/>
              </p:ext>
            </p:extLst>
          </p:nvPr>
        </p:nvGraphicFramePr>
        <p:xfrm>
          <a:off x="1834085" y="2187328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567664"/>
                <a:gridCol w="56766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56766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0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1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2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3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4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5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?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13673"/>
              </p:ext>
            </p:extLst>
          </p:nvPr>
        </p:nvGraphicFramePr>
        <p:xfrm>
          <a:off x="1843157" y="32461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567664"/>
                <a:gridCol w="56766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56766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52242"/>
              </p:ext>
            </p:extLst>
          </p:nvPr>
        </p:nvGraphicFramePr>
        <p:xfrm>
          <a:off x="2960757" y="39319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567664"/>
                <a:gridCol w="56766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56766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09957"/>
              </p:ext>
            </p:extLst>
          </p:nvPr>
        </p:nvGraphicFramePr>
        <p:xfrm>
          <a:off x="4103757" y="46050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567664"/>
                <a:gridCol w="56766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56766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28472"/>
              </p:ext>
            </p:extLst>
          </p:nvPr>
        </p:nvGraphicFramePr>
        <p:xfrm>
          <a:off x="5234057" y="52908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567664"/>
                <a:gridCol w="56766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56766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30229"/>
              </p:ext>
            </p:extLst>
          </p:nvPr>
        </p:nvGraphicFramePr>
        <p:xfrm>
          <a:off x="5805557" y="6014720"/>
          <a:ext cx="4541312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7664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567664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567664"/>
                <a:gridCol w="567664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  <a:gridCol w="567664"/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54362" y="1574800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P</a:t>
            </a:r>
            <a:endParaRPr lang="en-US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4361" y="2159575"/>
            <a:ext cx="61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D2Coding" panose="020B0609020101020101" pitchFamily="49" charset="-127"/>
                <a:ea typeface="서울남산체 M" panose="02020603020101020101" pitchFamily="18" charset="-127"/>
              </a:rPr>
              <a:t>f</a:t>
            </a:r>
            <a:endParaRPr lang="en-US" sz="3200" dirty="0" smtClean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3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latin typeface="D2Coding" panose="020B0609020101020101" pitchFamily="49" charset="-127"/>
              </a:rPr>
              <a:t>문제 </a:t>
            </a:r>
            <a:r>
              <a:rPr lang="ko-KR" altLang="en-US" dirty="0" smtClean="0">
                <a:latin typeface="D2Coding" panose="020B0609020101020101" pitchFamily="49" charset="-127"/>
              </a:rPr>
              <a:t>내용</a:t>
            </a:r>
            <a:endParaRPr lang="en-US" altLang="ko-KR" dirty="0" smtClean="0">
              <a:latin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</a:rPr>
              <a:t>KMP</a:t>
            </a:r>
            <a:endParaRPr lang="en-US" altLang="ko-KR" dirty="0" smtClean="0">
              <a:latin typeface="D2Coding" panose="020B0609020101020101" pitchFamily="49" charset="-127"/>
            </a:endParaRPr>
          </a:p>
          <a:p>
            <a:r>
              <a:rPr lang="ko-KR" altLang="en-US" dirty="0" smtClean="0">
                <a:latin typeface="D2Coding" panose="020B0609020101020101" pitchFamily="49" charset="-127"/>
              </a:rPr>
              <a:t>문제 </a:t>
            </a:r>
            <a:r>
              <a:rPr lang="ko-KR" altLang="en-US" dirty="0">
                <a:latin typeface="D2Coding" panose="020B0609020101020101" pitchFamily="49" charset="-127"/>
              </a:rPr>
              <a:t>풀이</a:t>
            </a:r>
            <a:endParaRPr lang="en-US" altLang="ko-KR" dirty="0">
              <a:latin typeface="D2Coding" panose="020B0609020101020101" pitchFamily="49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0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O(m) </a:t>
            </a:r>
            <a:r>
              <a:rPr lang="ko-KR" altLang="en-US" dirty="0"/>
              <a:t>증명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 smtClean="0"/>
              <a:t>재귀적으로 </a:t>
            </a: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), f(f(</a:t>
            </a:r>
            <a:r>
              <a:rPr lang="en-US" altLang="ko-KR" dirty="0" err="1"/>
              <a:t>i</a:t>
            </a:r>
            <a:r>
              <a:rPr lang="en-US" altLang="ko-KR" dirty="0"/>
              <a:t>)), f(f(f(</a:t>
            </a:r>
            <a:r>
              <a:rPr lang="en-US" altLang="ko-KR" dirty="0" err="1"/>
              <a:t>i</a:t>
            </a:r>
            <a:r>
              <a:rPr lang="en-US" altLang="ko-KR" dirty="0"/>
              <a:t>)))… </a:t>
            </a:r>
            <a:r>
              <a:rPr lang="ko-KR" altLang="en-US" dirty="0"/>
              <a:t>를 몇 번 구하게 될 것인가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f(i+1)</a:t>
            </a:r>
            <a:r>
              <a:rPr lang="ko-KR" altLang="en-US" dirty="0"/>
              <a:t>로 갈 때 실패함수의 값이 증가하는 경우는 단 한가지이며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en-US" altLang="ko-KR" dirty="0"/>
              <a:t>f(i+1) = f(</a:t>
            </a:r>
            <a:r>
              <a:rPr lang="en-US" altLang="ko-KR" dirty="0" err="1"/>
              <a:t>i</a:t>
            </a:r>
            <a:r>
              <a:rPr lang="en-US" altLang="ko-KR" dirty="0"/>
              <a:t>)+1.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그 외의 경우 실패함수의 값은 같거나 감소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en-US" altLang="ko-KR" dirty="0" err="1"/>
              <a:t>i</a:t>
            </a:r>
            <a:r>
              <a:rPr lang="ko-KR" altLang="en-US" dirty="0"/>
              <a:t>에 대해서 </a:t>
            </a:r>
            <a:r>
              <a:rPr lang="en-US" altLang="ko-KR" dirty="0"/>
              <a:t>0 </a:t>
            </a:r>
            <a:r>
              <a:rPr lang="ko-KR" altLang="en-US" dirty="0"/>
              <a:t>≤ </a:t>
            </a: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 &lt; </a:t>
            </a:r>
            <a:r>
              <a:rPr lang="en-US" altLang="ko-KR" dirty="0" err="1"/>
              <a:t>i</a:t>
            </a:r>
            <a:r>
              <a:rPr lang="ko-KR" altLang="en-US" dirty="0"/>
              <a:t>라는 점에 착안하면</a:t>
            </a:r>
            <a:r>
              <a:rPr lang="en-US" altLang="ko-KR" dirty="0"/>
              <a:t>, f(i+1)</a:t>
            </a:r>
            <a:r>
              <a:rPr lang="ko-KR" altLang="en-US" dirty="0"/>
              <a:t>을 구하기 위해서 이전의 실패 함수를 참조하는 횟수는 최대 </a:t>
            </a:r>
            <a:r>
              <a:rPr lang="en-US" altLang="ko-KR" dirty="0"/>
              <a:t>f(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번만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 두 가지를 조합해보면</a:t>
            </a:r>
            <a:r>
              <a:rPr lang="en-US" altLang="ko-KR" dirty="0"/>
              <a:t>, </a:t>
            </a:r>
            <a:r>
              <a:rPr lang="ko-KR" altLang="en-US" dirty="0"/>
              <a:t>이전의 실패함수를 참조하는 횟수는 실패함수가 증가한 횟수보다 클 수 없다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O(m)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32276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풀이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1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 풀이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KMP </a:t>
                </a:r>
                <a:r>
                  <a:rPr lang="ko-KR" altLang="en-US" dirty="0" smtClean="0"/>
                  <a:t>알고리즘을 이용한다</a:t>
                </a:r>
                <a:r>
                  <a:rPr lang="en-US" altLang="ko-KR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S : </a:t>
                </a:r>
                <a:r>
                  <a:rPr lang="ko-KR" altLang="en-US" dirty="0" smtClean="0"/>
                  <a:t>패턴</a:t>
                </a:r>
                <a:endParaRPr lang="en-US" altLang="ko-KR" dirty="0" smtClean="0"/>
              </a:p>
              <a:p>
                <a:r>
                  <a:rPr lang="en-US" dirty="0" smtClean="0"/>
                  <a:t>T : </a:t>
                </a:r>
                <a:r>
                  <a:rPr lang="ko-KR" altLang="en-US" dirty="0" smtClean="0"/>
                  <a:t>패턴을 찾을 문자열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시간에 문제를 해결한다</a:t>
                </a:r>
                <a:r>
                  <a:rPr lang="en-US" altLang="ko-KR" dirty="0" smtClean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12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내용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문자열 </a:t>
            </a:r>
            <a:r>
              <a:rPr lang="en-US" altLang="ko-KR" dirty="0" smtClean="0"/>
              <a:t>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주어 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en-US" altLang="ko-KR" dirty="0" smtClean="0"/>
              <a:t>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T</a:t>
            </a:r>
            <a:r>
              <a:rPr lang="ko-KR" altLang="en-US" dirty="0" smtClean="0"/>
              <a:t>가 부분 문자열로 등장하는 횟수를 찾아라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8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KMP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5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KMP</a:t>
            </a:r>
            <a:r>
              <a:rPr lang="ko-KR" altLang="en-US" dirty="0" smtClean="0"/>
              <a:t> 알고리</a:t>
            </a:r>
            <a:r>
              <a:rPr lang="ko-KR" altLang="en-US" dirty="0"/>
              <a:t>즘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문자열에서 패턴</a:t>
            </a:r>
            <a:r>
              <a:rPr lang="en-US" altLang="ko-KR" dirty="0" smtClean="0"/>
              <a:t>(pattern)</a:t>
            </a:r>
            <a:r>
              <a:rPr lang="ko-KR" altLang="en-US" dirty="0" smtClean="0"/>
              <a:t>을 찾는 알고리즘으로</a:t>
            </a:r>
            <a:r>
              <a:rPr lang="en-US" altLang="ko-KR" dirty="0" smtClean="0"/>
              <a:t>,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 smtClean="0"/>
              <a:t>문자열의 길이가 </a:t>
            </a:r>
            <a:r>
              <a:rPr lang="en-US" altLang="ko-KR" dirty="0" smtClean="0"/>
              <a:t>N, </a:t>
            </a:r>
            <a:r>
              <a:rPr lang="ko-KR" altLang="en-US" dirty="0" smtClean="0"/>
              <a:t>패턴의 길이가 </a:t>
            </a:r>
            <a:r>
              <a:rPr lang="en-US" altLang="ko-KR" dirty="0" smtClean="0"/>
              <a:t>M</a:t>
            </a:r>
            <a:r>
              <a:rPr lang="ko-KR" altLang="en-US" dirty="0" smtClean="0"/>
              <a:t>일 때</a:t>
            </a: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dirty="0" smtClean="0"/>
              <a:t>O(N+M)</a:t>
            </a:r>
            <a:r>
              <a:rPr lang="ko-KR" altLang="en-US" dirty="0" smtClean="0"/>
              <a:t>의 시간으로 문제를 해결한다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79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</a:t>
            </a:r>
            <a:r>
              <a:rPr lang="ko-KR" altLang="en-US" dirty="0" err="1" smtClean="0"/>
              <a:t>매칭</a:t>
            </a:r>
            <a:r>
              <a:rPr lang="ko-KR" altLang="en-US" dirty="0" smtClean="0"/>
              <a:t> </a:t>
            </a:r>
            <a:r>
              <a:rPr lang="en-US" dirty="0" smtClean="0"/>
              <a:t>O(NM) </a:t>
            </a:r>
            <a:r>
              <a:rPr lang="ko-KR" altLang="en-US" dirty="0" smtClean="0"/>
              <a:t>알고리즘</a:t>
            </a:r>
            <a:endParaRPr 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869797"/>
              </p:ext>
            </p:extLst>
          </p:nvPr>
        </p:nvGraphicFramePr>
        <p:xfrm>
          <a:off x="1714500" y="2678112"/>
          <a:ext cx="13081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050"/>
                <a:gridCol w="654050"/>
              </a:tblGrid>
              <a:tr h="611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8CAAB92-959D-43A3-9827-E1870CA4B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48593"/>
              </p:ext>
            </p:extLst>
          </p:nvPr>
        </p:nvGraphicFramePr>
        <p:xfrm>
          <a:off x="1728857" y="1575551"/>
          <a:ext cx="4541313" cy="6400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48759">
                  <a:extLst>
                    <a:ext uri="{9D8B030D-6E8A-4147-A177-3AD203B41FA5}">
                      <a16:colId xmlns="" xmlns:a16="http://schemas.microsoft.com/office/drawing/2014/main" val="1049682150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411838206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808376439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1725421582"/>
                    </a:ext>
                  </a:extLst>
                </a:gridCol>
                <a:gridCol w="648759">
                  <a:extLst>
                    <a:ext uri="{9D8B030D-6E8A-4147-A177-3AD203B41FA5}">
                      <a16:colId xmlns="" xmlns:a16="http://schemas.microsoft.com/office/drawing/2014/main" val="3819231613"/>
                    </a:ext>
                  </a:extLst>
                </a:gridCol>
                <a:gridCol w="648759"/>
                <a:gridCol w="648759">
                  <a:extLst>
                    <a:ext uri="{9D8B030D-6E8A-4147-A177-3AD203B41FA5}">
                      <a16:colId xmlns="" xmlns:a16="http://schemas.microsoft.com/office/drawing/2014/main" val="8547425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c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5343556"/>
                  </a:ext>
                </a:extLst>
              </a:tr>
            </a:tbl>
          </a:graphicData>
        </a:graphic>
      </p:graphicFrame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23548"/>
              </p:ext>
            </p:extLst>
          </p:nvPr>
        </p:nvGraphicFramePr>
        <p:xfrm>
          <a:off x="2349500" y="3351212"/>
          <a:ext cx="13081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050"/>
                <a:gridCol w="654050"/>
              </a:tblGrid>
              <a:tr h="611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245019"/>
              </p:ext>
            </p:extLst>
          </p:nvPr>
        </p:nvGraphicFramePr>
        <p:xfrm>
          <a:off x="2997200" y="3986212"/>
          <a:ext cx="13081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050"/>
                <a:gridCol w="654050"/>
              </a:tblGrid>
              <a:tr h="611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00122"/>
              </p:ext>
            </p:extLst>
          </p:nvPr>
        </p:nvGraphicFramePr>
        <p:xfrm>
          <a:off x="3644900" y="4659312"/>
          <a:ext cx="13081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050"/>
                <a:gridCol w="654050"/>
              </a:tblGrid>
              <a:tr h="611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168816"/>
              </p:ext>
            </p:extLst>
          </p:nvPr>
        </p:nvGraphicFramePr>
        <p:xfrm>
          <a:off x="4279900" y="5395912"/>
          <a:ext cx="13081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050"/>
                <a:gridCol w="654050"/>
              </a:tblGrid>
              <a:tr h="611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853714"/>
              </p:ext>
            </p:extLst>
          </p:nvPr>
        </p:nvGraphicFramePr>
        <p:xfrm>
          <a:off x="4940300" y="6107112"/>
          <a:ext cx="1308100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4050"/>
                <a:gridCol w="654050"/>
              </a:tblGrid>
              <a:tr h="611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a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aseline="0" dirty="0" smtClean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서울남산체 M" panose="02020603020101020101" pitchFamily="18" charset="-127"/>
                        </a:rPr>
                        <a:t>b</a:t>
                      </a:r>
                      <a:endParaRPr lang="ko-KR" altLang="en-US" sz="3600" baseline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서울남산체 M" panose="0202060302010102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직선 화살표 연결선 11"/>
          <p:cNvCxnSpPr>
            <a:endCxn id="5" idx="3"/>
          </p:cNvCxnSpPr>
          <p:nvPr/>
        </p:nvCxnSpPr>
        <p:spPr>
          <a:xfrm flipH="1">
            <a:off x="3022600" y="2997200"/>
            <a:ext cx="596900" cy="9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9" idx="3"/>
          </p:cNvCxnSpPr>
          <p:nvPr/>
        </p:nvCxnSpPr>
        <p:spPr>
          <a:xfrm flipH="1">
            <a:off x="5588000" y="5702300"/>
            <a:ext cx="736600" cy="1365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/>
              <a:t>KMP </a:t>
            </a:r>
            <a:r>
              <a:rPr lang="ko-KR" altLang="en-US" dirty="0"/>
              <a:t>알고리즘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아이디어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매칭에</a:t>
            </a:r>
            <a:r>
              <a:rPr lang="ko-KR" altLang="en-US" sz="2400" dirty="0"/>
              <a:t> 실패했을 때 성공한 부분을 다시 이용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이미 비교한 부분을 다시 비교하지 않는다</a:t>
            </a:r>
            <a:r>
              <a:rPr lang="en-US" altLang="ko-KR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오른쪽으로 최대한 많이 이동한다</a:t>
            </a:r>
            <a:r>
              <a:rPr lang="en-US" altLang="ko-KR" sz="22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2200" dirty="0"/>
              <a:t>단 </a:t>
            </a:r>
            <a:r>
              <a:rPr lang="ko-KR" altLang="en-US" sz="2200" dirty="0" err="1"/>
              <a:t>매칭이</a:t>
            </a:r>
            <a:r>
              <a:rPr lang="ko-KR" altLang="en-US" sz="2200" dirty="0"/>
              <a:t> 될 수 있는 부분을 놓치지 않는다</a:t>
            </a:r>
            <a:r>
              <a:rPr lang="en-US" altLang="ko-KR" sz="2200" dirty="0"/>
              <a:t>.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6" name="Shape 203"/>
          <p:cNvGraphicFramePr/>
          <p:nvPr/>
        </p:nvGraphicFramePr>
        <p:xfrm>
          <a:off x="1027267" y="3988150"/>
          <a:ext cx="10837206" cy="478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47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Shape 204"/>
          <p:cNvGraphicFramePr/>
          <p:nvPr/>
        </p:nvGraphicFramePr>
        <p:xfrm>
          <a:off x="4058800" y="4931825"/>
          <a:ext cx="5418603" cy="478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7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Shape 205"/>
          <p:cNvGraphicFramePr/>
          <p:nvPr/>
        </p:nvGraphicFramePr>
        <p:xfrm>
          <a:off x="6485933" y="5693825"/>
          <a:ext cx="5418603" cy="478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7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9" name="Shape 2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57500" y="4455575"/>
            <a:ext cx="282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067" y="4444976"/>
            <a:ext cx="42332" cy="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2833" y="4455575"/>
            <a:ext cx="282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401" y="4444976"/>
            <a:ext cx="42332" cy="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2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8167" y="4455575"/>
            <a:ext cx="28200" cy="4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6734" y="4444976"/>
            <a:ext cx="42332" cy="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8501" y="4444976"/>
            <a:ext cx="42332" cy="5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2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3267" y="4561401"/>
            <a:ext cx="366867" cy="2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2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1167" y="5916076"/>
            <a:ext cx="2342432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2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7067" y="5408075"/>
            <a:ext cx="28200" cy="80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Shape 2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5833" y="4444976"/>
            <a:ext cx="28200" cy="5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17"/>
          <p:cNvSpPr txBox="1"/>
          <p:nvPr/>
        </p:nvSpPr>
        <p:spPr>
          <a:xfrm>
            <a:off x="277034" y="4058700"/>
            <a:ext cx="654399" cy="383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/>
              <a:t>T</a:t>
            </a:r>
            <a:endParaRPr lang="ko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8"/>
          <p:cNvSpPr txBox="1"/>
          <p:nvPr/>
        </p:nvSpPr>
        <p:spPr>
          <a:xfrm>
            <a:off x="3282701" y="5004150"/>
            <a:ext cx="727199" cy="383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ko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ko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42429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9347243" y="6564338"/>
            <a:ext cx="2844800" cy="365125"/>
          </a:xfrm>
          <a:prstGeom prst="rect">
            <a:avLst/>
          </a:prstGeom>
        </p:spPr>
        <p:txBody>
          <a:bodyPr/>
          <a:lstStyle/>
          <a:p>
            <a:fld id="{AF33F0E2-3294-4740-8E22-F3EF5A8BEBA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 </a:t>
            </a:r>
            <a:r>
              <a:rPr lang="ko-KR" altLang="en-US" dirty="0" err="1"/>
              <a:t>매칭</a:t>
            </a:r>
            <a:r>
              <a:rPr lang="ko-KR" altLang="en-US" dirty="0"/>
              <a:t> 예</a:t>
            </a:r>
          </a:p>
        </p:txBody>
      </p:sp>
      <p:graphicFrame>
        <p:nvGraphicFramePr>
          <p:cNvPr id="8" name="Shape 284"/>
          <p:cNvGraphicFramePr/>
          <p:nvPr>
            <p:extLst>
              <p:ext uri="{D42A27DB-BD31-4B8C-83A1-F6EECF244321}">
                <p14:modId xmlns:p14="http://schemas.microsoft.com/office/powerpoint/2010/main" val="1999219841"/>
              </p:ext>
            </p:extLst>
          </p:nvPr>
        </p:nvGraphicFramePr>
        <p:xfrm>
          <a:off x="635397" y="1473595"/>
          <a:ext cx="10837206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Shape 285"/>
          <p:cNvGraphicFramePr/>
          <p:nvPr>
            <p:extLst>
              <p:ext uri="{D42A27DB-BD31-4B8C-83A1-F6EECF244321}">
                <p14:modId xmlns:p14="http://schemas.microsoft.com/office/powerpoint/2010/main" val="1036128850"/>
              </p:ext>
            </p:extLst>
          </p:nvPr>
        </p:nvGraphicFramePr>
        <p:xfrm>
          <a:off x="635397" y="23879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Shape 286"/>
          <p:cNvGraphicFramePr/>
          <p:nvPr>
            <p:extLst>
              <p:ext uri="{D42A27DB-BD31-4B8C-83A1-F6EECF244321}">
                <p14:modId xmlns:p14="http://schemas.microsoft.com/office/powerpoint/2010/main" val="2188884291"/>
              </p:ext>
            </p:extLst>
          </p:nvPr>
        </p:nvGraphicFramePr>
        <p:xfrm>
          <a:off x="3073797" y="3302395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 dirty="0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Shape 287"/>
          <p:cNvGraphicFramePr/>
          <p:nvPr>
            <p:extLst>
              <p:ext uri="{D42A27DB-BD31-4B8C-83A1-F6EECF244321}">
                <p14:modId xmlns:p14="http://schemas.microsoft.com/office/powerpoint/2010/main" val="1286879967"/>
              </p:ext>
            </p:extLst>
          </p:nvPr>
        </p:nvGraphicFramePr>
        <p:xfrm>
          <a:off x="3751131" y="4216795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2" name="Shape 288"/>
          <p:cNvGraphicFramePr/>
          <p:nvPr>
            <p:extLst>
              <p:ext uri="{D42A27DB-BD31-4B8C-83A1-F6EECF244321}">
                <p14:modId xmlns:p14="http://schemas.microsoft.com/office/powerpoint/2010/main" val="101199662"/>
              </p:ext>
            </p:extLst>
          </p:nvPr>
        </p:nvGraphicFramePr>
        <p:xfrm>
          <a:off x="6189531" y="50295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Shape 289"/>
          <p:cNvGraphicFramePr/>
          <p:nvPr>
            <p:extLst>
              <p:ext uri="{D42A27DB-BD31-4B8C-83A1-F6EECF244321}">
                <p14:modId xmlns:p14="http://schemas.microsoft.com/office/powerpoint/2010/main" val="3102499815"/>
              </p:ext>
            </p:extLst>
          </p:nvPr>
        </p:nvGraphicFramePr>
        <p:xfrm>
          <a:off x="6866864" y="6045570"/>
          <a:ext cx="3612402" cy="479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20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9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3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222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38100" marR="38100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44435" y="657227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Professional </a:t>
            </a:r>
            <a:r>
              <a:rPr lang="ko-KR" altLang="en-US" sz="1300" dirty="0">
                <a:solidFill>
                  <a:schemeClr val="bg1">
                    <a:lumMod val="50000"/>
                  </a:schemeClr>
                </a:solidFill>
                <a:latin typeface="샘물체" pitchFamily="18" charset="-127"/>
                <a:ea typeface="샘물체" pitchFamily="18" charset="-127"/>
              </a:rPr>
              <a:t>양성 과정</a:t>
            </a:r>
          </a:p>
        </p:txBody>
      </p:sp>
    </p:spTree>
    <p:extLst>
      <p:ext uri="{BB962C8B-B14F-4D97-AF65-F5344CB8AC3E}">
        <p14:creationId xmlns:p14="http://schemas.microsoft.com/office/powerpoint/2010/main" val="23248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상승">
  <a:themeElements>
    <a:clrScheme name="Rise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Rise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Rise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sz="2400" dirty="0" smtClean="0">
            <a:latin typeface="D2Coding" panose="020B0609020101020101" pitchFamily="49" charset="-127"/>
            <a:ea typeface="D2Coding" panose="020B0609020101020101" pitchFamily="49" charset="-127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 cmpd="sng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err="1" smtClean="0">
            <a:latin typeface="D2Coding" panose="020B0609020101020101" pitchFamily="49" charset="-127"/>
            <a:ea typeface="서울남산체 M" panose="02020603020101020101" pitchFamily="18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상승</Template>
  <TotalTime>1653</TotalTime>
  <Words>1003</Words>
  <Application>Microsoft Office PowerPoint</Application>
  <PresentationFormat>사용자 지정</PresentationFormat>
  <Paragraphs>434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Arial</vt:lpstr>
      <vt:lpstr>서울남산체 M</vt:lpstr>
      <vt:lpstr>D2Coding</vt:lpstr>
      <vt:lpstr>Yoon 윤고딕 550_TT</vt:lpstr>
      <vt:lpstr>Cambria Math</vt:lpstr>
      <vt:lpstr>샘물체</vt:lpstr>
      <vt:lpstr>함초롬돋움</vt:lpstr>
      <vt:lpstr>맑은 고딕</vt:lpstr>
      <vt:lpstr>Wingdings</vt:lpstr>
      <vt:lpstr>Tahoma</vt:lpstr>
      <vt:lpstr>상승</vt:lpstr>
      <vt:lpstr>단어가 등장하는 횟수</vt:lpstr>
      <vt:lpstr>목차</vt:lpstr>
      <vt:lpstr>문제 내용</vt:lpstr>
      <vt:lpstr>문제 내용</vt:lpstr>
      <vt:lpstr>KMP</vt:lpstr>
      <vt:lpstr>KMP 알고리즘</vt:lpstr>
      <vt:lpstr>패턴 매칭 O(NM) 알고리즘</vt:lpstr>
      <vt:lpstr>KMP 알고리즘 </vt:lpstr>
      <vt:lpstr>패턴 매칭 예</vt:lpstr>
      <vt:lpstr>Failure function</vt:lpstr>
      <vt:lpstr>Failure function의 의미</vt:lpstr>
      <vt:lpstr>Failure function</vt:lpstr>
      <vt:lpstr>PowerPoint 프레젠테이션</vt:lpstr>
      <vt:lpstr>실패 함수를 이용한 패턴 매칭 예</vt:lpstr>
      <vt:lpstr>실패함수 계산 방법 </vt:lpstr>
      <vt:lpstr>O(m) 시간 실패함수 계산 </vt:lpstr>
      <vt:lpstr>O(m) 시간 실패함수 계산 </vt:lpstr>
      <vt:lpstr>O(m) 시간 실패함수 계산 </vt:lpstr>
      <vt:lpstr>O(m) 시간 실패함수 계산 </vt:lpstr>
      <vt:lpstr>O(m) 증명 </vt:lpstr>
      <vt:lpstr>문제 풀이</vt:lpstr>
      <vt:lpstr>문제 풀이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거대도시의 야경</dc:title>
  <dc:creator>김종범</dc:creator>
  <cp:lastModifiedBy>Windows 사용자</cp:lastModifiedBy>
  <cp:revision>101</cp:revision>
  <dcterms:created xsi:type="dcterms:W3CDTF">2016-10-19T22:43:44Z</dcterms:created>
  <dcterms:modified xsi:type="dcterms:W3CDTF">2018-05-04T06:34:38Z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