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41" r:id="rId1"/>
  </p:sldMasterIdLst>
  <p:notesMasterIdLst>
    <p:notesMasterId r:id="rId25"/>
  </p:notesMasterIdLst>
  <p:sldIdLst>
    <p:sldId id="256" r:id="rId2"/>
    <p:sldId id="263" r:id="rId3"/>
    <p:sldId id="264" r:id="rId4"/>
    <p:sldId id="318" r:id="rId5"/>
    <p:sldId id="319" r:id="rId6"/>
    <p:sldId id="454" r:id="rId7"/>
    <p:sldId id="463" r:id="rId8"/>
    <p:sldId id="464" r:id="rId9"/>
    <p:sldId id="465" r:id="rId10"/>
    <p:sldId id="466" r:id="rId11"/>
    <p:sldId id="467" r:id="rId12"/>
    <p:sldId id="468" r:id="rId13"/>
    <p:sldId id="469" r:id="rId14"/>
    <p:sldId id="471" r:id="rId15"/>
    <p:sldId id="473" r:id="rId16"/>
    <p:sldId id="470" r:id="rId17"/>
    <p:sldId id="475" r:id="rId18"/>
    <p:sldId id="478" r:id="rId19"/>
    <p:sldId id="477" r:id="rId20"/>
    <p:sldId id="480" r:id="rId21"/>
    <p:sldId id="481" r:id="rId22"/>
    <p:sldId id="482" r:id="rId23"/>
    <p:sldId id="483" r:id="rId24"/>
  </p:sldIdLst>
  <p:sldSz cx="12192000" cy="6858000"/>
  <p:notesSz cx="6858000" cy="9144000"/>
  <p:embeddedFontLst>
    <p:embeddedFont>
      <p:font typeface="서울남산체 M" panose="02020603020101020101" pitchFamily="18" charset="-127"/>
      <p:regular r:id="rId26"/>
    </p:embeddedFont>
    <p:embeddedFont>
      <p:font typeface="D2Coding" panose="020B0600000101010101" charset="-127"/>
      <p:regular r:id="rId27"/>
      <p:bold r:id="rId28"/>
    </p:embeddedFont>
    <p:embeddedFont>
      <p:font typeface="Cambria Math" panose="02040503050406030204" pitchFamily="18" charset="0"/>
      <p:regular r:id="rId29"/>
    </p:embeddedFont>
    <p:embeddedFont>
      <p:font typeface="Yoon 윤고딕 550_TT" panose="020B0600000101010101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037" autoAdjust="0"/>
  </p:normalViewPr>
  <p:slideViewPr>
    <p:cSldViewPr snapToGrid="0">
      <p:cViewPr varScale="1">
        <p:scale>
          <a:sx n="109" d="100"/>
          <a:sy n="109" d="100"/>
        </p:scale>
        <p:origin x="-57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F2D7B-97EE-4DCE-B2C1-CB850AC1609A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7F0D1-3137-4AD6-AA66-817185801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5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9029" y="0"/>
            <a:ext cx="12221029" cy="6943724"/>
            <a:chOff x="-21772" y="0"/>
            <a:chExt cx="9165772" cy="6943724"/>
          </a:xfrm>
        </p:grpSpPr>
        <p:sp>
          <p:nvSpPr>
            <p:cNvPr id="8" name="Freeform 1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ah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9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6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12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2" name="Freeform 30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</p:sp>
        <p:sp>
          <p:nvSpPr>
            <p:cNvPr id="13" name="Freeform 11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ah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4" name="Freeform 5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ah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5" name="Freeform 23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386585"/>
            <a:ext cx="10363200" cy="957706"/>
          </a:xfrm>
        </p:spPr>
        <p:txBody>
          <a:bodyPr/>
          <a:lstStyle>
            <a:lvl1pPr algn="ctr">
              <a:defRPr sz="4800" b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357562"/>
            <a:ext cx="8534400" cy="571504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5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73600" y="-50800"/>
            <a:ext cx="7535333" cy="6908800"/>
            <a:chOff x="3505200" y="-50800"/>
            <a:chExt cx="5651500" cy="6908800"/>
          </a:xfrm>
        </p:grpSpPr>
        <p:sp>
          <p:nvSpPr>
            <p:cNvPr id="7" name="Freeform 29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" name="Freeform 39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4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200" y="2357431"/>
            <a:ext cx="11531600" cy="1470025"/>
          </a:xfrm>
        </p:spPr>
        <p:txBody>
          <a:bodyPr/>
          <a:lstStyle>
            <a:lvl1pPr>
              <a:defRPr sz="54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20" y="500042"/>
            <a:ext cx="9048813" cy="1143000"/>
          </a:xfrm>
        </p:spPr>
        <p:txBody>
          <a:bodyPr/>
          <a:lstStyle>
            <a:lvl1pPr algn="l">
              <a:defRPr sz="4000"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4236" y="2214564"/>
            <a:ext cx="6125633" cy="3228975"/>
          </a:xfrm>
        </p:spPr>
        <p:txBody>
          <a:bodyPr/>
          <a:lstStyle>
            <a:lvl1pPr>
              <a:lnSpc>
                <a:spcPct val="150000"/>
              </a:lnSpc>
              <a:defRPr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첫째 목차</a:t>
            </a:r>
          </a:p>
          <a:p>
            <a:pPr lvl="0"/>
            <a:r>
              <a:rPr lang="ko-KR" altLang="en-US" dirty="0"/>
              <a:t>둘째 목차</a:t>
            </a:r>
          </a:p>
          <a:p>
            <a:pPr lvl="0"/>
            <a:r>
              <a:rPr lang="ko-KR" altLang="en-US" dirty="0"/>
              <a:t>셋째 목차</a:t>
            </a:r>
          </a:p>
          <a:p>
            <a:pPr lvl="0"/>
            <a:r>
              <a:rPr lang="ko-KR" altLang="en-US" dirty="0"/>
              <a:t>넷째 목차</a:t>
            </a:r>
          </a:p>
          <a:p>
            <a:pPr lvl="0"/>
            <a:r>
              <a:rPr lang="ko-KR" altLang="en-US" dirty="0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06027" y="571481"/>
            <a:ext cx="1676372" cy="5554683"/>
          </a:xfrm>
        </p:spPr>
        <p:txBody>
          <a:bodyPr vert="eaVert"/>
          <a:lstStyle>
            <a:lvl1pPr algn="ctr"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010675" cy="5554683"/>
          </a:xfrm>
        </p:spPr>
        <p:txBody>
          <a:bodyPr vert="eaVert"/>
          <a:lstStyle>
            <a:lvl1pPr>
              <a:defRPr b="0" i="0" baseline="0">
                <a:latin typeface="D2Coding" panose="020B0609020101020101" pitchFamily="49" charset="-127"/>
              </a:defRPr>
            </a:lvl1pPr>
            <a:lvl2pPr>
              <a:defRPr b="0" i="0" baseline="0">
                <a:latin typeface="D2Coding" panose="020B0609020101020101" pitchFamily="49" charset="-127"/>
              </a:defRPr>
            </a:lvl2pPr>
            <a:lvl3pPr>
              <a:defRPr b="0" i="0" baseline="0">
                <a:latin typeface="D2Coding" panose="020B0609020101020101" pitchFamily="49" charset="-127"/>
              </a:defRPr>
            </a:lvl3pPr>
            <a:lvl4pPr>
              <a:defRPr b="0" i="0" baseline="0">
                <a:latin typeface="D2Coding" panose="020B0609020101020101" pitchFamily="49" charset="-127"/>
              </a:defRPr>
            </a:lvl4pPr>
            <a:lvl5pPr>
              <a:defRPr b="0" i="0" baseline="0">
                <a:latin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>
            <a:lvl1pPr>
              <a:defRPr sz="360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2pPr>
            <a:lvl3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3pPr>
            <a:lvl4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4pPr>
            <a:lvl5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0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2570" y="0"/>
            <a:ext cx="6790339" cy="6943724"/>
            <a:chOff x="-16927" y="0"/>
            <a:chExt cx="5092754" cy="6943724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12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23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2571734"/>
            <a:ext cx="10363200" cy="1071581"/>
          </a:xfrm>
        </p:spPr>
        <p:txBody>
          <a:bodyPr anchor="t"/>
          <a:lstStyle>
            <a:lvl1pPr algn="r">
              <a:defRPr sz="4800" b="0" i="0" cap="none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035630"/>
            <a:ext cx="10363200" cy="536104"/>
          </a:xfrm>
        </p:spPr>
        <p:txBody>
          <a:bodyPr anchor="b"/>
          <a:lstStyle>
            <a:lvl1pPr marL="0" indent="0" algn="r">
              <a:buNone/>
              <a:defRPr sz="2000" b="0" i="0" cap="none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52464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3786191"/>
            <a:ext cx="3860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77267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609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4"/>
            <a:ext cx="10972800" cy="4668089"/>
          </a:xfrm>
        </p:spPr>
        <p:txBody>
          <a:bodyPr/>
          <a:lstStyle>
            <a:lvl1pPr>
              <a:buNone/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609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6197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9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/>
          <p:cNvGrpSpPr/>
          <p:nvPr/>
        </p:nvGrpSpPr>
        <p:grpSpPr>
          <a:xfrm>
            <a:off x="-12699" y="1"/>
            <a:ext cx="4579940" cy="3429000"/>
            <a:chOff x="-9525" y="1"/>
            <a:chExt cx="3434955" cy="3429000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  <p:sp>
          <p:nvSpPr>
            <p:cNvPr id="12" name="Freeform 6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  <p:sp>
          <p:nvSpPr>
            <p:cNvPr id="13" name="Freeform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</p:sp>
      </p:grpSp>
      <p:grpSp>
        <p:nvGrpSpPr>
          <p:cNvPr id="9" name="그룹 22"/>
          <p:cNvGrpSpPr/>
          <p:nvPr/>
        </p:nvGrpSpPr>
        <p:grpSpPr>
          <a:xfrm>
            <a:off x="7619125" y="3429000"/>
            <a:ext cx="4572875" cy="3429000"/>
            <a:chOff x="5714344" y="3429000"/>
            <a:chExt cx="3429656" cy="3429000"/>
          </a:xfrm>
        </p:grpSpPr>
        <p:grpSp>
          <p:nvGrpSpPr>
            <p:cNvPr id="10" name="그룹 18"/>
            <p:cNvGrpSpPr/>
            <p:nvPr/>
          </p:nvGrpSpPr>
          <p:grpSpPr>
            <a:xfrm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</p:sp>
          <p:sp>
            <p:nvSpPr>
              <p:cNvPr id="18" name="Freeform 12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ah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</p:sp>
        </p:grpSp>
        <p:sp>
          <p:nvSpPr>
            <p:cNvPr id="22" name="Freeform 6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400" y="760076"/>
            <a:ext cx="7315200" cy="566738"/>
          </a:xfrm>
        </p:spPr>
        <p:txBody>
          <a:bodyPr anchor="b"/>
          <a:lstStyle>
            <a:lvl1pPr algn="l">
              <a:defRPr sz="24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438400" y="1357298"/>
            <a:ext cx="7315200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 b="0" i="0" baseline="0">
                <a:latin typeface="D2Coding" panose="020B0609020101020101" pitchFamily="49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400" y="5164150"/>
            <a:ext cx="7315200" cy="804862"/>
          </a:xfr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6"/>
          <p:cNvGrpSpPr/>
          <p:nvPr/>
        </p:nvGrpSpPr>
        <p:grpSpPr>
          <a:xfrm>
            <a:off x="8128000" y="2"/>
            <a:ext cx="4064000" cy="3733800"/>
            <a:chOff x="6096000" y="2"/>
            <a:chExt cx="3048000" cy="3733800"/>
          </a:xfrm>
        </p:grpSpPr>
        <p:sp>
          <p:nvSpPr>
            <p:cNvPr id="20" name="Freeform 6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</p:sp>
        <p:sp>
          <p:nvSpPr>
            <p:cNvPr id="21" name="Freeform 6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3" name="Freeform 1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</p:grpSp>
      <p:grpSp>
        <p:nvGrpSpPr>
          <p:cNvPr id="8" name="그룹 25"/>
          <p:cNvGrpSpPr/>
          <p:nvPr/>
        </p:nvGrpSpPr>
        <p:grpSpPr>
          <a:xfrm>
            <a:off x="0" y="4191000"/>
            <a:ext cx="4572000" cy="2667000"/>
            <a:chOff x="0" y="4191000"/>
            <a:chExt cx="3429000" cy="26670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5" name="Freeform 6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357298"/>
            <a:ext cx="109728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4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0" i="0" kern="1200" baseline="0">
          <a:solidFill>
            <a:schemeClr val="accent2">
              <a:lumMod val="7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488372"/>
            <a:ext cx="10363200" cy="2558716"/>
          </a:xfrm>
        </p:spPr>
        <p:txBody>
          <a:bodyPr/>
          <a:lstStyle/>
          <a:p>
            <a:r>
              <a:rPr lang="ko-KR" altLang="en-US" dirty="0" smtClean="0"/>
              <a:t>문자열의 거듭제곱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544678"/>
            <a:ext cx="8534400" cy="1005222"/>
          </a:xfrm>
        </p:spPr>
        <p:txBody>
          <a:bodyPr/>
          <a:lstStyle/>
          <a:p>
            <a:r>
              <a:rPr lang="en-US" altLang="ko-KR" dirty="0" err="1" smtClean="0"/>
              <a:t>Hyea</a:t>
            </a:r>
            <a:r>
              <a:rPr lang="en-US" altLang="ko-KR" dirty="0" smtClean="0"/>
              <a:t> Lee</a:t>
            </a:r>
          </a:p>
          <a:p>
            <a:r>
              <a:rPr lang="en-US" altLang="ko-KR" dirty="0" err="1" smtClean="0"/>
              <a:t>Modefied</a:t>
            </a:r>
            <a:r>
              <a:rPr lang="en-US" altLang="ko-KR" dirty="0" smtClean="0"/>
              <a:t> by </a:t>
            </a:r>
            <a:r>
              <a:rPr lang="en-US" altLang="ko-KR" smtClean="0"/>
              <a:t>Sunghyeon</a:t>
            </a:r>
            <a:r>
              <a:rPr lang="en-US" altLang="ko-KR" dirty="0" smtClean="0"/>
              <a:t> Jo(</a:t>
            </a:r>
            <a:r>
              <a:rPr lang="en-US" altLang="ko-KR" dirty="0" err="1" smtClean="0"/>
              <a:t>ainta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165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제목 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문제 풀이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𝑁𝑑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제목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6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 smtClean="0"/>
              <a:t>S = A</a:t>
            </a:r>
            <a:r>
              <a:rPr lang="en-US" altLang="ko-KR" baseline="30000" dirty="0" smtClean="0"/>
              <a:t>n</a:t>
            </a:r>
            <a:r>
              <a:rPr lang="ko-KR" altLang="en-US" dirty="0" smtClean="0"/>
              <a:t>으로 가능한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은</a:t>
            </a:r>
            <a:r>
              <a:rPr lang="en-US" altLang="ko-KR" dirty="0" smtClean="0"/>
              <a:t>, S</a:t>
            </a:r>
            <a:r>
              <a:rPr lang="ko-KR" altLang="en-US" dirty="0" smtClean="0"/>
              <a:t>의 길이의 약수이다</a:t>
            </a:r>
            <a:r>
              <a:rPr lang="en-US" altLang="ko-KR" dirty="0" smtClean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 smtClean="0"/>
              <a:t>모든 가능한 </a:t>
            </a:r>
            <a:r>
              <a:rPr lang="en-US" altLang="ko-KR" dirty="0" smtClean="0"/>
              <a:t>S</a:t>
            </a:r>
            <a:r>
              <a:rPr lang="ko-KR" altLang="en-US" dirty="0" smtClean="0"/>
              <a:t>의 길이의 약수에 대해서 해본다</a:t>
            </a:r>
            <a:r>
              <a:rPr lang="en-US" altLang="ko-KR" dirty="0" smtClean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 smtClean="0"/>
              <a:t>n = 4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85316" y="3343391"/>
          <a:ext cx="8821368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=""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151720832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5343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05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제목 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문제 풀이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𝑁𝑑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제목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6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 smtClean="0"/>
              <a:t>S = A</a:t>
            </a:r>
            <a:r>
              <a:rPr lang="en-US" altLang="ko-KR" baseline="30000" dirty="0" smtClean="0"/>
              <a:t>n</a:t>
            </a:r>
            <a:r>
              <a:rPr lang="ko-KR" altLang="en-US" dirty="0" smtClean="0"/>
              <a:t>으로 가능한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은</a:t>
            </a:r>
            <a:r>
              <a:rPr lang="en-US" altLang="ko-KR" dirty="0" smtClean="0"/>
              <a:t>, S</a:t>
            </a:r>
            <a:r>
              <a:rPr lang="ko-KR" altLang="en-US" dirty="0" smtClean="0"/>
              <a:t>의 길이의 약수이다</a:t>
            </a:r>
            <a:r>
              <a:rPr lang="en-US" altLang="ko-KR" dirty="0" smtClean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 smtClean="0"/>
              <a:t>모든 가능한 </a:t>
            </a:r>
            <a:r>
              <a:rPr lang="en-US" altLang="ko-KR" dirty="0" smtClean="0"/>
              <a:t>S</a:t>
            </a:r>
            <a:r>
              <a:rPr lang="ko-KR" altLang="en-US" dirty="0" smtClean="0"/>
              <a:t>의 길이의 약수에 대해서 해본다</a:t>
            </a:r>
            <a:r>
              <a:rPr lang="en-US" altLang="ko-KR" dirty="0" smtClean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 smtClean="0"/>
              <a:t>n = 3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85316" y="3343391"/>
          <a:ext cx="8821368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=""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151720832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5343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47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제목 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문제 풀이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𝑁𝑑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제목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6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 smtClean="0"/>
              <a:t>S = A</a:t>
            </a:r>
            <a:r>
              <a:rPr lang="en-US" altLang="ko-KR" baseline="30000" dirty="0" smtClean="0"/>
              <a:t>n</a:t>
            </a:r>
            <a:r>
              <a:rPr lang="ko-KR" altLang="en-US" dirty="0" smtClean="0"/>
              <a:t>으로 가능한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은</a:t>
            </a:r>
            <a:r>
              <a:rPr lang="en-US" altLang="ko-KR" dirty="0" smtClean="0"/>
              <a:t>, S</a:t>
            </a:r>
            <a:r>
              <a:rPr lang="ko-KR" altLang="en-US" dirty="0" smtClean="0"/>
              <a:t>의 길이의 약수이다</a:t>
            </a:r>
            <a:r>
              <a:rPr lang="en-US" altLang="ko-KR" dirty="0" smtClean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 smtClean="0"/>
              <a:t>모든 가능한 </a:t>
            </a:r>
            <a:r>
              <a:rPr lang="en-US" altLang="ko-KR" dirty="0" smtClean="0"/>
              <a:t>S</a:t>
            </a:r>
            <a:r>
              <a:rPr lang="ko-KR" altLang="en-US" dirty="0" smtClean="0"/>
              <a:t>의 길이의 약수에 대해서 해본다</a:t>
            </a:r>
            <a:r>
              <a:rPr lang="en-US" altLang="ko-KR" dirty="0" smtClean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 smtClean="0"/>
              <a:t>n = 2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85316" y="3343391"/>
          <a:ext cx="8821368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=""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151720832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5343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0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제목 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문제 풀이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𝑁𝑑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제목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6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 smtClean="0"/>
              <a:t>S = A</a:t>
            </a:r>
            <a:r>
              <a:rPr lang="en-US" altLang="ko-KR" baseline="30000" dirty="0" smtClean="0"/>
              <a:t>n</a:t>
            </a:r>
            <a:r>
              <a:rPr lang="ko-KR" altLang="en-US" dirty="0" smtClean="0"/>
              <a:t>으로 가능한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은</a:t>
            </a:r>
            <a:r>
              <a:rPr lang="en-US" altLang="ko-KR" dirty="0" smtClean="0"/>
              <a:t>, S</a:t>
            </a:r>
            <a:r>
              <a:rPr lang="ko-KR" altLang="en-US" dirty="0" smtClean="0"/>
              <a:t>의 길이의 약수이다</a:t>
            </a:r>
            <a:r>
              <a:rPr lang="en-US" altLang="ko-KR" dirty="0" smtClean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 smtClean="0"/>
              <a:t>모든 가능한 </a:t>
            </a:r>
            <a:r>
              <a:rPr lang="en-US" altLang="ko-KR" dirty="0" smtClean="0"/>
              <a:t>S</a:t>
            </a:r>
            <a:r>
              <a:rPr lang="ko-KR" altLang="en-US" dirty="0" smtClean="0"/>
              <a:t>의 길이의 약수에 대해서 해본다</a:t>
            </a:r>
            <a:r>
              <a:rPr lang="en-US" altLang="ko-KR" dirty="0" smtClean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 smtClean="0"/>
              <a:t>n = 2</a:t>
            </a:r>
          </a:p>
          <a:p>
            <a:pPr marL="0" indent="0" algn="ctr">
              <a:buNone/>
            </a:pPr>
            <a:r>
              <a:rPr lang="ko-KR" altLang="en-US" dirty="0" err="1" smtClean="0"/>
              <a:t>와</a:t>
            </a:r>
            <a:r>
              <a:rPr lang="ko-KR" altLang="en-US" dirty="0" err="1"/>
              <a:t>아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85316" y="3343391"/>
          <a:ext cx="8821368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=""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151720832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5343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10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문제 풀이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66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S = A</a:t>
            </a:r>
            <a:r>
              <a:rPr lang="en-US" altLang="ko-KR" baseline="30000" dirty="0"/>
              <a:t>n</a:t>
            </a:r>
            <a:r>
              <a:rPr lang="ko-KR" altLang="en-US" dirty="0"/>
              <a:t>으로 가능한 </a:t>
            </a:r>
            <a:r>
              <a:rPr lang="en-US" altLang="ko-KR" dirty="0"/>
              <a:t>n</a:t>
            </a:r>
            <a:r>
              <a:rPr lang="ko-KR" altLang="en-US" dirty="0"/>
              <a:t>은</a:t>
            </a:r>
            <a:r>
              <a:rPr lang="en-US" altLang="ko-KR" dirty="0"/>
              <a:t>, S</a:t>
            </a:r>
            <a:r>
              <a:rPr lang="ko-KR" altLang="en-US" dirty="0"/>
              <a:t>의 길이의 약수이다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모든 가능한 </a:t>
            </a:r>
            <a:r>
              <a:rPr lang="en-US" altLang="ko-KR" dirty="0"/>
              <a:t>S</a:t>
            </a:r>
            <a:r>
              <a:rPr lang="ko-KR" altLang="en-US" dirty="0"/>
              <a:t>의 길이의 약수에 대해서 해본다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 smtClean="0"/>
              <a:t>+ Hashing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dirty="0" smtClean="0"/>
              <a:t>n </a:t>
            </a:r>
            <a:r>
              <a:rPr lang="en-US" altLang="ko-KR" dirty="0"/>
              <a:t>= 2</a:t>
            </a:r>
          </a:p>
          <a:p>
            <a:pPr marL="0" indent="0" algn="ctr">
              <a:buNone/>
            </a:pPr>
            <a:r>
              <a:rPr lang="ko-KR" altLang="en-US" dirty="0" err="1"/>
              <a:t>와아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85316" y="3343391"/>
          <a:ext cx="8821368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=""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151720832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5343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539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문제 풀이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66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altLang="ko-KR" dirty="0" smtClean="0"/>
                  <a:t>S = A</a:t>
                </a:r>
                <a:r>
                  <a:rPr lang="en-US" altLang="ko-KR" baseline="30000" dirty="0" smtClean="0"/>
                  <a:t>n</a:t>
                </a:r>
                <a:r>
                  <a:rPr lang="ko-KR" altLang="en-US" dirty="0" smtClean="0"/>
                  <a:t>으로 가능한 </a:t>
                </a:r>
                <a:r>
                  <a:rPr lang="en-US" altLang="ko-KR" dirty="0" smtClean="0"/>
                  <a:t>n</a:t>
                </a:r>
                <a:r>
                  <a:rPr lang="ko-KR" altLang="en-US" dirty="0" smtClean="0"/>
                  <a:t>은</a:t>
                </a:r>
                <a:r>
                  <a:rPr lang="en-US" altLang="ko-KR" dirty="0" smtClean="0"/>
                  <a:t>, S</a:t>
                </a:r>
                <a:r>
                  <a:rPr lang="ko-KR" altLang="en-US" dirty="0" smtClean="0"/>
                  <a:t>의 길이의 약수이다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모든 가능한 </a:t>
                </a:r>
                <a:r>
                  <a:rPr lang="en-US" altLang="ko-KR" dirty="0"/>
                  <a:t>S</a:t>
                </a:r>
                <a:r>
                  <a:rPr lang="ko-KR" altLang="en-US" dirty="0"/>
                  <a:t>의 길이의 약수에 대해서 해본다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r>
                  <a:rPr lang="en-US" altLang="ko-KR" dirty="0"/>
                  <a:t>+ </a:t>
                </a:r>
                <a:r>
                  <a:rPr lang="en-US" altLang="ko-KR" dirty="0" smtClean="0"/>
                  <a:t>Hashing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 err="1" smtClean="0"/>
                  <a:t>해싱을</a:t>
                </a:r>
                <a:r>
                  <a:rPr lang="ko-KR" altLang="en-US" dirty="0" smtClean="0"/>
                  <a:t> 하면</a:t>
                </a:r>
                <a:r>
                  <a:rPr lang="en-US" altLang="ko-KR" dirty="0" smtClean="0"/>
                  <a:t>, S</a:t>
                </a:r>
                <a:r>
                  <a:rPr lang="ko-KR" altLang="en-US" dirty="0" smtClean="0"/>
                  <a:t>의 약수 </a:t>
                </a:r>
                <a:r>
                  <a:rPr lang="en-US" altLang="ko-KR" dirty="0" smtClean="0"/>
                  <a:t>d</a:t>
                </a:r>
                <a:r>
                  <a:rPr lang="ko-KR" altLang="en-US" dirty="0" smtClean="0"/>
                  <a:t>에 대해 </a:t>
                </a:r>
                <a:r>
                  <a:rPr lang="en-US" altLang="ko-KR" dirty="0" smtClean="0"/>
                  <a:t>S/d</a:t>
                </a:r>
                <a:r>
                  <a:rPr lang="ko-KR" altLang="en-US" dirty="0" smtClean="0"/>
                  <a:t>번의 연산으로 문제를 해결할 수 있다</a:t>
                </a:r>
                <a:r>
                  <a:rPr lang="en-US" altLang="ko-KR" dirty="0" smtClean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 smtClean="0"/>
                  <a:t>총 수행 시간은 </a:t>
                </a:r>
                <a:r>
                  <a:rPr lang="en-US" altLang="ko-KR" dirty="0" smtClean="0"/>
                  <a:t>S</a:t>
                </a:r>
                <a:r>
                  <a:rPr lang="ko-KR" altLang="en-US" dirty="0" smtClean="0"/>
                  <a:t>의 길이의 약수의 합만큼 시간이 걸린다</a:t>
                </a:r>
                <a:r>
                  <a:rPr lang="en-US" altLang="ko-KR" dirty="0" smtClean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 smtClean="0"/>
              </a:p>
              <a:p>
                <a:pPr marL="0" indent="0" algn="ctr">
                  <a:buNone/>
                </a:pPr>
                <a:r>
                  <a:rPr lang="ko-KR" altLang="en-US" dirty="0" smtClean="0"/>
                  <a:t>이는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𝑁</m:t>
                            </m:r>
                          </m:e>
                        </m:func>
                      </m:e>
                    </m:d>
                    <m:r>
                      <a:rPr lang="ko-KR" altLang="en-US" b="0" i="1" smtClean="0">
                        <a:latin typeface="Cambria Math"/>
                      </a:rPr>
                      <m:t>이다</m:t>
                    </m:r>
                    <m:r>
                      <a:rPr lang="en-US" altLang="ko-KR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504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문제 풀이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6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altLang="ko-KR" dirty="0" smtClean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en-US" altLang="ko-KR" dirty="0" smtClean="0"/>
                  <a:t>failure function</a:t>
                </a:r>
              </a:p>
              <a:p>
                <a:pPr marL="0" indent="0" algn="ctr">
                  <a:buNone/>
                </a:pP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최장 </a:t>
                </a:r>
                <a:r>
                  <a:rPr lang="ko-KR" altLang="en-US" dirty="0" err="1" smtClean="0"/>
                  <a:t>접두</a:t>
                </a:r>
                <a:r>
                  <a:rPr lang="en-US" dirty="0"/>
                  <a:t>·</a:t>
                </a:r>
                <a:r>
                  <a:rPr lang="ko-KR" altLang="en-US" dirty="0" smtClean="0"/>
                  <a:t>접미사</a:t>
                </a:r>
                <a:r>
                  <a:rPr lang="en-US" altLang="ko-KR" dirty="0" smtClean="0"/>
                  <a:t>)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 smtClean="0"/>
                  <a:t>을 이용해서 문제를 해결 할 수도 있다</a:t>
                </a:r>
                <a:r>
                  <a:rPr lang="en-US" altLang="ko-KR" dirty="0" smtClean="0"/>
                  <a:t>.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ko-KR" altLang="en-US" dirty="0" smtClean="0"/>
                  <a:t>답은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dirty="0" smtClean="0"/>
                  <a:t>을 나누면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아니면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이다</a:t>
                </a:r>
                <a:r>
                  <a:rPr lang="en-US" altLang="ko-KR" dirty="0" smtClean="0"/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61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문제 풀이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6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altLang="ko-KR" dirty="0" smtClean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en-US" altLang="ko-KR" dirty="0" smtClean="0"/>
                  <a:t>failure function</a:t>
                </a:r>
              </a:p>
              <a:p>
                <a:pPr marL="0" indent="0" algn="ctr">
                  <a:buNone/>
                </a:pP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최장 </a:t>
                </a:r>
                <a:r>
                  <a:rPr lang="ko-KR" altLang="en-US" dirty="0" err="1" smtClean="0"/>
                  <a:t>접두</a:t>
                </a:r>
                <a:r>
                  <a:rPr lang="en-US" dirty="0"/>
                  <a:t>·</a:t>
                </a:r>
                <a:r>
                  <a:rPr lang="ko-KR" altLang="en-US" dirty="0" smtClean="0"/>
                  <a:t>접미사</a:t>
                </a:r>
                <a:r>
                  <a:rPr lang="en-US" altLang="ko-KR" dirty="0" smtClean="0"/>
                  <a:t>)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 smtClean="0"/>
                  <a:t>을 이용해서 문제를 해결 할 수도 있다</a:t>
                </a:r>
                <a:r>
                  <a:rPr lang="en-US" altLang="ko-KR" dirty="0" smtClean="0"/>
                  <a:t>.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ko-KR" altLang="en-US" dirty="0" smtClean="0"/>
                  <a:t>답은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dirty="0" smtClean="0"/>
                  <a:t>을 나누면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아니면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이다</a:t>
                </a:r>
                <a:r>
                  <a:rPr lang="en-US" altLang="ko-KR" dirty="0" smtClean="0"/>
                  <a:t>.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 smtClean="0"/>
                  <a:t>Why?</a:t>
                </a:r>
                <a:endParaRPr 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b="-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47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문제 풀이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66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ko-KR" altLang="en-US" dirty="0" smtClean="0"/>
                  <a:t>문자열의 </a:t>
                </a:r>
                <a:r>
                  <a:rPr lang="en-US" altLang="ko-KR" dirty="0" smtClean="0"/>
                  <a:t>“</a:t>
                </a:r>
                <a:r>
                  <a:rPr lang="ko-KR" altLang="en-US" dirty="0" smtClean="0"/>
                  <a:t>주기</a:t>
                </a:r>
                <a:r>
                  <a:rPr lang="en-US" altLang="ko-KR" dirty="0" smtClean="0"/>
                  <a:t>” T :</a:t>
                </a:r>
              </a:p>
              <a:p>
                <a:pPr marL="0" indent="0" algn="ctr">
                  <a:buNone/>
                </a:pPr>
                <a:endParaRPr lang="en-US" altLang="ko-KR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0≤</m:t>
                    </m:r>
                    <m:r>
                      <a:rPr lang="en-US" altLang="ko-KR" b="0" i="1" smtClean="0">
                        <a:latin typeface="Cambria Math"/>
                      </a:rPr>
                      <m:t>𝑖</m:t>
                    </m:r>
                    <m:r>
                      <a:rPr lang="en-US" altLang="ko-KR" b="0" i="1" smtClean="0">
                        <a:latin typeface="Cambria Math"/>
                      </a:rPr>
                      <m:t>&lt;</m:t>
                    </m:r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ko-KR" altLang="en-US" dirty="0" smtClean="0"/>
                  <a:t>인 모든 </a:t>
                </a:r>
                <a:r>
                  <a:rPr lang="en-US" altLang="ko-KR" dirty="0" err="1" smtClean="0"/>
                  <a:t>i</a:t>
                </a:r>
                <a:r>
                  <a:rPr lang="ko-KR" altLang="en-US" dirty="0" smtClean="0"/>
                  <a:t>에 대해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𝑆</m:t>
                    </m:r>
                    <m:r>
                      <a:rPr lang="en-US" altLang="ko-KR" b="0" i="1" smtClean="0">
                        <a:latin typeface="Cambria Math"/>
                      </a:rPr>
                      <m:t>[</m:t>
                    </m:r>
                    <m:r>
                      <a:rPr lang="en-US" altLang="ko-KR" b="0" i="1" smtClean="0">
                        <a:latin typeface="Cambria Math"/>
                      </a:rPr>
                      <m:t>𝑖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𝑇</m:t>
                    </m:r>
                    <m:r>
                      <a:rPr lang="en-US" altLang="ko-KR" b="0" i="1" smtClean="0">
                        <a:latin typeface="Cambria Math"/>
                      </a:rPr>
                      <m:t>] </m:t>
                    </m:r>
                  </m:oMath>
                </a14:m>
                <a:r>
                  <a:rPr lang="ko-KR" altLang="en-US" dirty="0" smtClean="0"/>
                  <a:t>를 만족하면</a:t>
                </a:r>
                <a:r>
                  <a:rPr lang="en-US" altLang="ko-KR" dirty="0" smtClean="0"/>
                  <a:t>,</a:t>
                </a:r>
              </a:p>
              <a:p>
                <a:pPr marL="0" indent="0" algn="ctr">
                  <a:buNone/>
                </a:pPr>
                <a:endParaRPr lang="en-US" altLang="ko-KR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𝑇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dirty="0" smtClean="0"/>
                  <a:t>는 문자열 </a:t>
                </a:r>
                <a:r>
                  <a:rPr lang="en-US" altLang="ko-KR" dirty="0" smtClean="0"/>
                  <a:t>S</a:t>
                </a:r>
                <a:r>
                  <a:rPr lang="ko-KR" altLang="en-US" dirty="0" smtClean="0"/>
                  <a:t>의 주기이다</a:t>
                </a:r>
                <a:r>
                  <a:rPr lang="en-US" altLang="ko-KR" dirty="0" smtClean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en-US" altLang="ko-KR" dirty="0" smtClean="0"/>
                  <a:t>Ex) 3</a:t>
                </a:r>
                <a:r>
                  <a:rPr lang="ko-KR" altLang="en-US" dirty="0" smtClean="0"/>
                  <a:t>은 </a:t>
                </a:r>
                <a:r>
                  <a:rPr lang="en-US" altLang="ko-KR" dirty="0" smtClean="0"/>
                  <a:t>“</a:t>
                </a:r>
                <a:r>
                  <a:rPr lang="en-US" altLang="ko-KR" dirty="0" err="1" smtClean="0"/>
                  <a:t>abca</a:t>
                </a:r>
                <a:r>
                  <a:rPr lang="en-US" altLang="ko-KR" dirty="0" smtClean="0"/>
                  <a:t>”</a:t>
                </a:r>
                <a:r>
                  <a:rPr lang="ko-KR" altLang="en-US" dirty="0" smtClean="0"/>
                  <a:t>의 주기</a:t>
                </a:r>
                <a:endParaRPr lang="en-US" altLang="ko-KR" dirty="0" smtClean="0"/>
              </a:p>
              <a:p>
                <a:pPr marL="0" indent="0" algn="ctr">
                  <a:buNone/>
                </a:pPr>
                <a:r>
                  <a:rPr lang="en-US" altLang="ko-KR" dirty="0" smtClean="0"/>
                  <a:t>5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“</a:t>
                </a:r>
                <a:r>
                  <a:rPr lang="en-US" altLang="ko-KR" dirty="0" err="1" smtClean="0"/>
                  <a:t>appppapp</a:t>
                </a:r>
                <a:r>
                  <a:rPr lang="en-US" altLang="ko-KR" dirty="0" smtClean="0"/>
                  <a:t>”</a:t>
                </a:r>
                <a:r>
                  <a:rPr lang="ko-KR" altLang="en-US" dirty="0" smtClean="0"/>
                  <a:t>의 주기</a:t>
                </a:r>
                <a:endParaRPr lang="en-US" altLang="ko-KR" dirty="0" smtClean="0"/>
              </a:p>
              <a:p>
                <a:pPr marL="0" indent="0" algn="ctr">
                  <a:buNone/>
                </a:pPr>
                <a:r>
                  <a:rPr lang="en-US" altLang="ko-KR" dirty="0"/>
                  <a:t>2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“</a:t>
                </a:r>
                <a:r>
                  <a:rPr lang="en-US" altLang="ko-KR" dirty="0" err="1" smtClean="0"/>
                  <a:t>abababab</a:t>
                </a:r>
                <a:r>
                  <a:rPr lang="en-US" altLang="ko-KR" dirty="0" smtClean="0"/>
                  <a:t>”</a:t>
                </a:r>
                <a:r>
                  <a:rPr lang="ko-KR" altLang="en-US" dirty="0" smtClean="0"/>
                  <a:t>의 주기</a:t>
                </a:r>
                <a:endParaRPr lang="en-US" altLang="ko-KR" dirty="0" smtClean="0"/>
              </a:p>
              <a:p>
                <a:pPr marL="0" indent="0" algn="ctr">
                  <a:buNone/>
                </a:pPr>
                <a:r>
                  <a:rPr lang="en-US" altLang="ko-KR" dirty="0" smtClean="0"/>
                  <a:t>4</a:t>
                </a:r>
                <a:r>
                  <a:rPr lang="ko-KR" altLang="en-US" dirty="0" smtClean="0"/>
                  <a:t>도 </a:t>
                </a:r>
                <a:r>
                  <a:rPr lang="en-US" altLang="ko-KR" dirty="0" smtClean="0"/>
                  <a:t>“</a:t>
                </a:r>
                <a:r>
                  <a:rPr lang="en-US" altLang="ko-KR" dirty="0" err="1" smtClean="0"/>
                  <a:t>abababab</a:t>
                </a:r>
                <a:r>
                  <a:rPr lang="en-US" altLang="ko-KR" dirty="0" smtClean="0"/>
                  <a:t>”</a:t>
                </a:r>
                <a:r>
                  <a:rPr lang="ko-KR" altLang="en-US" dirty="0" smtClean="0"/>
                  <a:t>의 주기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19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문제 풀이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66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ko-KR" altLang="en-US" dirty="0" smtClean="0"/>
                  <a:t>문자열의 </a:t>
                </a:r>
                <a:r>
                  <a:rPr lang="en-US" altLang="ko-KR" dirty="0"/>
                  <a:t>“</a:t>
                </a:r>
                <a:r>
                  <a:rPr lang="ko-KR" altLang="en-US" dirty="0"/>
                  <a:t>주기</a:t>
                </a:r>
                <a:r>
                  <a:rPr lang="en-US" altLang="ko-KR" dirty="0"/>
                  <a:t>” T :</a:t>
                </a:r>
              </a:p>
              <a:p>
                <a:pPr marL="0" indent="0" algn="ctr">
                  <a:buNone/>
                </a:pPr>
                <a:endParaRPr lang="en-US" altLang="ko-KR" dirty="0" smtClean="0"/>
              </a:p>
              <a:p>
                <a:pPr marL="0" indent="0" algn="ctr">
                  <a:buNone/>
                </a:pPr>
                <a:r>
                  <a:rPr lang="ko-KR" altLang="en-US" dirty="0" smtClean="0"/>
                  <a:t>양의 정수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𝑇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dirty="0"/>
                  <a:t>가</a:t>
                </a:r>
                <a:endParaRPr lang="en-US" altLang="ko-K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0≤</m:t>
                    </m:r>
                    <m:r>
                      <a:rPr lang="en-US" altLang="ko-KR" i="1">
                        <a:latin typeface="Cambria Math"/>
                      </a:rPr>
                      <m:t>𝑖</m:t>
                    </m:r>
                    <m:r>
                      <a:rPr lang="en-US" altLang="ko-KR" i="1">
                        <a:latin typeface="Cambria Math"/>
                      </a:rPr>
                      <m:t>&lt;</m:t>
                    </m:r>
                    <m:r>
                      <a:rPr lang="en-US" altLang="ko-KR" i="1">
                        <a:latin typeface="Cambria Math"/>
                      </a:rPr>
                      <m:t>𝑁</m:t>
                    </m:r>
                    <m:r>
                      <a:rPr lang="en-US" altLang="ko-KR" i="1">
                        <a:latin typeface="Cambria Math"/>
                      </a:rPr>
                      <m:t>−</m:t>
                    </m:r>
                    <m:r>
                      <a:rPr lang="en-US" altLang="ko-KR" i="1">
                        <a:latin typeface="Cambria Math"/>
                      </a:rPr>
                      <m:t>𝑇</m:t>
                    </m:r>
                  </m:oMath>
                </a14:m>
                <a:r>
                  <a:rPr lang="ko-KR" altLang="en-US" dirty="0"/>
                  <a:t>인 모든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에 대해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𝑆</m:t>
                    </m:r>
                    <m:r>
                      <a:rPr lang="en-US" altLang="ko-KR" i="1">
                        <a:latin typeface="Cambria Math"/>
                      </a:rPr>
                      <m:t>[</m:t>
                    </m:r>
                    <m:r>
                      <a:rPr lang="en-US" altLang="ko-KR" i="1">
                        <a:latin typeface="Cambria Math"/>
                      </a:rPr>
                      <m:t>𝑖</m:t>
                    </m:r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𝑇</m:t>
                    </m:r>
                    <m:r>
                      <a:rPr lang="en-US" altLang="ko-KR" i="1">
                        <a:latin typeface="Cambria Math"/>
                      </a:rPr>
                      <m:t>] </m:t>
                    </m:r>
                  </m:oMath>
                </a14:m>
                <a:r>
                  <a:rPr lang="ko-KR" altLang="en-US" dirty="0"/>
                  <a:t>를 만족하면</a:t>
                </a:r>
                <a:r>
                  <a:rPr lang="en-US" altLang="ko-KR" dirty="0"/>
                  <a:t>,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𝑇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dirty="0"/>
                  <a:t>는 문자열 </a:t>
                </a:r>
                <a:r>
                  <a:rPr lang="en-US" altLang="ko-KR" dirty="0"/>
                  <a:t>S</a:t>
                </a:r>
                <a:r>
                  <a:rPr lang="ko-KR" altLang="en-US" dirty="0"/>
                  <a:t>의 주기이다</a:t>
                </a:r>
                <a:r>
                  <a:rPr lang="en-US" altLang="ko-KR" dirty="0" smtClean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𝑆</m:t>
                    </m:r>
                  </m:oMath>
                </a14:m>
                <a:r>
                  <a:rPr lang="ko-KR" altLang="en-US" dirty="0" smtClean="0"/>
                  <a:t>의 가장 작은 주기이다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 smtClean="0"/>
              </a:p>
              <a:p>
                <a:pPr marL="0" indent="0" algn="ctr">
                  <a:buNone/>
                </a:pPr>
                <a:r>
                  <a:rPr lang="en-US" altLang="ko-KR" dirty="0" smtClean="0"/>
                  <a:t>Why?</a:t>
                </a:r>
                <a:endParaRPr lang="en-US" altLang="ko-K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29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D2Coding" panose="020B0609020101020101" pitchFamily="49" charset="-127"/>
              </a:rPr>
              <a:t>문제 </a:t>
            </a:r>
            <a:r>
              <a:rPr lang="ko-KR" altLang="en-US" dirty="0" smtClean="0">
                <a:latin typeface="D2Coding" panose="020B0609020101020101" pitchFamily="49" charset="-127"/>
              </a:rPr>
              <a:t>내용</a:t>
            </a:r>
            <a:endParaRPr lang="en-US" altLang="ko-KR" dirty="0" smtClean="0">
              <a:latin typeface="D2Coding" panose="020B0609020101020101" pitchFamily="49" charset="-127"/>
            </a:endParaRPr>
          </a:p>
          <a:p>
            <a:r>
              <a:rPr lang="ko-KR" altLang="en-US" dirty="0" smtClean="0">
                <a:latin typeface="D2Coding" panose="020B0609020101020101" pitchFamily="49" charset="-127"/>
              </a:rPr>
              <a:t>문제 </a:t>
            </a:r>
            <a:r>
              <a:rPr lang="ko-KR" altLang="en-US" dirty="0">
                <a:latin typeface="D2Coding" panose="020B0609020101020101" pitchFamily="49" charset="-127"/>
              </a:rPr>
              <a:t>풀이</a:t>
            </a:r>
            <a:endParaRPr lang="en-US" altLang="ko-KR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39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문제 풀이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66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endParaRPr 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025622"/>
              </p:ext>
            </p:extLst>
          </p:nvPr>
        </p:nvGraphicFramePr>
        <p:xfrm>
          <a:off x="1728857" y="1575551"/>
          <a:ext cx="4541313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48759">
                  <a:extLst>
                    <a:ext uri="{9D8B030D-6E8A-4147-A177-3AD203B41FA5}">
                      <a16:colId xmlns="" xmlns:a16="http://schemas.microsoft.com/office/drawing/2014/main" val="1049682150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4118382069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808376439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1725421582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3819231613"/>
                    </a:ext>
                  </a:extLst>
                </a:gridCol>
                <a:gridCol w="648759"/>
                <a:gridCol w="648759">
                  <a:extLst>
                    <a:ext uri="{9D8B030D-6E8A-4147-A177-3AD203B41FA5}">
                      <a16:colId xmlns="" xmlns:a16="http://schemas.microsoft.com/office/drawing/2014/main" val="85474259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534355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586585"/>
              </p:ext>
            </p:extLst>
          </p:nvPr>
        </p:nvGraphicFramePr>
        <p:xfrm>
          <a:off x="1707085" y="2415928"/>
          <a:ext cx="4541313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48759">
                  <a:extLst>
                    <a:ext uri="{9D8B030D-6E8A-4147-A177-3AD203B41FA5}">
                      <a16:colId xmlns="" xmlns:a16="http://schemas.microsoft.com/office/drawing/2014/main" val="1049682150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4118382069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808376439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1725421582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3819231613"/>
                    </a:ext>
                  </a:extLst>
                </a:gridCol>
                <a:gridCol w="648759"/>
                <a:gridCol w="648759">
                  <a:extLst>
                    <a:ext uri="{9D8B030D-6E8A-4147-A177-3AD203B41FA5}">
                      <a16:colId xmlns="" xmlns:a16="http://schemas.microsoft.com/office/drawing/2014/main" val="85474259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534355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17355"/>
              </p:ext>
            </p:extLst>
          </p:nvPr>
        </p:nvGraphicFramePr>
        <p:xfrm>
          <a:off x="1707086" y="3826716"/>
          <a:ext cx="4541313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48759">
                  <a:extLst>
                    <a:ext uri="{9D8B030D-6E8A-4147-A177-3AD203B41FA5}">
                      <a16:colId xmlns="" xmlns:a16="http://schemas.microsoft.com/office/drawing/2014/main" val="1049682150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4118382069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808376439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1725421582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3819231613"/>
                    </a:ext>
                  </a:extLst>
                </a:gridCol>
                <a:gridCol w="648759"/>
                <a:gridCol w="648759">
                  <a:extLst>
                    <a:ext uri="{9D8B030D-6E8A-4147-A177-3AD203B41FA5}">
                      <a16:colId xmlns="" xmlns:a16="http://schemas.microsoft.com/office/drawing/2014/main" val="85474259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534355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399420"/>
              </p:ext>
            </p:extLst>
          </p:nvPr>
        </p:nvGraphicFramePr>
        <p:xfrm>
          <a:off x="4337073" y="5254923"/>
          <a:ext cx="4541313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48759">
                  <a:extLst>
                    <a:ext uri="{9D8B030D-6E8A-4147-A177-3AD203B41FA5}">
                      <a16:colId xmlns="" xmlns:a16="http://schemas.microsoft.com/office/drawing/2014/main" val="1049682150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4118382069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808376439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1725421582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3819231613"/>
                    </a:ext>
                  </a:extLst>
                </a:gridCol>
                <a:gridCol w="648759"/>
                <a:gridCol w="648759">
                  <a:extLst>
                    <a:ext uri="{9D8B030D-6E8A-4147-A177-3AD203B41FA5}">
                      <a16:colId xmlns="" xmlns:a16="http://schemas.microsoft.com/office/drawing/2014/main" val="85474259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5343556"/>
                  </a:ext>
                </a:extLst>
              </a:tr>
            </a:tbl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4615543" y="4511040"/>
            <a:ext cx="8708" cy="705394"/>
          </a:xfrm>
          <a:prstGeom prst="line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246915" y="4511040"/>
            <a:ext cx="8708" cy="705394"/>
          </a:xfrm>
          <a:prstGeom prst="line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934891" y="4545874"/>
            <a:ext cx="8708" cy="705394"/>
          </a:xfrm>
          <a:prstGeom prst="line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12428" y="1735834"/>
            <a:ext cx="58630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D2Coding" panose="020B0609020101020101" pitchFamily="49" charset="-127"/>
                <a:ea typeface="서울남산체 M" panose="02020603020101020101" pitchFamily="18" charset="-127"/>
              </a:rPr>
              <a:t>N-f(N) = 4</a:t>
            </a:r>
            <a:r>
              <a:rPr lang="ko-KR" altLang="en-US" sz="2400" dirty="0" smtClean="0">
                <a:latin typeface="D2Coding" panose="020B0609020101020101" pitchFamily="49" charset="-127"/>
                <a:ea typeface="서울남산체 M" panose="02020603020101020101" pitchFamily="18" charset="-127"/>
              </a:rPr>
              <a:t>칸 이동하면 일치</a:t>
            </a:r>
            <a:endParaRPr lang="en-US" altLang="ko-KR" sz="2400" dirty="0" smtClean="0">
              <a:latin typeface="D2Coding" panose="020B0609020101020101" pitchFamily="49" charset="-127"/>
              <a:ea typeface="서울남산체 M" panose="02020603020101020101" pitchFamily="18" charset="-127"/>
            </a:endParaRPr>
          </a:p>
          <a:p>
            <a:endParaRPr lang="en-US" altLang="ko-KR" sz="2400" dirty="0" smtClean="0">
              <a:latin typeface="D2Coding" panose="020B0609020101020101" pitchFamily="49" charset="-127"/>
              <a:ea typeface="서울남산체 M" panose="02020603020101020101" pitchFamily="18" charset="-127"/>
            </a:endParaRPr>
          </a:p>
          <a:p>
            <a:r>
              <a:rPr lang="en-US" sz="2400" dirty="0" smtClean="0">
                <a:latin typeface="D2Coding" panose="020B0609020101020101" pitchFamily="49" charset="-127"/>
                <a:ea typeface="서울남산체 M" panose="02020603020101020101" pitchFamily="18" charset="-127"/>
              </a:rPr>
              <a:t>-&gt; 4</a:t>
            </a:r>
            <a:r>
              <a:rPr lang="ko-KR" altLang="en-US" sz="2400" dirty="0" smtClean="0">
                <a:latin typeface="D2Coding" panose="020B0609020101020101" pitchFamily="49" charset="-127"/>
                <a:ea typeface="서울남산체 M" panose="02020603020101020101" pitchFamily="18" charset="-127"/>
              </a:rPr>
              <a:t>는 문자열 </a:t>
            </a:r>
            <a:r>
              <a:rPr lang="en-US" altLang="ko-KR" sz="2400" dirty="0" smtClean="0">
                <a:latin typeface="D2Coding" panose="020B0609020101020101" pitchFamily="49" charset="-127"/>
                <a:ea typeface="서울남산체 M" panose="02020603020101020101" pitchFamily="18" charset="-127"/>
              </a:rPr>
              <a:t>“</a:t>
            </a:r>
            <a:r>
              <a:rPr lang="en-US" altLang="ko-KR" sz="2400" dirty="0" err="1" smtClean="0">
                <a:latin typeface="D2Coding" panose="020B0609020101020101" pitchFamily="49" charset="-127"/>
                <a:ea typeface="서울남산체 M" panose="02020603020101020101" pitchFamily="18" charset="-127"/>
              </a:rPr>
              <a:t>abacaba</a:t>
            </a:r>
            <a:r>
              <a:rPr lang="en-US" altLang="ko-KR" sz="2400" dirty="0" smtClean="0">
                <a:latin typeface="D2Coding" panose="020B0609020101020101" pitchFamily="49" charset="-127"/>
                <a:ea typeface="서울남산체 M" panose="02020603020101020101" pitchFamily="18" charset="-127"/>
              </a:rPr>
              <a:t>”</a:t>
            </a:r>
            <a:r>
              <a:rPr lang="ko-KR" altLang="en-US" sz="2400" dirty="0" smtClean="0">
                <a:latin typeface="D2Coding" panose="020B0609020101020101" pitchFamily="49" charset="-127"/>
                <a:ea typeface="서울남산체 M" panose="02020603020101020101" pitchFamily="18" charset="-127"/>
              </a:rPr>
              <a:t>의 주기</a:t>
            </a:r>
            <a:endParaRPr lang="en-US" altLang="ko-KR" sz="2400" dirty="0" smtClean="0">
              <a:latin typeface="D2Coding" panose="020B0609020101020101" pitchFamily="49" charset="-127"/>
              <a:ea typeface="서울남산체 M" panose="02020603020101020101" pitchFamily="18" charset="-127"/>
            </a:endParaRPr>
          </a:p>
          <a:p>
            <a:endParaRPr lang="en-US" altLang="ko-KR" sz="2400" dirty="0" smtClean="0">
              <a:latin typeface="D2Coding" panose="020B0609020101020101" pitchFamily="49" charset="-127"/>
              <a:ea typeface="서울남산체 M" panose="02020603020101020101" pitchFamily="18" charset="-127"/>
            </a:endParaRPr>
          </a:p>
          <a:p>
            <a:r>
              <a:rPr lang="ko-KR" altLang="en-US" sz="2400" dirty="0" smtClean="0">
                <a:latin typeface="D2Coding" panose="020B0609020101020101" pitchFamily="49" charset="-127"/>
                <a:ea typeface="서울남산체 M" panose="02020603020101020101" pitchFamily="18" charset="-127"/>
              </a:rPr>
              <a:t>또한 </a:t>
            </a:r>
            <a:r>
              <a:rPr lang="en-US" altLang="ko-KR" sz="2400" dirty="0" smtClean="0"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r>
              <a:rPr lang="ko-KR" altLang="en-US" sz="2400" dirty="0" smtClean="0">
                <a:latin typeface="D2Coding" panose="020B0609020101020101" pitchFamily="49" charset="-127"/>
                <a:ea typeface="서울남산체 M" panose="02020603020101020101" pitchFamily="18" charset="-127"/>
              </a:rPr>
              <a:t>칸이 가장 적게 이동한 것이므로</a:t>
            </a:r>
            <a:endParaRPr lang="en-US" altLang="ko-KR" sz="2400" dirty="0" smtClean="0">
              <a:latin typeface="D2Coding" panose="020B0609020101020101" pitchFamily="49" charset="-127"/>
              <a:ea typeface="서울남산체 M" panose="02020603020101020101" pitchFamily="18" charset="-127"/>
            </a:endParaRPr>
          </a:p>
          <a:p>
            <a:r>
              <a:rPr lang="ko-KR" altLang="en-US" sz="2400" dirty="0" smtClean="0">
                <a:latin typeface="D2Coding" panose="020B0609020101020101" pitchFamily="49" charset="-127"/>
                <a:ea typeface="서울남산체 M" panose="02020603020101020101" pitchFamily="18" charset="-127"/>
              </a:rPr>
              <a:t>가장 작은 주기</a:t>
            </a:r>
            <a:endParaRPr lang="en-US" sz="2400" dirty="0" err="1" smtClean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535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문제 풀이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66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490909"/>
              </p:ext>
            </p:extLst>
          </p:nvPr>
        </p:nvGraphicFramePr>
        <p:xfrm>
          <a:off x="1341115" y="2062707"/>
          <a:ext cx="6296304" cy="640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4692"/>
                <a:gridCol w="524692"/>
                <a:gridCol w="524692"/>
                <a:gridCol w="524692"/>
                <a:gridCol w="524692"/>
                <a:gridCol w="524692"/>
                <a:gridCol w="524692"/>
                <a:gridCol w="524692"/>
                <a:gridCol w="524692"/>
                <a:gridCol w="524692"/>
                <a:gridCol w="524692"/>
                <a:gridCol w="524692"/>
              </a:tblGrid>
              <a:tr h="584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0527541"/>
              </p:ext>
            </p:extLst>
          </p:nvPr>
        </p:nvGraphicFramePr>
        <p:xfrm>
          <a:off x="1345468" y="3268844"/>
          <a:ext cx="6296304" cy="640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4692"/>
                <a:gridCol w="524692"/>
                <a:gridCol w="524692"/>
                <a:gridCol w="524692"/>
                <a:gridCol w="524692"/>
                <a:gridCol w="524692"/>
                <a:gridCol w="524692"/>
                <a:gridCol w="524692"/>
                <a:gridCol w="524692"/>
                <a:gridCol w="524692"/>
                <a:gridCol w="524692"/>
                <a:gridCol w="524692"/>
              </a:tblGrid>
              <a:tr h="584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90560" y="2333897"/>
            <a:ext cx="37446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D2Coding" panose="020B0609020101020101" pitchFamily="49" charset="-127"/>
                <a:ea typeface="서울남산체 M" panose="02020603020101020101" pitchFamily="18" charset="-127"/>
              </a:rPr>
              <a:t>N-f(N) = 4</a:t>
            </a:r>
          </a:p>
          <a:p>
            <a:r>
              <a:rPr lang="en-US" sz="3200" dirty="0" smtClean="0"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r>
              <a:rPr lang="ko-KR" altLang="en-US" sz="3200" dirty="0" smtClean="0">
                <a:latin typeface="D2Coding" panose="020B0609020101020101" pitchFamily="49" charset="-127"/>
                <a:ea typeface="서울남산체 M" panose="02020603020101020101" pitchFamily="18" charset="-127"/>
              </a:rPr>
              <a:t>는 </a:t>
            </a:r>
            <a:r>
              <a:rPr lang="en-US" altLang="ko-KR" sz="3200" dirty="0" smtClean="0">
                <a:latin typeface="D2Coding" panose="020B0609020101020101" pitchFamily="49" charset="-127"/>
                <a:ea typeface="서울남산체 M" panose="02020603020101020101" pitchFamily="18" charset="-127"/>
              </a:rPr>
              <a:t>12</a:t>
            </a:r>
            <a:r>
              <a:rPr lang="ko-KR" altLang="en-US" sz="3200" dirty="0" smtClean="0">
                <a:latin typeface="D2Coding" panose="020B0609020101020101" pitchFamily="49" charset="-127"/>
                <a:ea typeface="서울남산체 M" panose="02020603020101020101" pitchFamily="18" charset="-127"/>
              </a:rPr>
              <a:t>의 약수이므로 </a:t>
            </a:r>
            <a:endParaRPr lang="en-US" altLang="ko-KR" sz="3200" dirty="0" smtClean="0">
              <a:latin typeface="D2Coding" panose="020B0609020101020101" pitchFamily="49" charset="-127"/>
              <a:ea typeface="서울남산체 M" panose="02020603020101020101" pitchFamily="18" charset="-127"/>
            </a:endParaRPr>
          </a:p>
          <a:p>
            <a:r>
              <a:rPr lang="en-US" sz="3200" dirty="0" smtClean="0">
                <a:latin typeface="D2Coding" panose="020B0609020101020101" pitchFamily="49" charset="-127"/>
                <a:ea typeface="서울남산체 M" panose="02020603020101020101" pitchFamily="18" charset="-127"/>
              </a:rPr>
              <a:t>T = “abac”^3</a:t>
            </a:r>
          </a:p>
          <a:p>
            <a:r>
              <a:rPr lang="ko-KR" altLang="en-US" sz="3200" dirty="0" smtClean="0">
                <a:latin typeface="D2Coding" panose="020B0609020101020101" pitchFamily="49" charset="-127"/>
                <a:ea typeface="서울남산체 M" panose="02020603020101020101" pitchFamily="18" charset="-127"/>
              </a:rPr>
              <a:t>답은 </a:t>
            </a:r>
            <a:r>
              <a:rPr lang="en-US" altLang="ko-KR" sz="3200" dirty="0" smtClean="0">
                <a:latin typeface="D2Coding" panose="020B0609020101020101" pitchFamily="49" charset="-127"/>
                <a:ea typeface="서울남산체 M" panose="02020603020101020101" pitchFamily="18" charset="-127"/>
              </a:rPr>
              <a:t>12/4 = 3</a:t>
            </a:r>
            <a:endParaRPr lang="en-US" sz="3200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961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문제 풀이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66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altLang="ko-KR" dirty="0" smtClean="0"/>
                  <a:t>S = </a:t>
                </a:r>
                <a:r>
                  <a:rPr lang="en-US" altLang="ko-KR" dirty="0" err="1" smtClean="0"/>
                  <a:t>A</a:t>
                </a:r>
                <a:r>
                  <a:rPr lang="en-US" altLang="ko-KR" baseline="30000" dirty="0" err="1" smtClean="0"/>
                  <a:t>k</a:t>
                </a:r>
                <a:r>
                  <a:rPr lang="ko-KR" altLang="en-US" dirty="0" smtClean="0"/>
                  <a:t>로 </a:t>
                </a:r>
                <a:r>
                  <a:rPr lang="ko-KR" altLang="en-US" dirty="0" smtClean="0"/>
                  <a:t>가능한 </a:t>
                </a:r>
                <a:r>
                  <a:rPr lang="ko-KR" altLang="en-US" dirty="0" smtClean="0"/>
                  <a:t>가장 큰 </a:t>
                </a:r>
                <a:r>
                  <a:rPr lang="en-US" altLang="ko-KR" dirty="0" smtClean="0"/>
                  <a:t>k</a:t>
                </a:r>
                <a:r>
                  <a:rPr lang="ko-KR" altLang="en-US" dirty="0" smtClean="0"/>
                  <a:t>에 대해</a:t>
                </a:r>
                <a:r>
                  <a:rPr lang="en-US" altLang="ko-KR" dirty="0" smtClean="0"/>
                  <a:t>,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en-US" altLang="ko-KR" dirty="0" smtClean="0"/>
                  <a:t>N/k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S</a:t>
                </a:r>
                <a:r>
                  <a:rPr lang="ko-KR" altLang="en-US" dirty="0" smtClean="0"/>
                  <a:t>의 주기이다</a:t>
                </a:r>
                <a:r>
                  <a:rPr lang="en-US" altLang="ko-KR" dirty="0" smtClean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 smtClean="0"/>
              </a:p>
              <a:p>
                <a:pPr marL="0" indent="0" algn="ctr">
                  <a:buNone/>
                </a:pPr>
                <a:r>
                  <a:rPr lang="en-US" altLang="ko-KR" dirty="0" smtClean="0"/>
                  <a:t>k&gt;=2</a:t>
                </a:r>
                <a:r>
                  <a:rPr lang="ko-KR" altLang="en-US" dirty="0" smtClean="0"/>
                  <a:t>일 때</a:t>
                </a:r>
                <a:r>
                  <a:rPr lang="en-US" altLang="ko-KR" dirty="0" smtClean="0"/>
                  <a:t>, N/k = N-f(N)</a:t>
                </a:r>
                <a:r>
                  <a:rPr lang="ko-KR" altLang="en-US" dirty="0" smtClean="0"/>
                  <a:t>임을 보일 수 있다</a:t>
                </a:r>
                <a:r>
                  <a:rPr lang="en-US" altLang="ko-KR" dirty="0" smtClean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 smtClean="0"/>
              </a:p>
              <a:p>
                <a:pPr marL="0" indent="0" algn="ctr">
                  <a:buNone/>
                </a:pPr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 N/k</a:t>
                </a:r>
                <a:r>
                  <a:rPr lang="ko-KR" altLang="en-US" dirty="0" smtClean="0"/>
                  <a:t>보다 작은 주기는 존재하지 않는다</a:t>
                </a:r>
                <a:r>
                  <a:rPr lang="en-US" altLang="ko-KR" dirty="0" smtClean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 smtClean="0"/>
              </a:p>
              <a:p>
                <a:pPr marL="0" indent="0" algn="ctr">
                  <a:buNone/>
                </a:pPr>
                <a:r>
                  <a:rPr lang="ko-KR" altLang="en-US" dirty="0" smtClean="0"/>
                  <a:t>따라서</a:t>
                </a:r>
                <a:r>
                  <a:rPr lang="en-US" altLang="ko-KR" dirty="0" smtClean="0"/>
                  <a:t>, N-f(N)</a:t>
                </a:r>
                <a:r>
                  <a:rPr lang="ko-KR" altLang="en-US" dirty="0" smtClean="0"/>
                  <a:t>이 </a:t>
                </a:r>
                <a:r>
                  <a:rPr lang="en-US" altLang="ko-KR" dirty="0" smtClean="0"/>
                  <a:t>N</a:t>
                </a:r>
                <a:r>
                  <a:rPr lang="ko-KR" altLang="en-US" dirty="0" smtClean="0"/>
                  <a:t>의 약수인 경우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ko-KR" altLang="en-US" dirty="0" smtClean="0"/>
                  <a:t>이 정답이고</a:t>
                </a:r>
                <a:r>
                  <a:rPr lang="en-US" altLang="ko-KR" dirty="0" smtClean="0"/>
                  <a:t>,</a:t>
                </a:r>
              </a:p>
              <a:p>
                <a:pPr marL="0" indent="0" algn="ctr">
                  <a:buNone/>
                </a:pPr>
                <a:r>
                  <a:rPr lang="ko-KR" altLang="en-US" dirty="0" smtClean="0"/>
                  <a:t>그렇지 않은 경우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이 정답이다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</mc:Choice>
        <mc:Fallback>
          <p:sp>
            <p:nvSpPr>
              <p:cNvPr id="4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151" b="-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075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증명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 smtClean="0"/>
              <a:t>만약 </a:t>
            </a:r>
            <a:r>
              <a:rPr lang="en-US" altLang="ko-KR" dirty="0"/>
              <a:t>N/k</a:t>
            </a:r>
            <a:r>
              <a:rPr lang="ko-KR" altLang="en-US" dirty="0"/>
              <a:t>보다 작은 주기 </a:t>
            </a:r>
            <a:r>
              <a:rPr lang="en-US" altLang="ko-KR" dirty="0"/>
              <a:t>T</a:t>
            </a:r>
            <a:r>
              <a:rPr lang="ko-KR" altLang="en-US" dirty="0"/>
              <a:t>가 존재한다면</a:t>
            </a:r>
            <a:r>
              <a:rPr lang="en-US" altLang="ko-KR" dirty="0"/>
              <a:t>, </a:t>
            </a:r>
            <a:r>
              <a:rPr lang="en-US" altLang="ko-KR" dirty="0" err="1"/>
              <a:t>gcd</a:t>
            </a:r>
            <a:r>
              <a:rPr lang="en-US" altLang="ko-KR" dirty="0"/>
              <a:t>(N/k, T)</a:t>
            </a:r>
            <a:r>
              <a:rPr lang="ko-KR" altLang="en-US" dirty="0"/>
              <a:t>도 주기가 되고</a:t>
            </a:r>
            <a:r>
              <a:rPr lang="en-US" altLang="ko-KR" dirty="0" smtClean="0"/>
              <a:t>,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 err="1"/>
              <a:t>gcd</a:t>
            </a:r>
            <a:r>
              <a:rPr lang="en-US" altLang="ko-KR" dirty="0"/>
              <a:t>(N/k, T)</a:t>
            </a:r>
            <a:r>
              <a:rPr lang="ko-KR" altLang="en-US" dirty="0"/>
              <a:t>는 </a:t>
            </a:r>
            <a:r>
              <a:rPr lang="en-US" altLang="ko-KR" dirty="0"/>
              <a:t>N</a:t>
            </a:r>
            <a:r>
              <a:rPr lang="ko-KR" altLang="en-US" dirty="0"/>
              <a:t>의 약수이므로 </a:t>
            </a:r>
            <a:r>
              <a:rPr lang="en-US" altLang="ko-KR" dirty="0"/>
              <a:t>S[1~gcd(N/k, T)]</a:t>
            </a:r>
            <a:r>
              <a:rPr lang="ko-KR" altLang="en-US" dirty="0"/>
              <a:t>를  </a:t>
            </a:r>
            <a:r>
              <a:rPr lang="en-US" altLang="ko-KR" dirty="0"/>
              <a:t>N/</a:t>
            </a:r>
            <a:r>
              <a:rPr lang="en-US" altLang="ko-KR" dirty="0" err="1"/>
              <a:t>gcd</a:t>
            </a:r>
            <a:r>
              <a:rPr lang="en-US" altLang="ko-KR" dirty="0"/>
              <a:t>(N/k, T)</a:t>
            </a:r>
            <a:r>
              <a:rPr lang="ko-KR" altLang="en-US" dirty="0" smtClean="0"/>
              <a:t>번</a:t>
            </a:r>
            <a:endParaRPr lang="en-US" altLang="ko-KR" dirty="0" smtClean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반복하면 </a:t>
            </a:r>
            <a:r>
              <a:rPr lang="en-US" altLang="ko-KR" dirty="0"/>
              <a:t>S</a:t>
            </a:r>
            <a:r>
              <a:rPr lang="ko-KR" altLang="en-US" dirty="0"/>
              <a:t>와 같다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그런데 이는 </a:t>
            </a:r>
            <a:r>
              <a:rPr lang="en-US" altLang="ko-KR" dirty="0"/>
              <a:t>k</a:t>
            </a:r>
            <a:r>
              <a:rPr lang="ko-KR" altLang="en-US" dirty="0"/>
              <a:t>가 </a:t>
            </a:r>
            <a:r>
              <a:rPr lang="en-US" altLang="ko-KR" dirty="0"/>
              <a:t>S = </a:t>
            </a:r>
            <a:r>
              <a:rPr lang="en-US" altLang="ko-KR" dirty="0" err="1"/>
              <a:t>A</a:t>
            </a:r>
            <a:r>
              <a:rPr lang="en-US" altLang="ko-KR" baseline="30000" dirty="0" err="1"/>
              <a:t>k</a:t>
            </a:r>
            <a:r>
              <a:rPr lang="ko-KR" altLang="en-US" dirty="0"/>
              <a:t>를 만족하는 가장 큰 </a:t>
            </a:r>
            <a:r>
              <a:rPr lang="en-US" altLang="ko-KR" dirty="0"/>
              <a:t>k</a:t>
            </a:r>
            <a:r>
              <a:rPr lang="ko-KR" altLang="en-US" dirty="0"/>
              <a:t>임에 </a:t>
            </a:r>
            <a:r>
              <a:rPr lang="ko-KR" altLang="en-US" dirty="0" smtClean="0"/>
              <a:t>모순이다</a:t>
            </a:r>
            <a:r>
              <a:rPr lang="en-US" altLang="ko-K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3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dirty="0" smtClean="0"/>
              <a:t>문자열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</a:t>
            </a:r>
            <a:r>
              <a:rPr lang="ko-KR" altLang="en-US" dirty="0" smtClean="0"/>
              <a:t>제곱을</a:t>
            </a:r>
            <a:r>
              <a:rPr lang="en-US" altLang="ko-KR" dirty="0" smtClean="0"/>
              <a:t>, 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 이어 쓴 것이라고 하자</a:t>
            </a:r>
            <a:r>
              <a:rPr lang="en-US" altLang="ko-KR" dirty="0" smtClean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 smtClean="0"/>
              <a:t>문자열 </a:t>
            </a:r>
            <a:r>
              <a:rPr lang="en-US" altLang="ko-KR" dirty="0" smtClean="0"/>
              <a:t>S</a:t>
            </a:r>
            <a:r>
              <a:rPr lang="ko-KR" altLang="en-US" dirty="0" smtClean="0"/>
              <a:t>에 대해 </a:t>
            </a:r>
            <a:r>
              <a:rPr lang="en-US" altLang="ko-KR" dirty="0" smtClean="0"/>
              <a:t>S = A</a:t>
            </a:r>
            <a:r>
              <a:rPr lang="en-US" altLang="ko-KR" baseline="30000" dirty="0" smtClean="0"/>
              <a:t>n</a:t>
            </a:r>
            <a:r>
              <a:rPr lang="ko-KR" altLang="en-US" dirty="0" smtClean="0"/>
              <a:t>을 만족하는 가장 큰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을 찾아보자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829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42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제목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문제 풀이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𝑁𝑑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제목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6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altLang="ko-KR" dirty="0" smtClean="0"/>
              </a:p>
              <a:p>
                <a:pPr marL="0" indent="0" algn="ctr">
                  <a:buNone/>
                </a:pPr>
                <a:endParaRPr lang="en-US" altLang="ko-KR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dirty="0" smtClean="0"/>
                  <a:t> 이고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dirty="0" smtClean="0"/>
                  <a:t>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 smtClean="0"/>
                  <a:t>이 주어졌을 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dirty="0" smtClean="0"/>
                  <a:t>를 복구 해 낼 수 있을까</a:t>
                </a:r>
                <a:r>
                  <a:rPr lang="en-US" altLang="ko-KR" dirty="0" smtClean="0"/>
                  <a:t>? </a:t>
                </a:r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pPr marL="0" indent="0" algn="ctr">
                  <a:buNone/>
                </a:pPr>
                <a:endParaRPr lang="en-US" altLang="ko-KR" dirty="0" smtClean="0"/>
              </a:p>
              <a:p>
                <a:pPr marL="0" indent="0" algn="ctr">
                  <a:buNone/>
                </a:pPr>
                <a:r>
                  <a:rPr lang="ko-KR" altLang="en-US" dirty="0" smtClean="0"/>
                  <a:t>길이를 생각해 봤을 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dirty="0" smtClean="0"/>
                  <a:t>이면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ko-KR" altLang="en-US" dirty="0" smtClean="0"/>
                  <a:t> 이다</a:t>
                </a:r>
                <a:r>
                  <a:rPr lang="en-US" altLang="ko-KR" dirty="0" smtClean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ko-KR" altLang="en-US" dirty="0" smtClean="0"/>
                  <a:t> 이고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dirty="0" smtClean="0"/>
                  <a:t>의 앞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ko-KR" altLang="en-US" dirty="0" smtClean="0"/>
                  <a:t>개의 문자가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이다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18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제목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문제 풀이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𝑁𝑑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제목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67" b="-8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내용 개체 틀 6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S = </a:t>
            </a:r>
            <a:r>
              <a:rPr lang="en-US" sz="4000" dirty="0" err="1" smtClean="0">
                <a:solidFill>
                  <a:schemeClr val="tx1"/>
                </a:solidFill>
              </a:rPr>
              <a:t>aabaabaabaab</a:t>
            </a:r>
            <a:endParaRPr lang="en-US" sz="400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sz="40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S = A</a:t>
            </a:r>
            <a:r>
              <a:rPr lang="en-US" sz="4000" baseline="30000" dirty="0" smtClean="0">
                <a:solidFill>
                  <a:schemeClr val="tx1"/>
                </a:solidFill>
              </a:rPr>
              <a:t>4</a:t>
            </a:r>
            <a:r>
              <a:rPr lang="en-US" sz="4000" dirty="0" smtClean="0">
                <a:solidFill>
                  <a:schemeClr val="tx1"/>
                </a:solidFill>
              </a:rPr>
              <a:t> -&gt; A = </a:t>
            </a:r>
            <a:r>
              <a:rPr lang="en-US" sz="4000" dirty="0" err="1" smtClean="0">
                <a:solidFill>
                  <a:schemeClr val="tx1"/>
                </a:solidFill>
              </a:rPr>
              <a:t>aab</a:t>
            </a:r>
            <a:r>
              <a:rPr lang="en-US" sz="4000" dirty="0" smtClean="0">
                <a:solidFill>
                  <a:schemeClr val="bg1"/>
                </a:solidFill>
              </a:rPr>
              <a:t>___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</a:p>
          <a:p>
            <a:pPr marL="0" indent="0" algn="ctr">
              <a:buNone/>
            </a:pPr>
            <a:endParaRPr lang="en-US" sz="400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S = A</a:t>
            </a:r>
            <a:r>
              <a:rPr lang="en-US" sz="4000" baseline="30000" dirty="0" smtClean="0">
                <a:solidFill>
                  <a:schemeClr val="tx1"/>
                </a:solidFill>
              </a:rPr>
              <a:t>2</a:t>
            </a:r>
            <a:r>
              <a:rPr lang="en-US" sz="4000" dirty="0" smtClean="0">
                <a:solidFill>
                  <a:schemeClr val="tx1"/>
                </a:solidFill>
              </a:rPr>
              <a:t> -&gt; A = </a:t>
            </a:r>
            <a:r>
              <a:rPr lang="en-US" sz="4000" dirty="0" err="1" smtClean="0">
                <a:solidFill>
                  <a:schemeClr val="tx1"/>
                </a:solidFill>
              </a:rPr>
              <a:t>aabaab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6197599" y="1395664"/>
            <a:ext cx="5593907" cy="4730500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-&gt; S</a:t>
            </a:r>
            <a:r>
              <a:rPr lang="ko-KR" altLang="en-US" dirty="0" smtClean="0">
                <a:solidFill>
                  <a:schemeClr val="tx1"/>
                </a:solidFill>
              </a:rPr>
              <a:t>의 길이는 </a:t>
            </a:r>
            <a:r>
              <a:rPr lang="en-US" altLang="ko-KR" dirty="0" smtClean="0">
                <a:solidFill>
                  <a:schemeClr val="tx1"/>
                </a:solidFill>
              </a:rPr>
              <a:t>12</a:t>
            </a:r>
            <a:r>
              <a:rPr lang="ko-KR" altLang="en-US" dirty="0" smtClean="0">
                <a:solidFill>
                  <a:schemeClr val="tx1"/>
                </a:solidFill>
              </a:rPr>
              <a:t>이다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-&gt; n</a:t>
            </a:r>
            <a:r>
              <a:rPr lang="ko-KR" altLang="en-US" dirty="0" smtClean="0">
                <a:solidFill>
                  <a:schemeClr val="tx1"/>
                </a:solidFill>
              </a:rPr>
              <a:t>이 </a:t>
            </a:r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</a:rPr>
              <a:t>이므로</a:t>
            </a:r>
            <a:r>
              <a:rPr lang="en-US" altLang="ko-KR" dirty="0" smtClean="0">
                <a:solidFill>
                  <a:schemeClr val="tx1"/>
                </a:solidFill>
              </a:rPr>
              <a:t>, A</a:t>
            </a:r>
            <a:r>
              <a:rPr lang="ko-KR" altLang="en-US" dirty="0" smtClean="0">
                <a:solidFill>
                  <a:schemeClr val="tx1"/>
                </a:solidFill>
              </a:rPr>
              <a:t>의 길이는 </a:t>
            </a:r>
            <a:r>
              <a:rPr lang="en-US" altLang="ko-KR" dirty="0" smtClean="0">
                <a:solidFill>
                  <a:schemeClr val="tx1"/>
                </a:solidFill>
              </a:rPr>
              <a:t>12/4 = 3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-&gt; A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r>
              <a:rPr lang="ko-KR" altLang="en-US" dirty="0" smtClean="0">
                <a:solidFill>
                  <a:schemeClr val="tx1"/>
                </a:solidFill>
              </a:rPr>
              <a:t>의 앞에서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개의 문자인 </a:t>
            </a:r>
            <a:r>
              <a:rPr lang="en-US" altLang="ko-KR" dirty="0" err="1" smtClean="0">
                <a:solidFill>
                  <a:schemeClr val="tx1"/>
                </a:solidFill>
              </a:rPr>
              <a:t>aab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-&gt; n</a:t>
            </a:r>
            <a:r>
              <a:rPr lang="ko-KR" altLang="en-US" dirty="0" smtClean="0">
                <a:solidFill>
                  <a:schemeClr val="tx1"/>
                </a:solidFill>
              </a:rPr>
              <a:t>이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이므로</a:t>
            </a:r>
            <a:r>
              <a:rPr lang="en-US" altLang="ko-KR" dirty="0" smtClean="0">
                <a:solidFill>
                  <a:schemeClr val="tx1"/>
                </a:solidFill>
              </a:rPr>
              <a:t>, A</a:t>
            </a:r>
            <a:r>
              <a:rPr lang="ko-KR" altLang="en-US" dirty="0" smtClean="0">
                <a:solidFill>
                  <a:schemeClr val="tx1"/>
                </a:solidFill>
              </a:rPr>
              <a:t>의 길이는 </a:t>
            </a:r>
            <a:r>
              <a:rPr lang="en-US" altLang="ko-KR" dirty="0" smtClean="0">
                <a:solidFill>
                  <a:schemeClr val="tx1"/>
                </a:solidFill>
              </a:rPr>
              <a:t>12/2 = 6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-&gt;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r>
              <a:rPr lang="ko-KR" altLang="en-US" dirty="0" smtClean="0">
                <a:solidFill>
                  <a:schemeClr val="tx1"/>
                </a:solidFill>
              </a:rPr>
              <a:t>의 앞에서 </a:t>
            </a:r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r>
              <a:rPr lang="ko-KR" altLang="en-US" dirty="0" smtClean="0">
                <a:solidFill>
                  <a:schemeClr val="tx1"/>
                </a:solidFill>
              </a:rPr>
              <a:t>개의 문자인 </a:t>
            </a:r>
            <a:r>
              <a:rPr lang="en-US" altLang="ko-KR" dirty="0" err="1" smtClean="0">
                <a:solidFill>
                  <a:schemeClr val="tx1"/>
                </a:solidFill>
              </a:rPr>
              <a:t>aabaab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71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제목 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문제 풀이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𝑁𝑑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제목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6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 smtClean="0"/>
              <a:t>S = A</a:t>
            </a:r>
            <a:r>
              <a:rPr lang="en-US" altLang="ko-KR" baseline="30000" dirty="0" smtClean="0"/>
              <a:t>n</a:t>
            </a:r>
            <a:r>
              <a:rPr lang="ko-KR" altLang="en-US" dirty="0" smtClean="0"/>
              <a:t>으로 가능한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은</a:t>
            </a:r>
            <a:r>
              <a:rPr lang="en-US" altLang="ko-KR" dirty="0" smtClean="0"/>
              <a:t>, S</a:t>
            </a:r>
            <a:r>
              <a:rPr lang="ko-KR" altLang="en-US" dirty="0" smtClean="0"/>
              <a:t>의 길이의 약수이다</a:t>
            </a:r>
            <a:r>
              <a:rPr lang="en-US" altLang="ko-KR" dirty="0" smtClean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 smtClean="0"/>
              <a:t>모든 가능한 </a:t>
            </a:r>
            <a:r>
              <a:rPr lang="en-US" altLang="ko-KR" dirty="0" smtClean="0"/>
              <a:t>S</a:t>
            </a:r>
            <a:r>
              <a:rPr lang="ko-KR" altLang="en-US" dirty="0" smtClean="0"/>
              <a:t>의 길이의 약수에 대해서 해본다</a:t>
            </a:r>
            <a:r>
              <a:rPr lang="en-US" altLang="ko-KR" dirty="0" smtClean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n = 12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85316" y="3343391"/>
          <a:ext cx="8821368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=""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151720832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5343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91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제목 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문제 풀이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𝑁𝑑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제목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6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 smtClean="0"/>
              <a:t>S = A</a:t>
            </a:r>
            <a:r>
              <a:rPr lang="en-US" altLang="ko-KR" baseline="30000" dirty="0" smtClean="0"/>
              <a:t>n</a:t>
            </a:r>
            <a:r>
              <a:rPr lang="ko-KR" altLang="en-US" dirty="0" smtClean="0"/>
              <a:t>으로 가능한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은</a:t>
            </a:r>
            <a:r>
              <a:rPr lang="en-US" altLang="ko-KR" dirty="0" smtClean="0"/>
              <a:t>, S</a:t>
            </a:r>
            <a:r>
              <a:rPr lang="ko-KR" altLang="en-US" dirty="0" smtClean="0"/>
              <a:t>의 길이의 약수이다</a:t>
            </a:r>
            <a:r>
              <a:rPr lang="en-US" altLang="ko-KR" dirty="0" smtClean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 smtClean="0"/>
              <a:t>모든 가능한 </a:t>
            </a:r>
            <a:r>
              <a:rPr lang="en-US" altLang="ko-KR" dirty="0" smtClean="0"/>
              <a:t>S</a:t>
            </a:r>
            <a:r>
              <a:rPr lang="ko-KR" altLang="en-US" dirty="0" smtClean="0"/>
              <a:t>의 길이의 약수에 대해서 해본다</a:t>
            </a:r>
            <a:r>
              <a:rPr lang="en-US" altLang="ko-KR" dirty="0" smtClean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 smtClean="0"/>
              <a:t>n = 6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85316" y="3343391"/>
          <a:ext cx="8821368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="" xmlns:a16="http://schemas.microsoft.com/office/drawing/2014/main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="" xmlns:a16="http://schemas.microsoft.com/office/drawing/2014/main" val="151720832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5343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66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상승">
  <a:themeElements>
    <a:clrScheme name="Rise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Rise">
      <a:majorFont>
        <a:latin typeface="Tahoma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Rise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  <a:objectDefaults>
    <a:spDef>
      <a:spPr>
        <a:ln w="28575"/>
      </a:spPr>
      <a:bodyPr rtlCol="0" anchor="ctr"/>
      <a:lstStyle>
        <a:defPPr algn="ctr">
          <a:defRPr sz="2400" dirty="0" smtClean="0">
            <a:latin typeface="D2Coding" panose="020B0609020101020101" pitchFamily="49" charset="-127"/>
            <a:ea typeface="D2Coding" panose="020B0609020101020101" pitchFamily="49" charset="-127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8100" cmpd="sng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err="1" smtClean="0">
            <a:latin typeface="D2Coding" panose="020B0609020101020101" pitchFamily="49" charset="-127"/>
            <a:ea typeface="서울남산체 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상승</Template>
  <TotalTime>1442</TotalTime>
  <Words>1068</Words>
  <Application>Microsoft Office PowerPoint</Application>
  <PresentationFormat>사용자 지정</PresentationFormat>
  <Paragraphs>327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Arial</vt:lpstr>
      <vt:lpstr>서울남산체 M</vt:lpstr>
      <vt:lpstr>D2Coding</vt:lpstr>
      <vt:lpstr>Cambria Math</vt:lpstr>
      <vt:lpstr>Yoon 윤고딕 550_TT</vt:lpstr>
      <vt:lpstr>맑은 고딕</vt:lpstr>
      <vt:lpstr>Wingdings</vt:lpstr>
      <vt:lpstr>상승</vt:lpstr>
      <vt:lpstr>문자열의 거듭제곱</vt:lpstr>
      <vt:lpstr>목차</vt:lpstr>
      <vt:lpstr>문제 내용</vt:lpstr>
      <vt:lpstr>문제 내용</vt:lpstr>
      <vt:lpstr>문제 풀이</vt:lpstr>
      <vt:lpstr>문제 풀이 O(Nd(N))</vt:lpstr>
      <vt:lpstr>문제 풀이 O(Nd(N))</vt:lpstr>
      <vt:lpstr>문제 풀이 O(Nd(N))</vt:lpstr>
      <vt:lpstr>문제 풀이 O(Nd(N))</vt:lpstr>
      <vt:lpstr>문제 풀이 O(Nd(N))</vt:lpstr>
      <vt:lpstr>문제 풀이 O(Nd(N))</vt:lpstr>
      <vt:lpstr>문제 풀이 O(Nd(N))</vt:lpstr>
      <vt:lpstr>문제 풀이 O(Nd(N))</vt:lpstr>
      <vt:lpstr>문제 풀이 O(N log⁡N)</vt:lpstr>
      <vt:lpstr>문제 풀이 O(N log⁡N)</vt:lpstr>
      <vt:lpstr>문제 풀이 O(N)</vt:lpstr>
      <vt:lpstr>문제 풀이 O(N)</vt:lpstr>
      <vt:lpstr>문제 풀이 O(N)</vt:lpstr>
      <vt:lpstr>문제 풀이 O(N)</vt:lpstr>
      <vt:lpstr>문제 풀이 O(N)</vt:lpstr>
      <vt:lpstr>문제 풀이 O(N)</vt:lpstr>
      <vt:lpstr>문제 풀이 O(N)</vt:lpstr>
      <vt:lpstr>증명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거대도시의 야경</dc:title>
  <dc:creator>김종범</dc:creator>
  <cp:lastModifiedBy>Windows 사용자</cp:lastModifiedBy>
  <cp:revision>90</cp:revision>
  <dcterms:created xsi:type="dcterms:W3CDTF">2016-10-19T22:43:44Z</dcterms:created>
  <dcterms:modified xsi:type="dcterms:W3CDTF">2018-05-04T05:29:11Z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