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41" r:id="rId1"/>
  </p:sldMasterIdLst>
  <p:notesMasterIdLst>
    <p:notesMasterId r:id="rId15"/>
  </p:notesMasterIdLst>
  <p:sldIdLst>
    <p:sldId id="256" r:id="rId2"/>
    <p:sldId id="263" r:id="rId3"/>
    <p:sldId id="264" r:id="rId4"/>
    <p:sldId id="318" r:id="rId5"/>
    <p:sldId id="319" r:id="rId6"/>
    <p:sldId id="320" r:id="rId7"/>
    <p:sldId id="329" r:id="rId8"/>
    <p:sldId id="321" r:id="rId9"/>
    <p:sldId id="327" r:id="rId10"/>
    <p:sldId id="328" r:id="rId11"/>
    <p:sldId id="330" r:id="rId12"/>
    <p:sldId id="331" r:id="rId13"/>
    <p:sldId id="332" r:id="rId14"/>
  </p:sldIdLst>
  <p:sldSz cx="12192000" cy="6858000"/>
  <p:notesSz cx="6858000" cy="9144000"/>
  <p:embeddedFontLst>
    <p:embeddedFont>
      <p:font typeface="Cambria Math" panose="02040503050406030204" pitchFamily="18" charset="0"/>
      <p:regular r:id="rId16"/>
    </p:embeddedFont>
    <p:embeddedFont>
      <p:font typeface="함초롬돋움" panose="020B0600000101010101" charset="-127"/>
      <p:regular r:id="rId17"/>
      <p:bold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서울남산체 M" panose="02020603020101020101" pitchFamily="18" charset="-127"/>
      <p:regular r:id="rId21"/>
    </p:embeddedFont>
    <p:embeddedFont>
      <p:font typeface="Tahoma" panose="020B0604030504040204" pitchFamily="34" charset="0"/>
      <p:regular r:id="rId22"/>
      <p:bold r:id="rId23"/>
    </p:embeddedFont>
    <p:embeddedFont>
      <p:font typeface="Yoon 윤고딕 550_TT" panose="020B0600000101010101" charset="-127"/>
      <p:regular r:id="rId24"/>
    </p:embeddedFont>
    <p:embeddedFont>
      <p:font typeface="D2Coding" panose="020B0600000101010101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936" y="-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F2D7B-97EE-4DCE-B2C1-CB850AC1609A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7F0D1-3137-4AD6-AA66-817185801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5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9029" y="0"/>
            <a:ext cx="12221029" cy="6943724"/>
            <a:chOff x="-21772" y="0"/>
            <a:chExt cx="9165772" cy="6943724"/>
          </a:xfrm>
        </p:grpSpPr>
        <p:sp>
          <p:nvSpPr>
            <p:cNvPr id="8" name="Freeform 17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ah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9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6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12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2" name="Freeform 30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</p:sp>
        <p:sp>
          <p:nvSpPr>
            <p:cNvPr id="13" name="Freeform 11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ah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4" name="Freeform 5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ah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5" name="Freeform 23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386585"/>
            <a:ext cx="10363200" cy="957706"/>
          </a:xfrm>
        </p:spPr>
        <p:txBody>
          <a:bodyPr/>
          <a:lstStyle>
            <a:lvl1pPr algn="ctr">
              <a:defRPr sz="4800" b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357562"/>
            <a:ext cx="8534400" cy="571504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5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673600" y="-50800"/>
            <a:ext cx="7535333" cy="6908800"/>
            <a:chOff x="3505200" y="-50800"/>
            <a:chExt cx="5651500" cy="6908800"/>
          </a:xfrm>
        </p:grpSpPr>
        <p:sp>
          <p:nvSpPr>
            <p:cNvPr id="7" name="Freeform 29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8" name="Freeform 39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4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ah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200" y="2357431"/>
            <a:ext cx="11531600" cy="1470025"/>
          </a:xfrm>
        </p:spPr>
        <p:txBody>
          <a:bodyPr/>
          <a:lstStyle>
            <a:lvl1pPr>
              <a:defRPr sz="54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20" y="500042"/>
            <a:ext cx="9048813" cy="1143000"/>
          </a:xfrm>
        </p:spPr>
        <p:txBody>
          <a:bodyPr/>
          <a:lstStyle>
            <a:lvl1pPr algn="l">
              <a:defRPr sz="4000"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4236" y="2214564"/>
            <a:ext cx="6125633" cy="3228975"/>
          </a:xfrm>
        </p:spPr>
        <p:txBody>
          <a:bodyPr/>
          <a:lstStyle>
            <a:lvl1pPr>
              <a:lnSpc>
                <a:spcPct val="150000"/>
              </a:lnSpc>
              <a:defRPr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첫째 목차</a:t>
            </a:r>
          </a:p>
          <a:p>
            <a:pPr lvl="0"/>
            <a:r>
              <a:rPr lang="ko-KR" altLang="en-US" dirty="0"/>
              <a:t>둘째 목차</a:t>
            </a:r>
          </a:p>
          <a:p>
            <a:pPr lvl="0"/>
            <a:r>
              <a:rPr lang="ko-KR" altLang="en-US" dirty="0"/>
              <a:t>셋째 목차</a:t>
            </a:r>
          </a:p>
          <a:p>
            <a:pPr lvl="0"/>
            <a:r>
              <a:rPr lang="ko-KR" altLang="en-US" dirty="0"/>
              <a:t>넷째 목차</a:t>
            </a:r>
          </a:p>
          <a:p>
            <a:pPr lvl="0"/>
            <a:r>
              <a:rPr lang="ko-KR" altLang="en-US" dirty="0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1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906027" y="571481"/>
            <a:ext cx="1676372" cy="5554683"/>
          </a:xfrm>
        </p:spPr>
        <p:txBody>
          <a:bodyPr vert="eaVert"/>
          <a:lstStyle>
            <a:lvl1pPr algn="ctr"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571481"/>
            <a:ext cx="9010675" cy="5554683"/>
          </a:xfrm>
        </p:spPr>
        <p:txBody>
          <a:bodyPr vert="eaVert"/>
          <a:lstStyle>
            <a:lvl1pPr>
              <a:defRPr b="0" i="0" baseline="0">
                <a:latin typeface="D2Coding" panose="020B0609020101020101" pitchFamily="49" charset="-127"/>
              </a:defRPr>
            </a:lvl1pPr>
            <a:lvl2pPr>
              <a:defRPr b="0" i="0" baseline="0">
                <a:latin typeface="D2Coding" panose="020B0609020101020101" pitchFamily="49" charset="-127"/>
              </a:defRPr>
            </a:lvl2pPr>
            <a:lvl3pPr>
              <a:defRPr b="0" i="0" baseline="0">
                <a:latin typeface="D2Coding" panose="020B0609020101020101" pitchFamily="49" charset="-127"/>
              </a:defRPr>
            </a:lvl3pPr>
            <a:lvl4pPr>
              <a:defRPr b="0" i="0" baseline="0">
                <a:latin typeface="D2Coding" panose="020B0609020101020101" pitchFamily="49" charset="-127"/>
              </a:defRPr>
            </a:lvl4pPr>
            <a:lvl5pPr>
              <a:defRPr b="0" i="0" baseline="0">
                <a:latin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5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>
            <a:lvl1pPr>
              <a:defRPr sz="360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2pPr>
            <a:lvl3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3pPr>
            <a:lvl4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4pPr>
            <a:lvl5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6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0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2570" y="0"/>
            <a:ext cx="6790339" cy="6943724"/>
            <a:chOff x="-16927" y="0"/>
            <a:chExt cx="5092754" cy="6943724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12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9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23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2571734"/>
            <a:ext cx="10363200" cy="1071581"/>
          </a:xfrm>
        </p:spPr>
        <p:txBody>
          <a:bodyPr anchor="t"/>
          <a:lstStyle>
            <a:lvl1pPr algn="r">
              <a:defRPr sz="4800" b="0" i="0" cap="none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035630"/>
            <a:ext cx="10363200" cy="536104"/>
          </a:xfrm>
        </p:spPr>
        <p:txBody>
          <a:bodyPr anchor="b"/>
          <a:lstStyle>
            <a:lvl1pPr marL="0" indent="0" algn="r">
              <a:buNone/>
              <a:defRPr sz="2000" b="0" i="0" cap="none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52464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3786191"/>
            <a:ext cx="3860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77267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sz="half" idx="13"/>
          </p:nvPr>
        </p:nvSpPr>
        <p:spPr>
          <a:xfrm>
            <a:off x="609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1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4"/>
            <a:ext cx="10972800" cy="4668089"/>
          </a:xfrm>
        </p:spPr>
        <p:txBody>
          <a:bodyPr/>
          <a:lstStyle>
            <a:lvl1pPr>
              <a:buNone/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609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6197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9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"/>
          <p:cNvGrpSpPr/>
          <p:nvPr/>
        </p:nvGrpSpPr>
        <p:grpSpPr>
          <a:xfrm>
            <a:off x="-12699" y="1"/>
            <a:ext cx="4579940" cy="3429000"/>
            <a:chOff x="-9525" y="1"/>
            <a:chExt cx="3434955" cy="3429000"/>
          </a:xfrm>
        </p:grpSpPr>
        <p:sp>
          <p:nvSpPr>
            <p:cNvPr id="21" name="Freeform 6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  <p:sp>
          <p:nvSpPr>
            <p:cNvPr id="12" name="Freeform 6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  <p:sp>
          <p:nvSpPr>
            <p:cNvPr id="13" name="Freeform 12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</p:sp>
      </p:grpSp>
      <p:grpSp>
        <p:nvGrpSpPr>
          <p:cNvPr id="9" name="그룹 22"/>
          <p:cNvGrpSpPr/>
          <p:nvPr/>
        </p:nvGrpSpPr>
        <p:grpSpPr>
          <a:xfrm>
            <a:off x="7619125" y="3429000"/>
            <a:ext cx="4572875" cy="3429000"/>
            <a:chOff x="5714344" y="3429000"/>
            <a:chExt cx="3429656" cy="3429000"/>
          </a:xfrm>
        </p:grpSpPr>
        <p:grpSp>
          <p:nvGrpSpPr>
            <p:cNvPr id="10" name="그룹 18"/>
            <p:cNvGrpSpPr/>
            <p:nvPr/>
          </p:nvGrpSpPr>
          <p:grpSpPr>
            <a:xfrm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Freeform 6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</p:sp>
          <p:sp>
            <p:nvSpPr>
              <p:cNvPr id="18" name="Freeform 12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ah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</p:sp>
        </p:grpSp>
        <p:sp>
          <p:nvSpPr>
            <p:cNvPr id="22" name="Freeform 6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8400" y="760076"/>
            <a:ext cx="7315200" cy="566738"/>
          </a:xfrm>
        </p:spPr>
        <p:txBody>
          <a:bodyPr anchor="b"/>
          <a:lstStyle>
            <a:lvl1pPr algn="l">
              <a:defRPr sz="24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438400" y="1357298"/>
            <a:ext cx="7315200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 b="0" i="0" baseline="0">
                <a:latin typeface="D2Coding" panose="020B0609020101020101" pitchFamily="49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8400" y="5164150"/>
            <a:ext cx="7315200" cy="804862"/>
          </a:xfr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6"/>
          <p:cNvGrpSpPr/>
          <p:nvPr/>
        </p:nvGrpSpPr>
        <p:grpSpPr>
          <a:xfrm>
            <a:off x="8128000" y="2"/>
            <a:ext cx="4064000" cy="3733800"/>
            <a:chOff x="6096000" y="2"/>
            <a:chExt cx="3048000" cy="3733800"/>
          </a:xfrm>
        </p:grpSpPr>
        <p:sp>
          <p:nvSpPr>
            <p:cNvPr id="20" name="Freeform 6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</p:sp>
        <p:sp>
          <p:nvSpPr>
            <p:cNvPr id="21" name="Freeform 6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3" name="Freeform 12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</p:grpSp>
      <p:grpSp>
        <p:nvGrpSpPr>
          <p:cNvPr id="8" name="그룹 25"/>
          <p:cNvGrpSpPr/>
          <p:nvPr/>
        </p:nvGrpSpPr>
        <p:grpSpPr>
          <a:xfrm>
            <a:off x="0" y="4191000"/>
            <a:ext cx="4572000" cy="2667000"/>
            <a:chOff x="0" y="4191000"/>
            <a:chExt cx="3429000" cy="2667000"/>
          </a:xfrm>
        </p:grpSpPr>
        <p:sp>
          <p:nvSpPr>
            <p:cNvPr id="24" name="Freeform 6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5" name="Freeform 6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357298"/>
            <a:ext cx="109728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4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b="0" i="0" kern="1200" baseline="0">
          <a:solidFill>
            <a:schemeClr val="accent2">
              <a:lumMod val="7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1pPr>
      <a:lvl2pPr marL="6318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8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339516"/>
            <a:ext cx="10363200" cy="2558716"/>
          </a:xfrm>
        </p:spPr>
        <p:txBody>
          <a:bodyPr/>
          <a:lstStyle/>
          <a:p>
            <a:r>
              <a:rPr lang="en-US" altLang="ko-KR" dirty="0"/>
              <a:t>Pole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544678"/>
            <a:ext cx="8534400" cy="571504"/>
          </a:xfrm>
        </p:spPr>
        <p:txBody>
          <a:bodyPr/>
          <a:lstStyle/>
          <a:p>
            <a:r>
              <a:rPr lang="en-US" altLang="ko-KR" cap="none" dirty="0" err="1"/>
              <a:t>JongBeom</a:t>
            </a:r>
            <a:r>
              <a:rPr lang="en-US" altLang="ko-KR" cap="none" dirty="0"/>
              <a:t> </a:t>
            </a:r>
            <a:r>
              <a:rPr lang="en-US" altLang="ko-KR" cap="none" dirty="0" smtClean="0"/>
              <a:t>Kim\</a:t>
            </a:r>
          </a:p>
          <a:p>
            <a:r>
              <a:rPr lang="en-US" altLang="ko-KR" dirty="0" smtClean="0"/>
              <a:t>+</a:t>
            </a:r>
          </a:p>
          <a:p>
            <a:r>
              <a:rPr lang="en-US" altLang="ko-KR" dirty="0" err="1" smtClean="0"/>
              <a:t>Hyeonmin</a:t>
            </a:r>
            <a:r>
              <a:rPr lang="en-US" altLang="ko-KR" dirty="0" smtClean="0"/>
              <a:t> Park</a:t>
            </a:r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25165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 </a:t>
            </a:r>
            <a:r>
              <a:rPr lang="en-US" altLang="ko-KR" dirty="0"/>
              <a:t>– </a:t>
            </a:r>
            <a:r>
              <a:rPr lang="ko-KR" altLang="en-US" dirty="0"/>
              <a:t>성질 </a:t>
            </a:r>
            <a:r>
              <a:rPr lang="en-US" altLang="ko-KR" i="1" dirty="0"/>
              <a:t>(cont.)</a:t>
            </a:r>
            <a:r>
              <a:rPr lang="ko-KR" altLang="en-US" dirty="0"/>
              <a:t> 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089569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N</a:t>
            </a:r>
            <a:r>
              <a:rPr lang="ko-KR" altLang="en-US" dirty="0"/>
              <a:t>개의 막대 중</a:t>
            </a:r>
            <a:r>
              <a:rPr lang="en-US" altLang="ko-KR" dirty="0"/>
              <a:t>, </a:t>
            </a:r>
            <a:r>
              <a:rPr lang="ko-KR" altLang="en-US" dirty="0"/>
              <a:t>길이가 </a:t>
            </a:r>
            <a:r>
              <a:rPr lang="en-US" altLang="ko-KR" dirty="0"/>
              <a:t>1</a:t>
            </a:r>
            <a:r>
              <a:rPr lang="ko-KR" altLang="en-US" dirty="0"/>
              <a:t>인 막대의 위치에 대해서 생각해보자</a:t>
            </a:r>
            <a:r>
              <a:rPr lang="en-US" altLang="ko-KR" dirty="0"/>
              <a:t>.</a:t>
            </a:r>
          </a:p>
        </p:txBody>
      </p:sp>
      <p:sp>
        <p:nvSpPr>
          <p:cNvPr id="31" name="내용 개체 틀 1"/>
          <p:cNvSpPr txBox="1">
            <a:spLocks/>
          </p:cNvSpPr>
          <p:nvPr/>
        </p:nvSpPr>
        <p:spPr>
          <a:xfrm>
            <a:off x="1693339" y="5397499"/>
            <a:ext cx="2184396" cy="495300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dirty="0"/>
              <a:t>N : (L, R)</a:t>
            </a:r>
          </a:p>
        </p:txBody>
      </p:sp>
      <p:sp>
        <p:nvSpPr>
          <p:cNvPr id="53" name="내용 개체 틀 1"/>
          <p:cNvSpPr txBox="1">
            <a:spLocks/>
          </p:cNvSpPr>
          <p:nvPr/>
        </p:nvSpPr>
        <p:spPr>
          <a:xfrm>
            <a:off x="4965700" y="5393264"/>
            <a:ext cx="2184396" cy="495300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dirty="0"/>
              <a:t>N-1 : (L, R-1)</a:t>
            </a:r>
          </a:p>
        </p:txBody>
      </p:sp>
      <p:sp>
        <p:nvSpPr>
          <p:cNvPr id="55" name="내용 개체 틀 1"/>
          <p:cNvSpPr txBox="1">
            <a:spLocks/>
          </p:cNvSpPr>
          <p:nvPr/>
        </p:nvSpPr>
        <p:spPr>
          <a:xfrm>
            <a:off x="8238059" y="5363630"/>
            <a:ext cx="2184396" cy="495300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dirty="0"/>
              <a:t>N-1 : (L, R-1)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785534" y="2734731"/>
            <a:ext cx="364066" cy="237913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057403" y="3121022"/>
            <a:ext cx="364066" cy="19981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149599" y="3513665"/>
            <a:ext cx="364066" cy="16001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693338" y="3925356"/>
            <a:ext cx="364066" cy="11937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421469" y="4314822"/>
            <a:ext cx="364066" cy="804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517874" y="4690530"/>
            <a:ext cx="364066" cy="423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6057887" y="2734730"/>
            <a:ext cx="364066" cy="237913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5329756" y="3121021"/>
            <a:ext cx="364066" cy="19981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6421952" y="3513664"/>
            <a:ext cx="364066" cy="16001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4965691" y="3925355"/>
            <a:ext cx="364066" cy="11937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5693822" y="4314821"/>
            <a:ext cx="364066" cy="804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6781760" y="4690529"/>
            <a:ext cx="364066" cy="423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9334516" y="2734730"/>
            <a:ext cx="364066" cy="237913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8606385" y="3121021"/>
            <a:ext cx="364066" cy="19981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9698581" y="3513664"/>
            <a:ext cx="364066" cy="16001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8242320" y="3925355"/>
            <a:ext cx="364066" cy="11937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8970451" y="4314821"/>
            <a:ext cx="364066" cy="804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10057331" y="4690529"/>
            <a:ext cx="364066" cy="423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6794503" y="4690529"/>
            <a:ext cx="364066" cy="423332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8238044" y="4697937"/>
            <a:ext cx="2188602" cy="423332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내용 개체 틀 1"/>
          <p:cNvSpPr txBox="1">
            <a:spLocks/>
          </p:cNvSpPr>
          <p:nvPr/>
        </p:nvSpPr>
        <p:spPr>
          <a:xfrm>
            <a:off x="757762" y="6038047"/>
            <a:ext cx="10972800" cy="646385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 X </a:t>
            </a:r>
            <a:r>
              <a:rPr lang="en-US" altLang="ko-KR" sz="3200" dirty="0" err="1"/>
              <a:t>Dy</a:t>
            </a:r>
            <a:r>
              <a:rPr lang="en-US" altLang="ko-KR" sz="3200" dirty="0"/>
              <a:t>[N-1][L][R-1]</a:t>
            </a:r>
          </a:p>
        </p:txBody>
      </p:sp>
    </p:spTree>
    <p:extLst>
      <p:ext uri="{BB962C8B-B14F-4D97-AF65-F5344CB8AC3E}">
        <p14:creationId xmlns:p14="http://schemas.microsoft.com/office/powerpoint/2010/main" val="2223203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 </a:t>
            </a:r>
            <a:r>
              <a:rPr lang="en-US" altLang="ko-KR" dirty="0"/>
              <a:t>– </a:t>
            </a:r>
            <a:r>
              <a:rPr lang="ko-KR" altLang="en-US" dirty="0"/>
              <a:t>성질 </a:t>
            </a:r>
            <a:r>
              <a:rPr lang="en-US" altLang="ko-KR" i="1" dirty="0"/>
              <a:t>(cont.)</a:t>
            </a:r>
            <a:r>
              <a:rPr lang="ko-KR" altLang="en-US" dirty="0"/>
              <a:t> 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089569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N</a:t>
            </a:r>
            <a:r>
              <a:rPr lang="ko-KR" altLang="en-US" dirty="0"/>
              <a:t>개의 막대 중</a:t>
            </a:r>
            <a:r>
              <a:rPr lang="en-US" altLang="ko-KR" dirty="0"/>
              <a:t>, </a:t>
            </a:r>
            <a:r>
              <a:rPr lang="ko-KR" altLang="en-US" dirty="0"/>
              <a:t>길이가 </a:t>
            </a:r>
            <a:r>
              <a:rPr lang="en-US" altLang="ko-KR" dirty="0"/>
              <a:t>1</a:t>
            </a:r>
            <a:r>
              <a:rPr lang="ko-KR" altLang="en-US" dirty="0"/>
              <a:t>인 막대의 위치에 대해서 생각해보자</a:t>
            </a:r>
            <a:r>
              <a:rPr lang="en-US" altLang="ko-KR" dirty="0"/>
              <a:t>.</a:t>
            </a:r>
          </a:p>
        </p:txBody>
      </p:sp>
      <p:sp>
        <p:nvSpPr>
          <p:cNvPr id="31" name="내용 개체 틀 1"/>
          <p:cNvSpPr txBox="1">
            <a:spLocks/>
          </p:cNvSpPr>
          <p:nvPr/>
        </p:nvSpPr>
        <p:spPr>
          <a:xfrm>
            <a:off x="1693339" y="5397499"/>
            <a:ext cx="2184396" cy="495300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dirty="0"/>
              <a:t>N : (L, R)</a:t>
            </a:r>
          </a:p>
        </p:txBody>
      </p:sp>
      <p:sp>
        <p:nvSpPr>
          <p:cNvPr id="53" name="내용 개체 틀 1"/>
          <p:cNvSpPr txBox="1">
            <a:spLocks/>
          </p:cNvSpPr>
          <p:nvPr/>
        </p:nvSpPr>
        <p:spPr>
          <a:xfrm>
            <a:off x="4965700" y="5393264"/>
            <a:ext cx="2184396" cy="495300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dirty="0"/>
              <a:t>N-1 : (L, R)</a:t>
            </a:r>
          </a:p>
        </p:txBody>
      </p:sp>
      <p:sp>
        <p:nvSpPr>
          <p:cNvPr id="55" name="내용 개체 틀 1"/>
          <p:cNvSpPr txBox="1">
            <a:spLocks/>
          </p:cNvSpPr>
          <p:nvPr/>
        </p:nvSpPr>
        <p:spPr>
          <a:xfrm>
            <a:off x="8238059" y="5363630"/>
            <a:ext cx="2184396" cy="495300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dirty="0"/>
              <a:t>N-1 : (L, R)</a:t>
            </a:r>
          </a:p>
        </p:txBody>
      </p:sp>
      <p:sp>
        <p:nvSpPr>
          <p:cNvPr id="128" name="내용 개체 틀 1"/>
          <p:cNvSpPr txBox="1">
            <a:spLocks/>
          </p:cNvSpPr>
          <p:nvPr/>
        </p:nvSpPr>
        <p:spPr>
          <a:xfrm>
            <a:off x="757762" y="6038047"/>
            <a:ext cx="10972800" cy="646385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(N-2) X </a:t>
            </a:r>
            <a:r>
              <a:rPr lang="en-US" altLang="ko-KR" sz="3200" dirty="0" err="1"/>
              <a:t>Dy</a:t>
            </a:r>
            <a:r>
              <a:rPr lang="en-US" altLang="ko-KR" sz="3200" dirty="0"/>
              <a:t>[N-1][L][R]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148560" y="2734729"/>
            <a:ext cx="364066" cy="237913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056363" y="3115729"/>
            <a:ext cx="364066" cy="19981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512625" y="3513663"/>
            <a:ext cx="364066" cy="16001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692298" y="3920063"/>
            <a:ext cx="364066" cy="11937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420429" y="4309529"/>
            <a:ext cx="364066" cy="804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784495" y="4690529"/>
            <a:ext cx="364066" cy="423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424002" y="2742137"/>
            <a:ext cx="364066" cy="237913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331805" y="3123137"/>
            <a:ext cx="364066" cy="19981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788067" y="3521071"/>
            <a:ext cx="364066" cy="16001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4967740" y="3927471"/>
            <a:ext cx="364066" cy="11937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5695871" y="4316937"/>
            <a:ext cx="364066" cy="804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059937" y="4697937"/>
            <a:ext cx="364066" cy="423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9511233" y="2722432"/>
            <a:ext cx="364066" cy="237913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8783100" y="3123137"/>
            <a:ext cx="364066" cy="19981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9875298" y="3501366"/>
            <a:ext cx="364066" cy="16001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419035" y="3927471"/>
            <a:ext cx="364066" cy="11937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9147166" y="4316937"/>
            <a:ext cx="364066" cy="804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9329201" y="4697937"/>
            <a:ext cx="364066" cy="423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059935" y="4678233"/>
            <a:ext cx="364066" cy="423332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8237003" y="4697936"/>
            <a:ext cx="2184394" cy="423332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877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 </a:t>
            </a:r>
            <a:r>
              <a:rPr lang="en-US" altLang="ko-KR" dirty="0"/>
              <a:t>– </a:t>
            </a:r>
            <a:r>
              <a:rPr lang="ko-KR" altLang="en-US" dirty="0" err="1"/>
              <a:t>점화식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 err="1"/>
              <a:t>Dy</a:t>
            </a:r>
            <a:r>
              <a:rPr lang="en-US" altLang="ko-KR" dirty="0"/>
              <a:t>[N][L][R] = N</a:t>
            </a:r>
            <a:r>
              <a:rPr lang="ko-KR" altLang="en-US" dirty="0"/>
              <a:t>개의 막대를 배치하였을 때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ko-KR" altLang="en-US" dirty="0"/>
              <a:t>왼쪽에서 </a:t>
            </a:r>
            <a:r>
              <a:rPr lang="en-US" altLang="ko-KR" dirty="0"/>
              <a:t>L</a:t>
            </a:r>
            <a:r>
              <a:rPr lang="ko-KR" altLang="en-US" dirty="0"/>
              <a:t>개가 보이고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ko-KR" altLang="en-US" dirty="0"/>
              <a:t>오른쪽에서 </a:t>
            </a:r>
            <a:r>
              <a:rPr lang="en-US" altLang="ko-KR" dirty="0"/>
              <a:t>R</a:t>
            </a:r>
            <a:r>
              <a:rPr lang="ko-KR" altLang="en-US" dirty="0"/>
              <a:t>개가 보이는 총 경우의 수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 err="1"/>
              <a:t>Dy</a:t>
            </a:r>
            <a:r>
              <a:rPr lang="en-US" altLang="ko-KR" dirty="0"/>
              <a:t>[N][L][R] </a:t>
            </a:r>
          </a:p>
          <a:p>
            <a:pPr marL="0" indent="0" algn="ctr">
              <a:buNone/>
            </a:pPr>
            <a:r>
              <a:rPr lang="en-US" altLang="ko-KR" dirty="0"/>
              <a:t>=</a:t>
            </a:r>
          </a:p>
          <a:p>
            <a:pPr marL="0" indent="0" algn="ctr">
              <a:buNone/>
            </a:pPr>
            <a:r>
              <a:rPr lang="en-US" altLang="ko-KR" dirty="0"/>
              <a:t>1 X </a:t>
            </a:r>
            <a:r>
              <a:rPr lang="en-US" altLang="ko-KR" dirty="0" err="1"/>
              <a:t>Dy</a:t>
            </a:r>
            <a:r>
              <a:rPr lang="en-US" altLang="ko-KR" dirty="0"/>
              <a:t>[N-1][L-1][R] + 1 X </a:t>
            </a:r>
            <a:r>
              <a:rPr lang="en-US" altLang="ko-KR" dirty="0" err="1"/>
              <a:t>Dy</a:t>
            </a:r>
            <a:r>
              <a:rPr lang="en-US" altLang="ko-KR" dirty="0"/>
              <a:t>[N-1][L][R-1] + (N-2) X </a:t>
            </a:r>
            <a:r>
              <a:rPr lang="en-US" altLang="ko-KR" dirty="0" err="1"/>
              <a:t>Dy</a:t>
            </a:r>
            <a:r>
              <a:rPr lang="en-US" altLang="ko-KR" dirty="0"/>
              <a:t>[N-1][L][R]</a:t>
            </a:r>
          </a:p>
        </p:txBody>
      </p:sp>
    </p:spTree>
    <p:extLst>
      <p:ext uri="{BB962C8B-B14F-4D97-AF65-F5344CB8AC3E}">
        <p14:creationId xmlns:p14="http://schemas.microsoft.com/office/powerpoint/2010/main" val="1122624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 </a:t>
            </a:r>
            <a:r>
              <a:rPr lang="en-US" altLang="ko-KR" dirty="0"/>
              <a:t>– O(N^3)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N = 1</a:t>
            </a:r>
          </a:p>
          <a:p>
            <a:pPr marL="0" indent="0" algn="ctr">
              <a:buNone/>
            </a:pPr>
            <a:r>
              <a:rPr lang="en-US" altLang="ko-KR" dirty="0" err="1"/>
              <a:t>Dy</a:t>
            </a:r>
            <a:r>
              <a:rPr lang="en-US" altLang="ko-KR" dirty="0"/>
              <a:t>[1][1][1] = 1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N &gt; 1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 err="1"/>
              <a:t>Dy</a:t>
            </a:r>
            <a:r>
              <a:rPr lang="en-US" altLang="ko-KR" dirty="0"/>
              <a:t>[N][L][R] </a:t>
            </a:r>
          </a:p>
          <a:p>
            <a:pPr marL="0" indent="0" algn="ctr">
              <a:buNone/>
            </a:pPr>
            <a:r>
              <a:rPr lang="en-US" altLang="ko-KR" dirty="0"/>
              <a:t>=</a:t>
            </a:r>
          </a:p>
          <a:p>
            <a:pPr marL="0" indent="0" algn="ctr">
              <a:buNone/>
            </a:pPr>
            <a:r>
              <a:rPr lang="en-US" altLang="ko-KR" dirty="0"/>
              <a:t>1 X </a:t>
            </a:r>
            <a:r>
              <a:rPr lang="en-US" altLang="ko-KR" dirty="0" err="1"/>
              <a:t>Dy</a:t>
            </a:r>
            <a:r>
              <a:rPr lang="en-US" altLang="ko-KR" dirty="0"/>
              <a:t>[N-1][L-1][R] + 1 X </a:t>
            </a:r>
            <a:r>
              <a:rPr lang="en-US" altLang="ko-KR" dirty="0" err="1"/>
              <a:t>Dy</a:t>
            </a:r>
            <a:r>
              <a:rPr lang="en-US" altLang="ko-KR" dirty="0"/>
              <a:t>[N-1][L][R-1] + (N-2) X </a:t>
            </a:r>
            <a:r>
              <a:rPr lang="en-US" altLang="ko-KR" dirty="0" err="1"/>
              <a:t>Dy</a:t>
            </a:r>
            <a:r>
              <a:rPr lang="en-US" altLang="ko-KR" dirty="0"/>
              <a:t>[N-1][L][R</a:t>
            </a:r>
            <a:r>
              <a:rPr lang="en-US" altLang="ko-KR" dirty="0" smtClean="0"/>
              <a:t>]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 smtClean="0"/>
              <a:t>L = 0 or R = 0 → </a:t>
            </a:r>
            <a:r>
              <a:rPr lang="en-US" altLang="ko-KR" dirty="0" err="1" smtClean="0"/>
              <a:t>Dy</a:t>
            </a:r>
            <a:r>
              <a:rPr lang="en-US" altLang="ko-KR" dirty="0" smtClean="0"/>
              <a:t>[N][L][R] = 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512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D2Coding" panose="020B0609020101020101" pitchFamily="49" charset="-127"/>
              </a:rPr>
              <a:t>문제 내용</a:t>
            </a:r>
            <a:endParaRPr lang="en-US" altLang="ko-KR" dirty="0">
              <a:latin typeface="D2Coding" panose="020B0609020101020101" pitchFamily="49" charset="-127"/>
            </a:endParaRPr>
          </a:p>
          <a:p>
            <a:r>
              <a:rPr lang="ko-KR" altLang="en-US" dirty="0">
                <a:latin typeface="D2Coding" panose="020B0609020101020101" pitchFamily="49" charset="-127"/>
              </a:rPr>
              <a:t>문제 풀이</a:t>
            </a:r>
            <a:endParaRPr lang="en-US" altLang="ko-KR" dirty="0">
              <a:latin typeface="D2Coding" panose="020B0609020101020101" pitchFamily="49" charset="-127"/>
            </a:endParaRPr>
          </a:p>
          <a:p>
            <a:pPr lvl="1"/>
            <a:r>
              <a:rPr lang="en-US" altLang="ko-KR" dirty="0">
                <a:latin typeface="D2Coding" panose="020B0609020101020101" pitchFamily="49" charset="-127"/>
                <a:ea typeface="서울남산체 M" panose="02020603020101020101" pitchFamily="18" charset="-127"/>
              </a:rPr>
              <a:t>O(N! x </a:t>
            </a:r>
            <a:r>
              <a:rPr lang="en-US" altLang="ko-KR" dirty="0"/>
              <a:t>N</a:t>
            </a:r>
            <a:r>
              <a:rPr lang="en-US" altLang="ko-KR" dirty="0">
                <a:latin typeface="D2Coding" panose="020B0609020101020101" pitchFamily="49" charset="-127"/>
                <a:ea typeface="서울남산체 M" panose="02020603020101020101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D2Coding" panose="020B0609020101020101" pitchFamily="49" charset="-127"/>
                <a:ea typeface="서울남산체 M" panose="02020603020101020101" pitchFamily="18" charset="-127"/>
              </a:rPr>
              <a:t>동적계획법 </a:t>
            </a:r>
            <a:r>
              <a:rPr lang="ko-KR" altLang="en-US" dirty="0"/>
              <a:t>정의</a:t>
            </a:r>
            <a:endParaRPr lang="en-US" altLang="ko-KR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  <a:p>
            <a:pPr lvl="1"/>
            <a:r>
              <a:rPr lang="ko-KR" altLang="en-US" dirty="0">
                <a:latin typeface="D2Coding" panose="020B0609020101020101" pitchFamily="49" charset="-127"/>
                <a:ea typeface="서울남산체 M" panose="02020603020101020101" pitchFamily="18" charset="-127"/>
              </a:rPr>
              <a:t>성질</a:t>
            </a:r>
            <a:endParaRPr lang="en-US" altLang="ko-KR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  <a:p>
            <a:pPr lvl="1"/>
            <a:r>
              <a:rPr lang="ko-KR" altLang="en-US" dirty="0" err="1">
                <a:latin typeface="D2Coding" panose="020B0609020101020101" pitchFamily="49" charset="-127"/>
                <a:ea typeface="서울남산체 M" panose="02020603020101020101" pitchFamily="18" charset="-127"/>
              </a:rPr>
              <a:t>점화식</a:t>
            </a:r>
            <a:endParaRPr lang="en-US" altLang="ko-KR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  <a:p>
            <a:pPr lvl="1"/>
            <a:r>
              <a:rPr lang="en-US" altLang="ko-KR" dirty="0">
                <a:latin typeface="D2Coding" panose="020B0609020101020101" pitchFamily="49" charset="-127"/>
                <a:ea typeface="서울남산체 M" panose="02020603020101020101" pitchFamily="18" charset="-127"/>
              </a:rPr>
              <a:t>O(N^3)</a:t>
            </a:r>
          </a:p>
        </p:txBody>
      </p:sp>
    </p:spTree>
    <p:extLst>
      <p:ext uri="{BB962C8B-B14F-4D97-AF65-F5344CB8AC3E}">
        <p14:creationId xmlns:p14="http://schemas.microsoft.com/office/powerpoint/2010/main" val="177039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3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en-US" altLang="ko-KR" dirty="0"/>
                  <a:t>1, 2, …, N</a:t>
                </a:r>
                <a:r>
                  <a:rPr lang="ko-KR" altLang="en-US" dirty="0"/>
                  <a:t>의 길이를 가진 막대를 배치하였을 때</a:t>
                </a:r>
                <a:r>
                  <a:rPr lang="en-US" altLang="ko-KR" dirty="0"/>
                  <a:t>,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왼쪽에서 </a:t>
                </a:r>
                <a:r>
                  <a:rPr lang="en-US" altLang="ko-KR" dirty="0"/>
                  <a:t>L</a:t>
                </a:r>
                <a:r>
                  <a:rPr lang="ko-KR" altLang="en-US" dirty="0"/>
                  <a:t>개의 막대가 보이고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오른쪽에서 </a:t>
                </a:r>
                <a:r>
                  <a:rPr lang="en-US" altLang="ko-KR" dirty="0"/>
                  <a:t>R</a:t>
                </a:r>
                <a:r>
                  <a:rPr lang="ko-KR" altLang="en-US" dirty="0"/>
                  <a:t>개의 막대가 보이는</a:t>
                </a:r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배치의 총 경우의 수를 </a:t>
                </a:r>
                <a:r>
                  <a:rPr lang="ko-KR" altLang="en-US" dirty="0" err="1"/>
                  <a:t>구하시오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≤20</m:t>
                    </m:r>
                  </m:oMath>
                </a14:m>
                <a:r>
                  <a:rPr lang="en-US" altLang="ko-KR" dirty="0"/>
                  <a:t>)</a:t>
                </a:r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829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42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 </a:t>
            </a:r>
            <a:r>
              <a:rPr lang="en-US" altLang="ko-KR" dirty="0"/>
              <a:t>– O(N! x N)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N</a:t>
            </a:r>
            <a:r>
              <a:rPr lang="ko-KR" altLang="en-US" dirty="0"/>
              <a:t>개의 막대를 재배열하는 방법은 </a:t>
            </a:r>
            <a:r>
              <a:rPr lang="en-US" altLang="ko-KR" dirty="0"/>
              <a:t>N!</a:t>
            </a:r>
            <a:r>
              <a:rPr lang="ko-KR" altLang="en-US" dirty="0"/>
              <a:t>가지가 있다</a:t>
            </a:r>
            <a:r>
              <a:rPr lang="en-US" altLang="ko-KR" dirty="0"/>
              <a:t>. =&gt; O(N!)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 모든 경우에 대해서 왼쪽에서 보이는 개수와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오른쪽에서 보이는 개수를 실제로 구한다</a:t>
            </a:r>
            <a:r>
              <a:rPr lang="en-US" altLang="ko-KR" dirty="0"/>
              <a:t>. =&gt;</a:t>
            </a:r>
            <a:r>
              <a:rPr lang="ko-KR" altLang="en-US" dirty="0"/>
              <a:t> </a:t>
            </a:r>
            <a:r>
              <a:rPr lang="en-US" altLang="ko-KR" dirty="0"/>
              <a:t>O(N)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 err="1"/>
              <a:t>시간복잡도는</a:t>
            </a:r>
            <a:r>
              <a:rPr lang="ko-KR" altLang="en-US" dirty="0"/>
              <a:t> </a:t>
            </a:r>
            <a:r>
              <a:rPr lang="en-US" altLang="ko-KR" dirty="0"/>
              <a:t>O(N! x N)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20! = 2432902008176640000</a:t>
            </a:r>
          </a:p>
        </p:txBody>
      </p:sp>
    </p:spTree>
    <p:extLst>
      <p:ext uri="{BB962C8B-B14F-4D97-AF65-F5344CB8AC3E}">
        <p14:creationId xmlns:p14="http://schemas.microsoft.com/office/powerpoint/2010/main" val="168851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 </a:t>
            </a:r>
            <a:r>
              <a:rPr lang="en-US" altLang="ko-KR" dirty="0"/>
              <a:t>– </a:t>
            </a:r>
            <a:r>
              <a:rPr lang="ko-KR" altLang="en-US" dirty="0"/>
              <a:t>동적계획법 정의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 err="1"/>
              <a:t>Dy</a:t>
            </a:r>
            <a:r>
              <a:rPr lang="en-US" altLang="ko-KR" dirty="0"/>
              <a:t>[N][L][R] = N</a:t>
            </a:r>
            <a:r>
              <a:rPr lang="ko-KR" altLang="en-US" dirty="0"/>
              <a:t>개의 막대를 배치하였을 때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ko-KR" altLang="en-US" dirty="0"/>
              <a:t>왼쪽에서 </a:t>
            </a:r>
            <a:r>
              <a:rPr lang="en-US" altLang="ko-KR" dirty="0"/>
              <a:t>L</a:t>
            </a:r>
            <a:r>
              <a:rPr lang="ko-KR" altLang="en-US" dirty="0"/>
              <a:t>개가 보이고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ko-KR" altLang="en-US" dirty="0"/>
              <a:t>오른쪽에서 </a:t>
            </a:r>
            <a:r>
              <a:rPr lang="en-US" altLang="ko-KR" dirty="0"/>
              <a:t>R</a:t>
            </a:r>
            <a:r>
              <a:rPr lang="ko-KR" altLang="en-US" dirty="0"/>
              <a:t>개가 보이는 총 경우의 수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 err="1"/>
              <a:t>라고</a:t>
            </a:r>
            <a:r>
              <a:rPr lang="ko-KR" altLang="en-US" dirty="0"/>
              <a:t> 정의를 하자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점화식을 만들기 위해 성질을 찾아보자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594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 </a:t>
            </a:r>
            <a:r>
              <a:rPr lang="en-US" altLang="ko-KR" dirty="0"/>
              <a:t>– </a:t>
            </a:r>
            <a:r>
              <a:rPr lang="ko-KR" altLang="en-US" dirty="0"/>
              <a:t>성질 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089569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N</a:t>
            </a:r>
            <a:r>
              <a:rPr lang="ko-KR" altLang="en-US" dirty="0"/>
              <a:t>개의 막대 중</a:t>
            </a:r>
            <a:r>
              <a:rPr lang="en-US" altLang="ko-KR" dirty="0"/>
              <a:t>, </a:t>
            </a:r>
            <a:r>
              <a:rPr lang="ko-KR" altLang="en-US" dirty="0"/>
              <a:t>길이가 </a:t>
            </a:r>
            <a:r>
              <a:rPr lang="en-US" altLang="ko-KR" dirty="0"/>
              <a:t>1</a:t>
            </a:r>
            <a:r>
              <a:rPr lang="ko-KR" altLang="en-US" dirty="0"/>
              <a:t>인 막대의 위치에 대해서 생각해보자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149604" y="2734733"/>
            <a:ext cx="364066" cy="237913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57407" y="3115733"/>
            <a:ext cx="364066" cy="19981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13669" y="3513667"/>
            <a:ext cx="364066" cy="16001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85543" y="3924301"/>
            <a:ext cx="364066" cy="11937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21473" y="4309533"/>
            <a:ext cx="364066" cy="804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3339" y="4694767"/>
            <a:ext cx="364066" cy="423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426194" y="2734733"/>
            <a:ext cx="364066" cy="237913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33997" y="3115733"/>
            <a:ext cx="364066" cy="19981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790259" y="3513667"/>
            <a:ext cx="364066" cy="16001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969932" y="3920067"/>
            <a:ext cx="364066" cy="11937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698063" y="4309533"/>
            <a:ext cx="364066" cy="804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062129" y="4690533"/>
            <a:ext cx="364066" cy="423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372576" y="2726267"/>
            <a:ext cx="364066" cy="237913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644445" y="3111500"/>
            <a:ext cx="364066" cy="19981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736641" y="3505201"/>
            <a:ext cx="364066" cy="16001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280380" y="3915834"/>
            <a:ext cx="364066" cy="11937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008511" y="4305300"/>
            <a:ext cx="364066" cy="804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104916" y="4682066"/>
            <a:ext cx="364066" cy="423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내용 개체 틀 1"/>
          <p:cNvSpPr txBox="1">
            <a:spLocks/>
          </p:cNvSpPr>
          <p:nvPr/>
        </p:nvSpPr>
        <p:spPr>
          <a:xfrm>
            <a:off x="1589618" y="5185833"/>
            <a:ext cx="2391841" cy="800099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ko-KR" altLang="en-US" sz="1800" dirty="0"/>
              <a:t>가장 왼쪽에 있는 경우</a:t>
            </a:r>
            <a:endParaRPr lang="en-US" altLang="ko-KR" sz="1800" dirty="0"/>
          </a:p>
          <a:p>
            <a:pPr marL="0" indent="0" algn="ctr">
              <a:buFont typeface="Wingdings"/>
              <a:buNone/>
            </a:pPr>
            <a:r>
              <a:rPr lang="en-US" altLang="ko-KR" sz="1800" dirty="0"/>
              <a:t>(1 </a:t>
            </a:r>
            <a:r>
              <a:rPr lang="ko-KR" altLang="en-US" sz="1800" dirty="0"/>
              <a:t>가지</a:t>
            </a:r>
            <a:r>
              <a:rPr lang="en-US" altLang="ko-KR" sz="1800" dirty="0"/>
              <a:t>)</a:t>
            </a:r>
          </a:p>
        </p:txBody>
      </p:sp>
      <p:sp>
        <p:nvSpPr>
          <p:cNvPr id="23" name="내용 개체 틀 1"/>
          <p:cNvSpPr txBox="1">
            <a:spLocks/>
          </p:cNvSpPr>
          <p:nvPr/>
        </p:nvSpPr>
        <p:spPr>
          <a:xfrm>
            <a:off x="8025303" y="5185834"/>
            <a:ext cx="2694545" cy="80009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ko-KR" altLang="en-US" sz="1800" dirty="0"/>
              <a:t>가장 오른쪽에 있는 경우</a:t>
            </a:r>
            <a:endParaRPr lang="en-US" altLang="ko-KR" sz="1800" dirty="0"/>
          </a:p>
          <a:p>
            <a:pPr marL="0" indent="0" algn="ctr">
              <a:buFont typeface="Wingdings"/>
              <a:buNone/>
            </a:pPr>
            <a:r>
              <a:rPr lang="en-US" altLang="ko-KR" sz="1800" dirty="0"/>
              <a:t>(1 </a:t>
            </a:r>
            <a:r>
              <a:rPr lang="ko-KR" altLang="en-US" sz="1800" dirty="0"/>
              <a:t>가지</a:t>
            </a:r>
            <a:r>
              <a:rPr lang="en-US" altLang="ko-KR" sz="1800" dirty="0"/>
              <a:t>)</a:t>
            </a:r>
          </a:p>
        </p:txBody>
      </p:sp>
      <p:sp>
        <p:nvSpPr>
          <p:cNvPr id="24" name="내용 개체 틀 1"/>
          <p:cNvSpPr txBox="1">
            <a:spLocks/>
          </p:cNvSpPr>
          <p:nvPr/>
        </p:nvSpPr>
        <p:spPr>
          <a:xfrm>
            <a:off x="4714856" y="5185834"/>
            <a:ext cx="2694545" cy="80009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ko-KR" altLang="en-US" sz="1800" dirty="0"/>
              <a:t>중간에 껴 있는 경우</a:t>
            </a:r>
            <a:endParaRPr lang="en-US" altLang="ko-KR" sz="1800" dirty="0"/>
          </a:p>
          <a:p>
            <a:pPr marL="0" indent="0" algn="ctr">
              <a:buFont typeface="Wingdings"/>
              <a:buNone/>
            </a:pPr>
            <a:r>
              <a:rPr lang="en-US" altLang="ko-KR" sz="1800" dirty="0"/>
              <a:t>(N-2 </a:t>
            </a:r>
            <a:r>
              <a:rPr lang="ko-KR" altLang="en-US" sz="1800" dirty="0"/>
              <a:t>가지</a:t>
            </a:r>
            <a:r>
              <a:rPr lang="en-US" altLang="ko-KR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538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 </a:t>
            </a:r>
            <a:r>
              <a:rPr lang="en-US" altLang="ko-KR" dirty="0"/>
              <a:t>– </a:t>
            </a:r>
            <a:r>
              <a:rPr lang="ko-KR" altLang="en-US" dirty="0"/>
              <a:t>성질 </a:t>
            </a:r>
            <a:r>
              <a:rPr lang="en-US" altLang="ko-KR" i="1" dirty="0"/>
              <a:t>(cont.)</a:t>
            </a:r>
            <a:r>
              <a:rPr lang="ko-KR" altLang="en-US" dirty="0"/>
              <a:t> 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089569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N</a:t>
            </a:r>
            <a:r>
              <a:rPr lang="ko-KR" altLang="en-US" dirty="0"/>
              <a:t>개의 막대 중</a:t>
            </a:r>
            <a:r>
              <a:rPr lang="en-US" altLang="ko-KR" dirty="0"/>
              <a:t>, </a:t>
            </a:r>
            <a:r>
              <a:rPr lang="ko-KR" altLang="en-US" dirty="0"/>
              <a:t>길이가 </a:t>
            </a:r>
            <a:r>
              <a:rPr lang="en-US" altLang="ko-KR" dirty="0"/>
              <a:t>1</a:t>
            </a:r>
            <a:r>
              <a:rPr lang="ko-KR" altLang="en-US" dirty="0"/>
              <a:t>인 막대의 위치에 대해서 생각해보자</a:t>
            </a:r>
            <a:r>
              <a:rPr lang="en-US" altLang="ko-KR" dirty="0"/>
              <a:t>.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149604" y="2734733"/>
            <a:ext cx="364066" cy="237913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057407" y="3115733"/>
            <a:ext cx="364066" cy="19981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513669" y="3513667"/>
            <a:ext cx="364066" cy="16001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785543" y="3924301"/>
            <a:ext cx="364066" cy="11937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421473" y="4309533"/>
            <a:ext cx="364066" cy="804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693339" y="4694767"/>
            <a:ext cx="364066" cy="423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내용 개체 틀 1"/>
          <p:cNvSpPr txBox="1">
            <a:spLocks/>
          </p:cNvSpPr>
          <p:nvPr/>
        </p:nvSpPr>
        <p:spPr>
          <a:xfrm>
            <a:off x="1693339" y="5397499"/>
            <a:ext cx="2184396" cy="495300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dirty="0"/>
              <a:t>N : (L, R)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421963" y="2730499"/>
            <a:ext cx="364066" cy="237913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329766" y="3111499"/>
            <a:ext cx="364066" cy="19981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786028" y="3509433"/>
            <a:ext cx="364066" cy="16001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049435" y="3911600"/>
            <a:ext cx="364066" cy="11937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693832" y="4305299"/>
            <a:ext cx="364066" cy="804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965698" y="4682066"/>
            <a:ext cx="364066" cy="423332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9694322" y="2730499"/>
            <a:ext cx="364066" cy="237913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602125" y="3111499"/>
            <a:ext cx="364066" cy="19981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0058387" y="3509433"/>
            <a:ext cx="364066" cy="16001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9330261" y="3911600"/>
            <a:ext cx="364066" cy="11937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966191" y="4305299"/>
            <a:ext cx="364066" cy="804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238057" y="4682066"/>
            <a:ext cx="364066" cy="423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내용 개체 틀 1"/>
          <p:cNvSpPr txBox="1">
            <a:spLocks/>
          </p:cNvSpPr>
          <p:nvPr/>
        </p:nvSpPr>
        <p:spPr>
          <a:xfrm>
            <a:off x="4965700" y="5393264"/>
            <a:ext cx="2184396" cy="495300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dirty="0"/>
              <a:t>N-1 : (L-1, R)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242279" y="4673599"/>
            <a:ext cx="2180173" cy="423332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내용 개체 틀 1"/>
          <p:cNvSpPr txBox="1">
            <a:spLocks/>
          </p:cNvSpPr>
          <p:nvPr/>
        </p:nvSpPr>
        <p:spPr>
          <a:xfrm>
            <a:off x="8238059" y="5363630"/>
            <a:ext cx="2184396" cy="495300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dirty="0"/>
              <a:t>N-1 : (L-1, R)</a:t>
            </a:r>
          </a:p>
        </p:txBody>
      </p:sp>
      <p:sp>
        <p:nvSpPr>
          <p:cNvPr id="56" name="내용 개체 틀 1"/>
          <p:cNvSpPr txBox="1">
            <a:spLocks/>
          </p:cNvSpPr>
          <p:nvPr/>
        </p:nvSpPr>
        <p:spPr>
          <a:xfrm>
            <a:off x="757762" y="6038047"/>
            <a:ext cx="10972800" cy="646385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 X </a:t>
            </a:r>
            <a:r>
              <a:rPr lang="en-US" altLang="ko-KR" sz="3200" dirty="0" err="1"/>
              <a:t>Dy</a:t>
            </a:r>
            <a:r>
              <a:rPr lang="en-US" altLang="ko-KR" sz="3200" dirty="0"/>
              <a:t>[N-1][L-1][R]</a:t>
            </a:r>
          </a:p>
        </p:txBody>
      </p:sp>
    </p:spTree>
    <p:extLst>
      <p:ext uri="{BB962C8B-B14F-4D97-AF65-F5344CB8AC3E}">
        <p14:creationId xmlns:p14="http://schemas.microsoft.com/office/powerpoint/2010/main" val="58823789"/>
      </p:ext>
    </p:extLst>
  </p:cSld>
  <p:clrMapOvr>
    <a:masterClrMapping/>
  </p:clrMapOvr>
</p:sld>
</file>

<file path=ppt/theme/theme1.xml><?xml version="1.0" encoding="utf-8"?>
<a:theme xmlns:a="http://schemas.openxmlformats.org/drawingml/2006/main" name="상승">
  <a:themeElements>
    <a:clrScheme name="Rise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Rise">
      <a:majorFont>
        <a:latin typeface="Tahoma"/>
        <a:ea typeface="한컴 윤고딕 240"/>
        <a:cs typeface=""/>
      </a:majorFont>
      <a:minorFont>
        <a:latin typeface="Tahoma"/>
        <a:ea typeface="함초롬돋움"/>
        <a:cs typeface=""/>
      </a:minorFont>
    </a:fontScheme>
    <a:fmtScheme name="Rise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  <a:objectDefaults>
    <a:lnDef>
      <a:spPr>
        <a:ln w="38100" cmpd="sng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err="1" smtClean="0">
            <a:latin typeface="D2Coding" panose="020B0609020101020101" pitchFamily="49" charset="-127"/>
            <a:ea typeface="서울남산체 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상승</Template>
  <TotalTime>1120</TotalTime>
  <Words>483</Words>
  <Application>Microsoft Office PowerPoint</Application>
  <PresentationFormat>사용자 지정</PresentationFormat>
  <Paragraphs>96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Arial</vt:lpstr>
      <vt:lpstr>Cambria Math</vt:lpstr>
      <vt:lpstr>함초롬돋움</vt:lpstr>
      <vt:lpstr>맑은 고딕</vt:lpstr>
      <vt:lpstr>서울남산체 M</vt:lpstr>
      <vt:lpstr>Tahoma</vt:lpstr>
      <vt:lpstr>Wingdings</vt:lpstr>
      <vt:lpstr>Yoon 윤고딕 550_TT</vt:lpstr>
      <vt:lpstr>D2Coding</vt:lpstr>
      <vt:lpstr>상승</vt:lpstr>
      <vt:lpstr>Pole</vt:lpstr>
      <vt:lpstr>목차</vt:lpstr>
      <vt:lpstr>문제 내용</vt:lpstr>
      <vt:lpstr>문제 내용</vt:lpstr>
      <vt:lpstr>문제 풀이</vt:lpstr>
      <vt:lpstr>문제 풀이 – O(N! x N)</vt:lpstr>
      <vt:lpstr>문제 풀이 – 동적계획법 정의</vt:lpstr>
      <vt:lpstr>문제 풀이 – 성질 </vt:lpstr>
      <vt:lpstr>문제 풀이 – 성질 (cont.) </vt:lpstr>
      <vt:lpstr>문제 풀이 – 성질 (cont.) </vt:lpstr>
      <vt:lpstr>문제 풀이 – 성질 (cont.) </vt:lpstr>
      <vt:lpstr>문제 풀이 – 점화식</vt:lpstr>
      <vt:lpstr>문제 풀이 – O(N^3)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거대도시의 야경</dc:title>
  <dc:creator>김종범</dc:creator>
  <cp:lastModifiedBy>Windows 사용자</cp:lastModifiedBy>
  <cp:revision>46</cp:revision>
  <dcterms:created xsi:type="dcterms:W3CDTF">2016-10-19T22:43:44Z</dcterms:created>
  <dcterms:modified xsi:type="dcterms:W3CDTF">2018-02-28T05:39:17Z</dcterms:modified>
</cp:coreProperties>
</file>