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0"/>
  </p:notesMasterIdLst>
  <p:sldIdLst>
    <p:sldId id="256" r:id="rId2"/>
    <p:sldId id="263" r:id="rId3"/>
    <p:sldId id="264" r:id="rId4"/>
    <p:sldId id="318" r:id="rId5"/>
    <p:sldId id="319" r:id="rId6"/>
    <p:sldId id="320" r:id="rId7"/>
    <p:sldId id="354" r:id="rId8"/>
    <p:sldId id="358" r:id="rId9"/>
    <p:sldId id="357" r:id="rId10"/>
    <p:sldId id="356" r:id="rId11"/>
    <p:sldId id="367" r:id="rId12"/>
    <p:sldId id="359" r:id="rId13"/>
    <p:sldId id="360" r:id="rId14"/>
    <p:sldId id="361" r:id="rId15"/>
    <p:sldId id="362" r:id="rId16"/>
    <p:sldId id="363" r:id="rId17"/>
    <p:sldId id="365" r:id="rId18"/>
    <p:sldId id="366" r:id="rId19"/>
  </p:sldIdLst>
  <p:sldSz cx="12192000" cy="6858000"/>
  <p:notesSz cx="6858000" cy="9144000"/>
  <p:embeddedFontLst>
    <p:embeddedFont>
      <p:font typeface="서울남산체 M" panose="02020603020101020101" pitchFamily="18" charset="-127"/>
      <p:regular r:id="rId21"/>
    </p:embeddedFont>
    <p:embeddedFont>
      <p:font typeface="Cambria Math" panose="02040503050406030204" pitchFamily="18" charset="0"/>
      <p:regular r:id="rId22"/>
    </p:embeddedFont>
    <p:embeddedFont>
      <p:font typeface="D2Coding" panose="020B0600000101010101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Yoon 윤고딕 550_TT" panose="020B0600000101010101" charset="-127"/>
      <p:regular r:id="rId27"/>
    </p:embeddedFont>
    <p:embeddedFont>
      <p:font typeface="함초롬돋움" panose="020B0600000101010101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5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1/17/2018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가장 짧은 길 전부 청소하기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 err="1"/>
              <a:t>JongBeom</a:t>
            </a:r>
            <a:r>
              <a:rPr lang="en-US" altLang="ko-KR" cap="none" dirty="0"/>
              <a:t> </a:t>
            </a:r>
            <a:r>
              <a:rPr lang="en-US" altLang="ko-KR" cap="none" dirty="0" smtClean="0"/>
              <a:t>Kim</a:t>
            </a:r>
          </a:p>
          <a:p>
            <a:r>
              <a:rPr lang="en-US" altLang="ko-KR" dirty="0" smtClean="0"/>
              <a:t>Modified by KENNY Park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cxnSpLocks/>
            <a:stCxn id="7" idx="7"/>
            <a:endCxn id="12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7" idx="6"/>
            <a:endCxn id="13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7" idx="4"/>
            <a:endCxn id="11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1" idx="5"/>
            <a:endCxn id="14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1" idx="6"/>
            <a:endCxn id="13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14" idx="0"/>
            <a:endCxn id="13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  <a:stCxn id="13" idx="0"/>
            <a:endCxn id="12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12" idx="6"/>
            <a:endCxn id="17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13" idx="7"/>
            <a:endCxn id="17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3" idx="5"/>
            <a:endCxn id="18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14" idx="6"/>
            <a:endCxn id="18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18" idx="0"/>
            <a:endCxn id="17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7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8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9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0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1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14" name="타원 113"/>
          <p:cNvSpPr/>
          <p:nvPr/>
        </p:nvSpPr>
        <p:spPr>
          <a:xfrm>
            <a:off x="6389479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389479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415834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415834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415834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0518390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518390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1" name="직선 화살표 연결선 120"/>
          <p:cNvCxnSpPr>
            <a:cxnSpLocks/>
            <a:stCxn id="114" idx="7"/>
            <a:endCxn id="116" idx="2"/>
          </p:cNvCxnSpPr>
          <p:nvPr/>
        </p:nvCxnSpPr>
        <p:spPr>
          <a:xfrm flipV="1">
            <a:off x="7140019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  <a:stCxn id="114" idx="6"/>
            <a:endCxn id="117" idx="1"/>
          </p:cNvCxnSpPr>
          <p:nvPr/>
        </p:nvCxnSpPr>
        <p:spPr>
          <a:xfrm>
            <a:off x="7268791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14" idx="4"/>
            <a:endCxn id="115" idx="0"/>
          </p:cNvCxnSpPr>
          <p:nvPr/>
        </p:nvCxnSpPr>
        <p:spPr>
          <a:xfrm>
            <a:off x="6829135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stCxn id="115" idx="5"/>
            <a:endCxn id="118" idx="2"/>
          </p:cNvCxnSpPr>
          <p:nvPr/>
        </p:nvCxnSpPr>
        <p:spPr>
          <a:xfrm>
            <a:off x="7140019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15" idx="6"/>
            <a:endCxn id="117" idx="3"/>
          </p:cNvCxnSpPr>
          <p:nvPr/>
        </p:nvCxnSpPr>
        <p:spPr>
          <a:xfrm flipV="1">
            <a:off x="7268791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8" idx="0"/>
            <a:endCxn id="117" idx="4"/>
          </p:cNvCxnSpPr>
          <p:nvPr/>
        </p:nvCxnSpPr>
        <p:spPr>
          <a:xfrm flipV="1">
            <a:off x="8855490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  <a:stCxn id="116" idx="6"/>
            <a:endCxn id="119" idx="1"/>
          </p:cNvCxnSpPr>
          <p:nvPr/>
        </p:nvCxnSpPr>
        <p:spPr>
          <a:xfrm>
            <a:off x="9295146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cxnSpLocks/>
            <a:stCxn id="117" idx="7"/>
            <a:endCxn id="119" idx="2"/>
          </p:cNvCxnSpPr>
          <p:nvPr/>
        </p:nvCxnSpPr>
        <p:spPr>
          <a:xfrm flipV="1">
            <a:off x="9166374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117" idx="5"/>
            <a:endCxn id="120" idx="2"/>
          </p:cNvCxnSpPr>
          <p:nvPr/>
        </p:nvCxnSpPr>
        <p:spPr>
          <a:xfrm>
            <a:off x="9166374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0" idx="0"/>
            <a:endCxn id="119" idx="4"/>
          </p:cNvCxnSpPr>
          <p:nvPr/>
        </p:nvCxnSpPr>
        <p:spPr>
          <a:xfrm flipV="1">
            <a:off x="10958046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내용 개체 틀 1"/>
          <p:cNvSpPr txBox="1">
            <a:spLocks/>
          </p:cNvSpPr>
          <p:nvPr/>
        </p:nvSpPr>
        <p:spPr>
          <a:xfrm>
            <a:off x="7249206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34" name="내용 개체 틀 1"/>
          <p:cNvSpPr txBox="1">
            <a:spLocks/>
          </p:cNvSpPr>
          <p:nvPr/>
        </p:nvSpPr>
        <p:spPr>
          <a:xfrm>
            <a:off x="9764997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36" name="내용 개체 틀 1"/>
          <p:cNvSpPr txBox="1">
            <a:spLocks/>
          </p:cNvSpPr>
          <p:nvPr/>
        </p:nvSpPr>
        <p:spPr>
          <a:xfrm>
            <a:off x="7359414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7" name="내용 개체 틀 1"/>
          <p:cNvSpPr txBox="1">
            <a:spLocks/>
          </p:cNvSpPr>
          <p:nvPr/>
        </p:nvSpPr>
        <p:spPr>
          <a:xfrm>
            <a:off x="9391115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8" name="내용 개체 틀 1"/>
          <p:cNvSpPr txBox="1">
            <a:spLocks/>
          </p:cNvSpPr>
          <p:nvPr/>
        </p:nvSpPr>
        <p:spPr>
          <a:xfrm>
            <a:off x="6321746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39" name="내용 개체 틀 1"/>
          <p:cNvSpPr txBox="1">
            <a:spLocks/>
          </p:cNvSpPr>
          <p:nvPr/>
        </p:nvSpPr>
        <p:spPr>
          <a:xfrm>
            <a:off x="10882427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0" name="내용 개체 틀 1"/>
          <p:cNvSpPr txBox="1">
            <a:spLocks/>
          </p:cNvSpPr>
          <p:nvPr/>
        </p:nvSpPr>
        <p:spPr>
          <a:xfrm>
            <a:off x="7653004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9656562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8817751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3" name="내용 개체 틀 1"/>
          <p:cNvSpPr txBox="1">
            <a:spLocks/>
          </p:cNvSpPr>
          <p:nvPr/>
        </p:nvSpPr>
        <p:spPr>
          <a:xfrm>
            <a:off x="7361570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75" name="다이아몬드 74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0" name="다이아몬드 79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1" name="다이아몬드 80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2" name="다이아몬드 81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3" name="다이아몬드 82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116657" y="1239899"/>
            <a:ext cx="5528942" cy="4522543"/>
            <a:chOff x="406295" y="1239899"/>
            <a:chExt cx="5528942" cy="4522543"/>
          </a:xfrm>
        </p:grpSpPr>
        <p:sp>
          <p:nvSpPr>
            <p:cNvPr id="85" name="다이아몬드 84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6" name="다이아몬드 85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7" name="다이아몬드 86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8" name="다이아몬드 87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9" name="다이아몬드 88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90" name="다이아몬드 89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91" name="다이아몬드 90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01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cxnSpLocks/>
            <a:stCxn id="7" idx="7"/>
            <a:endCxn id="12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7" idx="6"/>
            <a:endCxn id="13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7" idx="4"/>
            <a:endCxn id="11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1" idx="5"/>
            <a:endCxn id="14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1" idx="6"/>
            <a:endCxn id="13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14" idx="0"/>
            <a:endCxn id="13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  <a:stCxn id="13" idx="0"/>
            <a:endCxn id="12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12" idx="6"/>
            <a:endCxn id="17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13" idx="7"/>
            <a:endCxn id="17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3" idx="5"/>
            <a:endCxn id="18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14" idx="6"/>
            <a:endCxn id="18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18" idx="0"/>
            <a:endCxn id="17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7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8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9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0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1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4" name="타원 113"/>
          <p:cNvSpPr/>
          <p:nvPr/>
        </p:nvSpPr>
        <p:spPr>
          <a:xfrm>
            <a:off x="6389479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389479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415834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415834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415834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0518390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518390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1" name="직선 화살표 연결선 120"/>
          <p:cNvCxnSpPr>
            <a:cxnSpLocks/>
            <a:stCxn id="114" idx="7"/>
            <a:endCxn id="116" idx="2"/>
          </p:cNvCxnSpPr>
          <p:nvPr/>
        </p:nvCxnSpPr>
        <p:spPr>
          <a:xfrm flipV="1">
            <a:off x="7140019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  <a:stCxn id="114" idx="6"/>
            <a:endCxn id="117" idx="1"/>
          </p:cNvCxnSpPr>
          <p:nvPr/>
        </p:nvCxnSpPr>
        <p:spPr>
          <a:xfrm>
            <a:off x="7268791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14" idx="4"/>
            <a:endCxn id="115" idx="0"/>
          </p:cNvCxnSpPr>
          <p:nvPr/>
        </p:nvCxnSpPr>
        <p:spPr>
          <a:xfrm>
            <a:off x="6829135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stCxn id="115" idx="5"/>
            <a:endCxn id="118" idx="2"/>
          </p:cNvCxnSpPr>
          <p:nvPr/>
        </p:nvCxnSpPr>
        <p:spPr>
          <a:xfrm>
            <a:off x="7140019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15" idx="6"/>
            <a:endCxn id="117" idx="3"/>
          </p:cNvCxnSpPr>
          <p:nvPr/>
        </p:nvCxnSpPr>
        <p:spPr>
          <a:xfrm flipV="1">
            <a:off x="7268791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8" idx="0"/>
            <a:endCxn id="117" idx="4"/>
          </p:cNvCxnSpPr>
          <p:nvPr/>
        </p:nvCxnSpPr>
        <p:spPr>
          <a:xfrm flipV="1">
            <a:off x="8855490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  <a:stCxn id="116" idx="6"/>
            <a:endCxn id="119" idx="1"/>
          </p:cNvCxnSpPr>
          <p:nvPr/>
        </p:nvCxnSpPr>
        <p:spPr>
          <a:xfrm>
            <a:off x="9295146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cxnSpLocks/>
            <a:stCxn id="117" idx="7"/>
            <a:endCxn id="119" idx="2"/>
          </p:cNvCxnSpPr>
          <p:nvPr/>
        </p:nvCxnSpPr>
        <p:spPr>
          <a:xfrm flipV="1">
            <a:off x="9166374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117" idx="5"/>
            <a:endCxn id="120" idx="2"/>
          </p:cNvCxnSpPr>
          <p:nvPr/>
        </p:nvCxnSpPr>
        <p:spPr>
          <a:xfrm>
            <a:off x="9166374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0" idx="0"/>
            <a:endCxn id="119" idx="4"/>
          </p:cNvCxnSpPr>
          <p:nvPr/>
        </p:nvCxnSpPr>
        <p:spPr>
          <a:xfrm flipV="1">
            <a:off x="10958046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내용 개체 틀 1"/>
          <p:cNvSpPr txBox="1">
            <a:spLocks/>
          </p:cNvSpPr>
          <p:nvPr/>
        </p:nvSpPr>
        <p:spPr>
          <a:xfrm>
            <a:off x="7249206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34" name="내용 개체 틀 1"/>
          <p:cNvSpPr txBox="1">
            <a:spLocks/>
          </p:cNvSpPr>
          <p:nvPr/>
        </p:nvSpPr>
        <p:spPr>
          <a:xfrm>
            <a:off x="9764997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36" name="내용 개체 틀 1"/>
          <p:cNvSpPr txBox="1">
            <a:spLocks/>
          </p:cNvSpPr>
          <p:nvPr/>
        </p:nvSpPr>
        <p:spPr>
          <a:xfrm>
            <a:off x="7359414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7" name="내용 개체 틀 1"/>
          <p:cNvSpPr txBox="1">
            <a:spLocks/>
          </p:cNvSpPr>
          <p:nvPr/>
        </p:nvSpPr>
        <p:spPr>
          <a:xfrm>
            <a:off x="9391115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8" name="내용 개체 틀 1"/>
          <p:cNvSpPr txBox="1">
            <a:spLocks/>
          </p:cNvSpPr>
          <p:nvPr/>
        </p:nvSpPr>
        <p:spPr>
          <a:xfrm>
            <a:off x="6321746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39" name="내용 개체 틀 1"/>
          <p:cNvSpPr txBox="1">
            <a:spLocks/>
          </p:cNvSpPr>
          <p:nvPr/>
        </p:nvSpPr>
        <p:spPr>
          <a:xfrm>
            <a:off x="10882427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0" name="내용 개체 틀 1"/>
          <p:cNvSpPr txBox="1">
            <a:spLocks/>
          </p:cNvSpPr>
          <p:nvPr/>
        </p:nvSpPr>
        <p:spPr>
          <a:xfrm>
            <a:off x="7653004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9656562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8817751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3" name="내용 개체 틀 1"/>
          <p:cNvSpPr txBox="1">
            <a:spLocks/>
          </p:cNvSpPr>
          <p:nvPr/>
        </p:nvSpPr>
        <p:spPr>
          <a:xfrm>
            <a:off x="7361570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75" name="다이아몬드 74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0" name="다이아몬드 79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1" name="다이아몬드 80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2" name="다이아몬드 81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3" name="다이아몬드 82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116657" y="1239899"/>
            <a:ext cx="5528942" cy="4522543"/>
            <a:chOff x="406295" y="1239899"/>
            <a:chExt cx="5528942" cy="4522543"/>
          </a:xfrm>
        </p:grpSpPr>
        <p:sp>
          <p:nvSpPr>
            <p:cNvPr id="85" name="다이아몬드 84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6" name="다이아몬드 85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7" name="다이아몬드 86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8" name="다이아몬드 87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9" name="다이아몬드 88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90" name="다이아몬드 89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91" name="다이아몬드 90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1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0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최단경로로만 이루어져 있어야 하므로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Shortest Path DAG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Shortest Path DAG</a:t>
            </a:r>
            <a:r>
              <a:rPr lang="ko-KR" altLang="en-US" dirty="0"/>
              <a:t>에서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번 정점에서 모든 정점으로 갈 수 있고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ko-KR" altLang="en-US" dirty="0"/>
              <a:t>간선의 합이 최소가 되는 상황을 찾아야한다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주의</a:t>
            </a:r>
            <a:r>
              <a:rPr lang="en-US" altLang="ko-KR" dirty="0"/>
              <a:t>, </a:t>
            </a:r>
            <a:r>
              <a:rPr lang="ko-KR" altLang="en-US" dirty="0"/>
              <a:t>이 문제는 </a:t>
            </a:r>
            <a:r>
              <a:rPr lang="en-US" altLang="ko-KR" dirty="0"/>
              <a:t>MST</a:t>
            </a:r>
            <a:r>
              <a:rPr lang="ko-KR" altLang="en-US" dirty="0"/>
              <a:t>와는 다른 문제이다</a:t>
            </a:r>
            <a:r>
              <a:rPr lang="en-US" altLang="ko-KR" dirty="0"/>
              <a:t>.)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같은 내용이 교재에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smtClean="0"/>
              <a:t>p.65</a:t>
            </a:r>
            <a:r>
              <a:rPr lang="ko-KR" altLang="en-US" dirty="0" smtClean="0"/>
              <a:t>부터 </a:t>
            </a:r>
            <a:r>
              <a:rPr lang="ko-KR" altLang="en-US" dirty="0"/>
              <a:t>참고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6413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114" name="타원 113"/>
          <p:cNvSpPr/>
          <p:nvPr/>
        </p:nvSpPr>
        <p:spPr>
          <a:xfrm>
            <a:off x="6466393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466393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492748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492748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492748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0595304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595304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1" name="직선 화살표 연결선 120"/>
          <p:cNvCxnSpPr>
            <a:cxnSpLocks/>
            <a:stCxn id="114" idx="7"/>
            <a:endCxn id="116" idx="2"/>
          </p:cNvCxnSpPr>
          <p:nvPr/>
        </p:nvCxnSpPr>
        <p:spPr>
          <a:xfrm flipV="1">
            <a:off x="721693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  <a:stCxn id="114" idx="6"/>
            <a:endCxn id="117" idx="1"/>
          </p:cNvCxnSpPr>
          <p:nvPr/>
        </p:nvCxnSpPr>
        <p:spPr>
          <a:xfrm>
            <a:off x="734570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14" idx="4"/>
            <a:endCxn id="115" idx="0"/>
          </p:cNvCxnSpPr>
          <p:nvPr/>
        </p:nvCxnSpPr>
        <p:spPr>
          <a:xfrm>
            <a:off x="690604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stCxn id="115" idx="5"/>
            <a:endCxn id="118" idx="2"/>
          </p:cNvCxnSpPr>
          <p:nvPr/>
        </p:nvCxnSpPr>
        <p:spPr>
          <a:xfrm>
            <a:off x="721693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15" idx="6"/>
            <a:endCxn id="117" idx="3"/>
          </p:cNvCxnSpPr>
          <p:nvPr/>
        </p:nvCxnSpPr>
        <p:spPr>
          <a:xfrm flipV="1">
            <a:off x="734570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8" idx="0"/>
            <a:endCxn id="117" idx="4"/>
          </p:cNvCxnSpPr>
          <p:nvPr/>
        </p:nvCxnSpPr>
        <p:spPr>
          <a:xfrm flipV="1">
            <a:off x="893240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  <a:stCxn id="116" idx="6"/>
            <a:endCxn id="119" idx="1"/>
          </p:cNvCxnSpPr>
          <p:nvPr/>
        </p:nvCxnSpPr>
        <p:spPr>
          <a:xfrm>
            <a:off x="937206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cxnSpLocks/>
            <a:stCxn id="117" idx="7"/>
            <a:endCxn id="119" idx="2"/>
          </p:cNvCxnSpPr>
          <p:nvPr/>
        </p:nvCxnSpPr>
        <p:spPr>
          <a:xfrm flipV="1">
            <a:off x="924328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117" idx="5"/>
            <a:endCxn id="120" idx="2"/>
          </p:cNvCxnSpPr>
          <p:nvPr/>
        </p:nvCxnSpPr>
        <p:spPr>
          <a:xfrm>
            <a:off x="924328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0" idx="0"/>
            <a:endCxn id="119" idx="4"/>
          </p:cNvCxnSpPr>
          <p:nvPr/>
        </p:nvCxnSpPr>
        <p:spPr>
          <a:xfrm flipV="1">
            <a:off x="1103496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내용 개체 틀 1"/>
          <p:cNvSpPr txBox="1">
            <a:spLocks/>
          </p:cNvSpPr>
          <p:nvPr/>
        </p:nvSpPr>
        <p:spPr>
          <a:xfrm>
            <a:off x="732612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34" name="내용 개체 틀 1"/>
          <p:cNvSpPr txBox="1">
            <a:spLocks/>
          </p:cNvSpPr>
          <p:nvPr/>
        </p:nvSpPr>
        <p:spPr>
          <a:xfrm>
            <a:off x="984191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36" name="내용 개체 틀 1"/>
          <p:cNvSpPr txBox="1">
            <a:spLocks/>
          </p:cNvSpPr>
          <p:nvPr/>
        </p:nvSpPr>
        <p:spPr>
          <a:xfrm>
            <a:off x="743632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7" name="내용 개체 틀 1"/>
          <p:cNvSpPr txBox="1">
            <a:spLocks/>
          </p:cNvSpPr>
          <p:nvPr/>
        </p:nvSpPr>
        <p:spPr>
          <a:xfrm>
            <a:off x="946802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8" name="내용 개체 틀 1"/>
          <p:cNvSpPr txBox="1">
            <a:spLocks/>
          </p:cNvSpPr>
          <p:nvPr/>
        </p:nvSpPr>
        <p:spPr>
          <a:xfrm>
            <a:off x="639866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39" name="내용 개체 틀 1"/>
          <p:cNvSpPr txBox="1">
            <a:spLocks/>
          </p:cNvSpPr>
          <p:nvPr/>
        </p:nvSpPr>
        <p:spPr>
          <a:xfrm>
            <a:off x="1095934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0" name="내용 개체 틀 1"/>
          <p:cNvSpPr txBox="1">
            <a:spLocks/>
          </p:cNvSpPr>
          <p:nvPr/>
        </p:nvSpPr>
        <p:spPr>
          <a:xfrm>
            <a:off x="772991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973347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889466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3" name="내용 개체 틀 1"/>
          <p:cNvSpPr txBox="1">
            <a:spLocks/>
          </p:cNvSpPr>
          <p:nvPr/>
        </p:nvSpPr>
        <p:spPr>
          <a:xfrm>
            <a:off x="743848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grpSp>
        <p:nvGrpSpPr>
          <p:cNvPr id="84" name="그룹 83"/>
          <p:cNvGrpSpPr/>
          <p:nvPr/>
        </p:nvGrpSpPr>
        <p:grpSpPr>
          <a:xfrm>
            <a:off x="6193571" y="1239899"/>
            <a:ext cx="5528942" cy="4522543"/>
            <a:chOff x="406295" y="1239899"/>
            <a:chExt cx="5528942" cy="4522543"/>
          </a:xfrm>
        </p:grpSpPr>
        <p:sp>
          <p:nvSpPr>
            <p:cNvPr id="85" name="다이아몬드 84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6" name="다이아몬드 85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7" name="다이아몬드 86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8" name="다이아몬드 87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89" name="다이아몬드 88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90" name="다이아몬드 89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91" name="다이아몬드 90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sp>
        <p:nvSpPr>
          <p:cNvPr id="92" name="타원 91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rgbClr val="D7F5FF">
              <a:alpha val="5019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bg1">
                  <a:lumMod val="75000"/>
                </a:schemeClr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99" name="직선 화살표 연결선 98"/>
          <p:cNvCxnSpPr>
            <a:cxnSpLocks/>
            <a:stCxn id="92" idx="7"/>
            <a:endCxn id="94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cxnSpLocks/>
            <a:stCxn id="92" idx="6"/>
            <a:endCxn id="95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cxnSpLocks/>
            <a:stCxn id="92" idx="4"/>
            <a:endCxn id="93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cxnSpLocks/>
            <a:stCxn id="93" idx="5"/>
            <a:endCxn id="96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cxnSpLocks/>
            <a:stCxn id="93" idx="6"/>
            <a:endCxn id="95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cxnSpLocks/>
            <a:stCxn id="96" idx="0"/>
            <a:endCxn id="95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cxnSpLocks/>
            <a:stCxn id="95" idx="0"/>
            <a:endCxn id="94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cxnSpLocks/>
            <a:stCxn id="94" idx="6"/>
            <a:endCxn id="97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  <a:stCxn id="95" idx="7"/>
            <a:endCxn id="97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cxnSpLocks/>
            <a:stCxn id="95" idx="5"/>
            <a:endCxn id="98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cxnSpLocks/>
            <a:stCxn id="96" idx="6"/>
            <a:endCxn id="98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cxnSpLocks/>
            <a:stCxn id="98" idx="0"/>
            <a:endCxn id="97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3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7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31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35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4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7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8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9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0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1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153" name="다이아몬드 152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54" name="다이아몬드 153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55" name="다이아몬드 154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56" name="다이아몬드 155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57" name="다이아몬드 156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58" name="다이아몬드 157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59" name="다이아몬드 158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>
                      <a:lumMod val="75000"/>
                    </a:schemeClr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bg1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10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114" name="타원 113"/>
          <p:cNvSpPr/>
          <p:nvPr/>
        </p:nvSpPr>
        <p:spPr>
          <a:xfrm>
            <a:off x="675545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75545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01900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701900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701900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804456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804456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1" name="직선 화살표 연결선 120"/>
          <p:cNvCxnSpPr>
            <a:cxnSpLocks/>
            <a:stCxn id="114" idx="7"/>
            <a:endCxn id="116" idx="2"/>
          </p:cNvCxnSpPr>
          <p:nvPr/>
        </p:nvCxnSpPr>
        <p:spPr>
          <a:xfrm flipV="1">
            <a:off x="1426085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  <a:stCxn id="114" idx="6"/>
            <a:endCxn id="117" idx="1"/>
          </p:cNvCxnSpPr>
          <p:nvPr/>
        </p:nvCxnSpPr>
        <p:spPr>
          <a:xfrm>
            <a:off x="1554857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14" idx="4"/>
            <a:endCxn id="115" idx="0"/>
          </p:cNvCxnSpPr>
          <p:nvPr/>
        </p:nvCxnSpPr>
        <p:spPr>
          <a:xfrm>
            <a:off x="1115201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stCxn id="115" idx="5"/>
            <a:endCxn id="118" idx="2"/>
          </p:cNvCxnSpPr>
          <p:nvPr/>
        </p:nvCxnSpPr>
        <p:spPr>
          <a:xfrm>
            <a:off x="1426085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15" idx="6"/>
            <a:endCxn id="117" idx="3"/>
          </p:cNvCxnSpPr>
          <p:nvPr/>
        </p:nvCxnSpPr>
        <p:spPr>
          <a:xfrm flipV="1">
            <a:off x="1554857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8" idx="0"/>
            <a:endCxn id="117" idx="4"/>
          </p:cNvCxnSpPr>
          <p:nvPr/>
        </p:nvCxnSpPr>
        <p:spPr>
          <a:xfrm flipV="1">
            <a:off x="3141556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  <a:stCxn id="116" idx="6"/>
            <a:endCxn id="119" idx="1"/>
          </p:cNvCxnSpPr>
          <p:nvPr/>
        </p:nvCxnSpPr>
        <p:spPr>
          <a:xfrm>
            <a:off x="3581212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cxnSpLocks/>
            <a:stCxn id="117" idx="7"/>
            <a:endCxn id="119" idx="2"/>
          </p:cNvCxnSpPr>
          <p:nvPr/>
        </p:nvCxnSpPr>
        <p:spPr>
          <a:xfrm flipV="1">
            <a:off x="3452440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117" idx="5"/>
            <a:endCxn id="120" idx="2"/>
          </p:cNvCxnSpPr>
          <p:nvPr/>
        </p:nvCxnSpPr>
        <p:spPr>
          <a:xfrm>
            <a:off x="3452440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0" idx="0"/>
            <a:endCxn id="119" idx="4"/>
          </p:cNvCxnSpPr>
          <p:nvPr/>
        </p:nvCxnSpPr>
        <p:spPr>
          <a:xfrm flipV="1">
            <a:off x="5244112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내용 개체 틀 1"/>
          <p:cNvSpPr txBox="1">
            <a:spLocks/>
          </p:cNvSpPr>
          <p:nvPr/>
        </p:nvSpPr>
        <p:spPr>
          <a:xfrm>
            <a:off x="1535272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34" name="내용 개체 틀 1"/>
          <p:cNvSpPr txBox="1">
            <a:spLocks/>
          </p:cNvSpPr>
          <p:nvPr/>
        </p:nvSpPr>
        <p:spPr>
          <a:xfrm>
            <a:off x="4051063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36" name="내용 개체 틀 1"/>
          <p:cNvSpPr txBox="1">
            <a:spLocks/>
          </p:cNvSpPr>
          <p:nvPr/>
        </p:nvSpPr>
        <p:spPr>
          <a:xfrm>
            <a:off x="1645480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7" name="내용 개체 틀 1"/>
          <p:cNvSpPr txBox="1">
            <a:spLocks/>
          </p:cNvSpPr>
          <p:nvPr/>
        </p:nvSpPr>
        <p:spPr>
          <a:xfrm>
            <a:off x="3677181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8" name="내용 개체 틀 1"/>
          <p:cNvSpPr txBox="1">
            <a:spLocks/>
          </p:cNvSpPr>
          <p:nvPr/>
        </p:nvSpPr>
        <p:spPr>
          <a:xfrm>
            <a:off x="607812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39" name="내용 개체 틀 1"/>
          <p:cNvSpPr txBox="1">
            <a:spLocks/>
          </p:cNvSpPr>
          <p:nvPr/>
        </p:nvSpPr>
        <p:spPr>
          <a:xfrm>
            <a:off x="5168493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0" name="내용 개체 틀 1"/>
          <p:cNvSpPr txBox="1">
            <a:spLocks/>
          </p:cNvSpPr>
          <p:nvPr/>
        </p:nvSpPr>
        <p:spPr>
          <a:xfrm>
            <a:off x="1939070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3942628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3103817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3" name="내용 개체 틀 1"/>
          <p:cNvSpPr txBox="1">
            <a:spLocks/>
          </p:cNvSpPr>
          <p:nvPr/>
        </p:nvSpPr>
        <p:spPr>
          <a:xfrm>
            <a:off x="1647636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6522296" y="1357298"/>
            <a:ext cx="5060103" cy="476886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간선이 너무 많다</a:t>
            </a:r>
            <a:r>
              <a:rPr lang="en-US" altLang="ko-KR" dirty="0"/>
              <a:t>!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어떤 노드에 대해서</a:t>
            </a:r>
            <a:r>
              <a:rPr lang="en-US" altLang="ko-KR" dirty="0"/>
              <a:t> </a:t>
            </a:r>
            <a:r>
              <a:rPr lang="ko-KR" altLang="en-US" dirty="0"/>
              <a:t>들어오는 간선이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개만 있어도 충분하다</a:t>
            </a:r>
            <a:r>
              <a:rPr lang="en-US" altLang="ko-KR" dirty="0"/>
              <a:t>!</a:t>
            </a:r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역방향으로 계속 </a:t>
            </a:r>
            <a:r>
              <a:rPr lang="ko-KR" altLang="en-US" dirty="0"/>
              <a:t>따라가다 </a:t>
            </a:r>
            <a:r>
              <a:rPr lang="ko-KR" altLang="en-US" dirty="0" smtClean="0"/>
              <a:t>보면</a:t>
            </a:r>
            <a:endParaRPr lang="en-US" altLang="ko-KR" dirty="0" smtClean="0"/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번 정점으로 갈 수 있다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각각의 노드에서 대해서</a:t>
            </a:r>
            <a:r>
              <a:rPr lang="en-US" altLang="ko-KR" dirty="0"/>
              <a:t> 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/>
              <a:t>들어오는 간선 중에서 가장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가중치가 작은 것을 고르자</a:t>
            </a:r>
            <a:r>
              <a:rPr lang="en-US" altLang="ko-KR" dirty="0"/>
              <a:t>!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34" name="다이아몬드 33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34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114" name="타원 113"/>
          <p:cNvSpPr/>
          <p:nvPr/>
        </p:nvSpPr>
        <p:spPr>
          <a:xfrm>
            <a:off x="675545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75545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01900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701900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701900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804456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804456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1" name="직선 화살표 연결선 120"/>
          <p:cNvCxnSpPr>
            <a:cxnSpLocks/>
            <a:stCxn id="114" idx="7"/>
            <a:endCxn id="116" idx="2"/>
          </p:cNvCxnSpPr>
          <p:nvPr/>
        </p:nvCxnSpPr>
        <p:spPr>
          <a:xfrm flipV="1">
            <a:off x="1426085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  <a:stCxn id="114" idx="6"/>
            <a:endCxn id="117" idx="1"/>
          </p:cNvCxnSpPr>
          <p:nvPr/>
        </p:nvCxnSpPr>
        <p:spPr>
          <a:xfrm>
            <a:off x="1554857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14" idx="4"/>
            <a:endCxn id="115" idx="0"/>
          </p:cNvCxnSpPr>
          <p:nvPr/>
        </p:nvCxnSpPr>
        <p:spPr>
          <a:xfrm>
            <a:off x="1115201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stCxn id="115" idx="5"/>
            <a:endCxn id="118" idx="2"/>
          </p:cNvCxnSpPr>
          <p:nvPr/>
        </p:nvCxnSpPr>
        <p:spPr>
          <a:xfrm>
            <a:off x="1426085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cxnSpLocks/>
            <a:stCxn id="115" idx="6"/>
            <a:endCxn id="117" idx="3"/>
          </p:cNvCxnSpPr>
          <p:nvPr/>
        </p:nvCxnSpPr>
        <p:spPr>
          <a:xfrm flipV="1">
            <a:off x="1554857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8" idx="0"/>
            <a:endCxn id="117" idx="4"/>
          </p:cNvCxnSpPr>
          <p:nvPr/>
        </p:nvCxnSpPr>
        <p:spPr>
          <a:xfrm flipV="1">
            <a:off x="3141556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  <a:stCxn id="116" idx="6"/>
            <a:endCxn id="119" idx="1"/>
          </p:cNvCxnSpPr>
          <p:nvPr/>
        </p:nvCxnSpPr>
        <p:spPr>
          <a:xfrm>
            <a:off x="3581212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cxnSpLocks/>
            <a:stCxn id="117" idx="7"/>
            <a:endCxn id="119" idx="2"/>
          </p:cNvCxnSpPr>
          <p:nvPr/>
        </p:nvCxnSpPr>
        <p:spPr>
          <a:xfrm flipV="1">
            <a:off x="3452440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117" idx="5"/>
            <a:endCxn id="120" idx="2"/>
          </p:cNvCxnSpPr>
          <p:nvPr/>
        </p:nvCxnSpPr>
        <p:spPr>
          <a:xfrm>
            <a:off x="3452440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0" idx="0"/>
            <a:endCxn id="119" idx="4"/>
          </p:cNvCxnSpPr>
          <p:nvPr/>
        </p:nvCxnSpPr>
        <p:spPr>
          <a:xfrm flipV="1">
            <a:off x="5244112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내용 개체 틀 1"/>
          <p:cNvSpPr txBox="1">
            <a:spLocks/>
          </p:cNvSpPr>
          <p:nvPr/>
        </p:nvSpPr>
        <p:spPr>
          <a:xfrm>
            <a:off x="1535272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34" name="내용 개체 틀 1"/>
          <p:cNvSpPr txBox="1">
            <a:spLocks/>
          </p:cNvSpPr>
          <p:nvPr/>
        </p:nvSpPr>
        <p:spPr>
          <a:xfrm>
            <a:off x="4051063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36" name="내용 개체 틀 1"/>
          <p:cNvSpPr txBox="1">
            <a:spLocks/>
          </p:cNvSpPr>
          <p:nvPr/>
        </p:nvSpPr>
        <p:spPr>
          <a:xfrm>
            <a:off x="1645480" y="3230581"/>
            <a:ext cx="545128" cy="63740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7" name="내용 개체 틀 1"/>
          <p:cNvSpPr txBox="1">
            <a:spLocks/>
          </p:cNvSpPr>
          <p:nvPr/>
        </p:nvSpPr>
        <p:spPr>
          <a:xfrm>
            <a:off x="3677181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38" name="내용 개체 틀 1"/>
          <p:cNvSpPr txBox="1">
            <a:spLocks/>
          </p:cNvSpPr>
          <p:nvPr/>
        </p:nvSpPr>
        <p:spPr>
          <a:xfrm>
            <a:off x="607812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39" name="내용 개체 틀 1"/>
          <p:cNvSpPr txBox="1">
            <a:spLocks/>
          </p:cNvSpPr>
          <p:nvPr/>
        </p:nvSpPr>
        <p:spPr>
          <a:xfrm>
            <a:off x="5168493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0" name="내용 개체 틀 1"/>
          <p:cNvSpPr txBox="1">
            <a:spLocks/>
          </p:cNvSpPr>
          <p:nvPr/>
        </p:nvSpPr>
        <p:spPr>
          <a:xfrm>
            <a:off x="1939070" y="4533014"/>
            <a:ext cx="545128" cy="63740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3942628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3103817" y="4600517"/>
            <a:ext cx="545128" cy="637408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3" name="내용 개체 틀 1"/>
          <p:cNvSpPr txBox="1">
            <a:spLocks/>
          </p:cNvSpPr>
          <p:nvPr/>
        </p:nvSpPr>
        <p:spPr>
          <a:xfrm>
            <a:off x="1647636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6522296" y="1357298"/>
            <a:ext cx="5060103" cy="476886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예를 들어보자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번 정점으로 </a:t>
            </a:r>
            <a:r>
              <a:rPr lang="ko-KR" altLang="en-US" dirty="0"/>
              <a:t>들어오는 간선은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(1-&gt;4, 2-&gt;4, 5-&gt;4)</a:t>
            </a:r>
            <a:r>
              <a:rPr lang="ko-KR" altLang="en-US" dirty="0" smtClean="0"/>
              <a:t>이며</a:t>
            </a:r>
            <a:r>
              <a:rPr lang="en-US" altLang="ko-KR" dirty="0"/>
              <a:t>,</a:t>
            </a:r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각각의 가중치는 </a:t>
            </a:r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en-US" altLang="ko-KR" dirty="0"/>
              <a:t>2,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여기서 가중치가 가장 작은 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[5-&gt;</a:t>
            </a:r>
            <a:r>
              <a:rPr lang="en-US" altLang="ko-KR" dirty="0"/>
              <a:t>4</a:t>
            </a:r>
            <a:r>
              <a:rPr lang="en-US" altLang="ko-KR" dirty="0" smtClean="0"/>
              <a:t>, </a:t>
            </a:r>
            <a:r>
              <a:rPr lang="en-US" altLang="ko-KR" dirty="0"/>
              <a:t>1] </a:t>
            </a:r>
            <a:r>
              <a:rPr lang="ko-KR" altLang="en-US" dirty="0"/>
              <a:t>간선을 고를 것이다</a:t>
            </a:r>
            <a:r>
              <a:rPr lang="en-US" altLang="ko-KR" dirty="0"/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34" name="다이아몬드 33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5" name="다이아몬드 34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6" name="다이아몬드 35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7" name="다이아몬드 36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8" name="다이아몬드 37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39" name="다이아몬드 38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442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33" name="타원 32"/>
          <p:cNvSpPr/>
          <p:nvPr/>
        </p:nvSpPr>
        <p:spPr>
          <a:xfrm>
            <a:off x="6472673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472673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99028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499028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499028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601584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01584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0" name="직선 화살표 연결선 39"/>
          <p:cNvCxnSpPr>
            <a:cxnSpLocks/>
            <a:stCxn id="33" idx="7"/>
            <a:endCxn id="35" idx="2"/>
          </p:cNvCxnSpPr>
          <p:nvPr/>
        </p:nvCxnSpPr>
        <p:spPr>
          <a:xfrm flipV="1">
            <a:off x="722321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33" idx="4"/>
            <a:endCxn id="34" idx="0"/>
          </p:cNvCxnSpPr>
          <p:nvPr/>
        </p:nvCxnSpPr>
        <p:spPr>
          <a:xfrm>
            <a:off x="691232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34" idx="5"/>
            <a:endCxn id="37" idx="2"/>
          </p:cNvCxnSpPr>
          <p:nvPr/>
        </p:nvCxnSpPr>
        <p:spPr>
          <a:xfrm>
            <a:off x="722321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37" idx="0"/>
            <a:endCxn id="36" idx="4"/>
          </p:cNvCxnSpPr>
          <p:nvPr/>
        </p:nvCxnSpPr>
        <p:spPr>
          <a:xfrm flipV="1">
            <a:off x="893868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5" idx="6"/>
            <a:endCxn id="38" idx="1"/>
          </p:cNvCxnSpPr>
          <p:nvPr/>
        </p:nvCxnSpPr>
        <p:spPr>
          <a:xfrm>
            <a:off x="937834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5"/>
            <a:endCxn id="39" idx="2"/>
          </p:cNvCxnSpPr>
          <p:nvPr/>
        </p:nvCxnSpPr>
        <p:spPr>
          <a:xfrm>
            <a:off x="924956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1"/>
          <p:cNvSpPr txBox="1">
            <a:spLocks/>
          </p:cNvSpPr>
          <p:nvPr/>
        </p:nvSpPr>
        <p:spPr>
          <a:xfrm>
            <a:off x="733240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48" name="내용 개체 틀 1"/>
          <p:cNvSpPr txBox="1">
            <a:spLocks/>
          </p:cNvSpPr>
          <p:nvPr/>
        </p:nvSpPr>
        <p:spPr>
          <a:xfrm>
            <a:off x="984819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49" name="내용 개체 틀 1"/>
          <p:cNvSpPr txBox="1">
            <a:spLocks/>
          </p:cNvSpPr>
          <p:nvPr/>
        </p:nvSpPr>
        <p:spPr>
          <a:xfrm>
            <a:off x="640494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1" name="내용 개체 틀 1"/>
          <p:cNvSpPr txBox="1">
            <a:spLocks/>
          </p:cNvSpPr>
          <p:nvPr/>
        </p:nvSpPr>
        <p:spPr>
          <a:xfrm>
            <a:off x="973975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2" name="내용 개체 틀 1"/>
          <p:cNvSpPr txBox="1">
            <a:spLocks/>
          </p:cNvSpPr>
          <p:nvPr/>
        </p:nvSpPr>
        <p:spPr>
          <a:xfrm>
            <a:off x="890094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3" name="내용 개체 틀 1"/>
          <p:cNvSpPr txBox="1">
            <a:spLocks/>
          </p:cNvSpPr>
          <p:nvPr/>
        </p:nvSpPr>
        <p:spPr>
          <a:xfrm>
            <a:off x="744476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6" name="타원 55"/>
          <p:cNvSpPr/>
          <p:nvPr/>
        </p:nvSpPr>
        <p:spPr>
          <a:xfrm>
            <a:off x="675545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5545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701900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701900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701900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804456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804456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3" name="직선 화살표 연결선 62"/>
          <p:cNvCxnSpPr>
            <a:cxnSpLocks/>
            <a:stCxn id="56" idx="7"/>
            <a:endCxn id="58" idx="2"/>
          </p:cNvCxnSpPr>
          <p:nvPr/>
        </p:nvCxnSpPr>
        <p:spPr>
          <a:xfrm flipV="1">
            <a:off x="1426085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6" idx="6"/>
            <a:endCxn id="59" idx="1"/>
          </p:cNvCxnSpPr>
          <p:nvPr/>
        </p:nvCxnSpPr>
        <p:spPr>
          <a:xfrm>
            <a:off x="1554857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6" idx="4"/>
            <a:endCxn id="57" idx="0"/>
          </p:cNvCxnSpPr>
          <p:nvPr/>
        </p:nvCxnSpPr>
        <p:spPr>
          <a:xfrm>
            <a:off x="1115201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7" idx="5"/>
            <a:endCxn id="60" idx="2"/>
          </p:cNvCxnSpPr>
          <p:nvPr/>
        </p:nvCxnSpPr>
        <p:spPr>
          <a:xfrm>
            <a:off x="1426085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7" idx="6"/>
            <a:endCxn id="59" idx="3"/>
          </p:cNvCxnSpPr>
          <p:nvPr/>
        </p:nvCxnSpPr>
        <p:spPr>
          <a:xfrm flipV="1">
            <a:off x="1554857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60" idx="0"/>
            <a:endCxn id="59" idx="4"/>
          </p:cNvCxnSpPr>
          <p:nvPr/>
        </p:nvCxnSpPr>
        <p:spPr>
          <a:xfrm flipV="1">
            <a:off x="3141556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8" idx="6"/>
            <a:endCxn id="61" idx="1"/>
          </p:cNvCxnSpPr>
          <p:nvPr/>
        </p:nvCxnSpPr>
        <p:spPr>
          <a:xfrm>
            <a:off x="3581212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59" idx="7"/>
            <a:endCxn id="61" idx="2"/>
          </p:cNvCxnSpPr>
          <p:nvPr/>
        </p:nvCxnSpPr>
        <p:spPr>
          <a:xfrm flipV="1">
            <a:off x="3452440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cxnSpLocks/>
            <a:stCxn id="59" idx="5"/>
            <a:endCxn id="62" idx="2"/>
          </p:cNvCxnSpPr>
          <p:nvPr/>
        </p:nvCxnSpPr>
        <p:spPr>
          <a:xfrm>
            <a:off x="3452440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cxnSpLocks/>
            <a:stCxn id="62" idx="0"/>
            <a:endCxn id="61" idx="4"/>
          </p:cNvCxnSpPr>
          <p:nvPr/>
        </p:nvCxnSpPr>
        <p:spPr>
          <a:xfrm flipV="1">
            <a:off x="5244112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내용 개체 틀 1"/>
          <p:cNvSpPr txBox="1">
            <a:spLocks/>
          </p:cNvSpPr>
          <p:nvPr/>
        </p:nvSpPr>
        <p:spPr>
          <a:xfrm>
            <a:off x="1535272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4051063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645480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3677181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607812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5168493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1939070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1" name="내용 개체 틀 1"/>
          <p:cNvSpPr txBox="1">
            <a:spLocks/>
          </p:cNvSpPr>
          <p:nvPr/>
        </p:nvSpPr>
        <p:spPr>
          <a:xfrm>
            <a:off x="3942628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2" name="내용 개체 틀 1"/>
          <p:cNvSpPr txBox="1">
            <a:spLocks/>
          </p:cNvSpPr>
          <p:nvPr/>
        </p:nvSpPr>
        <p:spPr>
          <a:xfrm>
            <a:off x="3103817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3" name="내용 개체 틀 1"/>
          <p:cNvSpPr txBox="1">
            <a:spLocks/>
          </p:cNvSpPr>
          <p:nvPr/>
        </p:nvSpPr>
        <p:spPr>
          <a:xfrm>
            <a:off x="1647636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102" name="다이아몬드 101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04" name="다이아몬드 103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05" name="다이아몬드 104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06" name="다이아몬드 105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07" name="다이아몬드 106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08" name="다이아몬드 107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193571" y="1239899"/>
            <a:ext cx="5528942" cy="4522543"/>
            <a:chOff x="406295" y="1239899"/>
            <a:chExt cx="5528942" cy="4522543"/>
          </a:xfrm>
        </p:grpSpPr>
        <p:sp>
          <p:nvSpPr>
            <p:cNvPr id="110" name="다이아몬드 109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11" name="다이아몬드 110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12" name="다이아몬드 111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13" name="다이아몬드 112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14" name="다이아몬드 113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15" name="다이아몬드 114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116" name="다이아몬드 115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cxnSp>
        <p:nvCxnSpPr>
          <p:cNvPr id="117" name="직선 화살표 연결선 116"/>
          <p:cNvCxnSpPr>
            <a:cxnSpLocks/>
          </p:cNvCxnSpPr>
          <p:nvPr/>
        </p:nvCxnSpPr>
        <p:spPr>
          <a:xfrm flipV="1">
            <a:off x="924956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cxnSpLocks/>
          </p:cNvCxnSpPr>
          <p:nvPr/>
        </p:nvCxnSpPr>
        <p:spPr>
          <a:xfrm flipV="1">
            <a:off x="1104124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내용 개체 틀 1"/>
          <p:cNvSpPr txBox="1">
            <a:spLocks/>
          </p:cNvSpPr>
          <p:nvPr/>
        </p:nvSpPr>
        <p:spPr>
          <a:xfrm>
            <a:off x="947430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120" name="내용 개체 틀 1"/>
          <p:cNvSpPr txBox="1">
            <a:spLocks/>
          </p:cNvSpPr>
          <p:nvPr/>
        </p:nvSpPr>
        <p:spPr>
          <a:xfrm>
            <a:off x="1096562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121" name="직선 화살표 연결선 120"/>
          <p:cNvCxnSpPr>
            <a:cxnSpLocks/>
          </p:cNvCxnSpPr>
          <p:nvPr/>
        </p:nvCxnSpPr>
        <p:spPr>
          <a:xfrm>
            <a:off x="7351985" y="2996791"/>
            <a:ext cx="1275815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cxnSpLocks/>
          </p:cNvCxnSpPr>
          <p:nvPr/>
        </p:nvCxnSpPr>
        <p:spPr>
          <a:xfrm flipV="1">
            <a:off x="7351985" y="4242105"/>
            <a:ext cx="1275815" cy="623547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내용 개체 틀 1"/>
          <p:cNvSpPr txBox="1">
            <a:spLocks/>
          </p:cNvSpPr>
          <p:nvPr/>
        </p:nvSpPr>
        <p:spPr>
          <a:xfrm>
            <a:off x="7442608" y="322942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4" name="내용 개체 틀 1"/>
          <p:cNvSpPr txBox="1">
            <a:spLocks/>
          </p:cNvSpPr>
          <p:nvPr/>
        </p:nvSpPr>
        <p:spPr>
          <a:xfrm>
            <a:off x="7736198" y="453186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946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114" name="타원 113"/>
          <p:cNvSpPr/>
          <p:nvPr/>
        </p:nvSpPr>
        <p:spPr>
          <a:xfrm>
            <a:off x="342251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42251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368606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368606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368606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471162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471162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21" name="직선 화살표 연결선 120"/>
          <p:cNvCxnSpPr>
            <a:cxnSpLocks/>
            <a:stCxn id="114" idx="7"/>
            <a:endCxn id="116" idx="2"/>
          </p:cNvCxnSpPr>
          <p:nvPr/>
        </p:nvCxnSpPr>
        <p:spPr>
          <a:xfrm flipV="1">
            <a:off x="1092791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cxnSpLocks/>
            <a:stCxn id="114" idx="4"/>
            <a:endCxn id="115" idx="0"/>
          </p:cNvCxnSpPr>
          <p:nvPr/>
        </p:nvCxnSpPr>
        <p:spPr>
          <a:xfrm>
            <a:off x="781907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cxnSpLocks/>
            <a:stCxn id="115" idx="5"/>
            <a:endCxn id="118" idx="2"/>
          </p:cNvCxnSpPr>
          <p:nvPr/>
        </p:nvCxnSpPr>
        <p:spPr>
          <a:xfrm>
            <a:off x="1092791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cxnSpLocks/>
            <a:stCxn id="118" idx="0"/>
            <a:endCxn id="117" idx="4"/>
          </p:cNvCxnSpPr>
          <p:nvPr/>
        </p:nvCxnSpPr>
        <p:spPr>
          <a:xfrm flipV="1">
            <a:off x="2808262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cxnSpLocks/>
            <a:stCxn id="117" idx="5"/>
            <a:endCxn id="120" idx="2"/>
          </p:cNvCxnSpPr>
          <p:nvPr/>
        </p:nvCxnSpPr>
        <p:spPr>
          <a:xfrm>
            <a:off x="3119146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cxnSpLocks/>
            <a:stCxn id="120" idx="0"/>
            <a:endCxn id="119" idx="4"/>
          </p:cNvCxnSpPr>
          <p:nvPr/>
        </p:nvCxnSpPr>
        <p:spPr>
          <a:xfrm flipV="1">
            <a:off x="4910818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내용 개체 틀 1"/>
          <p:cNvSpPr txBox="1">
            <a:spLocks/>
          </p:cNvSpPr>
          <p:nvPr/>
        </p:nvSpPr>
        <p:spPr>
          <a:xfrm>
            <a:off x="1201978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38" name="내용 개체 틀 1"/>
          <p:cNvSpPr txBox="1">
            <a:spLocks/>
          </p:cNvSpPr>
          <p:nvPr/>
        </p:nvSpPr>
        <p:spPr>
          <a:xfrm>
            <a:off x="274518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39" name="내용 개체 틀 1"/>
          <p:cNvSpPr txBox="1">
            <a:spLocks/>
          </p:cNvSpPr>
          <p:nvPr/>
        </p:nvSpPr>
        <p:spPr>
          <a:xfrm>
            <a:off x="4835199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141" name="내용 개체 틀 1"/>
          <p:cNvSpPr txBox="1">
            <a:spLocks/>
          </p:cNvSpPr>
          <p:nvPr/>
        </p:nvSpPr>
        <p:spPr>
          <a:xfrm>
            <a:off x="3609334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2" name="내용 개체 틀 1"/>
          <p:cNvSpPr txBox="1">
            <a:spLocks/>
          </p:cNvSpPr>
          <p:nvPr/>
        </p:nvSpPr>
        <p:spPr>
          <a:xfrm>
            <a:off x="2770523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143" name="내용 개체 틀 1"/>
          <p:cNvSpPr txBox="1">
            <a:spLocks/>
          </p:cNvSpPr>
          <p:nvPr/>
        </p:nvSpPr>
        <p:spPr>
          <a:xfrm>
            <a:off x="1314342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3" name="타원 32"/>
          <p:cNvSpPr/>
          <p:nvPr/>
        </p:nvSpPr>
        <p:spPr>
          <a:xfrm>
            <a:off x="6865789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865789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892144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892144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92144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0994700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994700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0" name="직선 화살표 연결선 39"/>
          <p:cNvCxnSpPr>
            <a:cxnSpLocks/>
            <a:stCxn id="33" idx="7"/>
            <a:endCxn id="35" idx="2"/>
          </p:cNvCxnSpPr>
          <p:nvPr/>
        </p:nvCxnSpPr>
        <p:spPr>
          <a:xfrm flipV="1">
            <a:off x="7616329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33" idx="4"/>
            <a:endCxn id="34" idx="0"/>
          </p:cNvCxnSpPr>
          <p:nvPr/>
        </p:nvCxnSpPr>
        <p:spPr>
          <a:xfrm>
            <a:off x="7305445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34" idx="5"/>
            <a:endCxn id="37" idx="2"/>
          </p:cNvCxnSpPr>
          <p:nvPr/>
        </p:nvCxnSpPr>
        <p:spPr>
          <a:xfrm>
            <a:off x="7616329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37" idx="0"/>
            <a:endCxn id="36" idx="4"/>
          </p:cNvCxnSpPr>
          <p:nvPr/>
        </p:nvCxnSpPr>
        <p:spPr>
          <a:xfrm flipV="1">
            <a:off x="9331800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5" idx="6"/>
            <a:endCxn id="38" idx="1"/>
          </p:cNvCxnSpPr>
          <p:nvPr/>
        </p:nvCxnSpPr>
        <p:spPr>
          <a:xfrm>
            <a:off x="9771456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36" idx="5"/>
            <a:endCxn id="39" idx="2"/>
          </p:cNvCxnSpPr>
          <p:nvPr/>
        </p:nvCxnSpPr>
        <p:spPr>
          <a:xfrm>
            <a:off x="9642684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1"/>
          <p:cNvSpPr txBox="1">
            <a:spLocks/>
          </p:cNvSpPr>
          <p:nvPr/>
        </p:nvSpPr>
        <p:spPr>
          <a:xfrm>
            <a:off x="7725516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48" name="내용 개체 틀 1"/>
          <p:cNvSpPr txBox="1">
            <a:spLocks/>
          </p:cNvSpPr>
          <p:nvPr/>
        </p:nvSpPr>
        <p:spPr>
          <a:xfrm>
            <a:off x="10241307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49" name="내용 개체 틀 1"/>
          <p:cNvSpPr txBox="1">
            <a:spLocks/>
          </p:cNvSpPr>
          <p:nvPr/>
        </p:nvSpPr>
        <p:spPr>
          <a:xfrm>
            <a:off x="6798056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1" name="내용 개체 틀 1"/>
          <p:cNvSpPr txBox="1">
            <a:spLocks/>
          </p:cNvSpPr>
          <p:nvPr/>
        </p:nvSpPr>
        <p:spPr>
          <a:xfrm>
            <a:off x="10132872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2" name="내용 개체 틀 1"/>
          <p:cNvSpPr txBox="1">
            <a:spLocks/>
          </p:cNvSpPr>
          <p:nvPr/>
        </p:nvSpPr>
        <p:spPr>
          <a:xfrm>
            <a:off x="9294061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53" name="내용 개체 틀 1"/>
          <p:cNvSpPr txBox="1">
            <a:spLocks/>
          </p:cNvSpPr>
          <p:nvPr/>
        </p:nvSpPr>
        <p:spPr>
          <a:xfrm>
            <a:off x="7837880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73001" y="1239899"/>
            <a:ext cx="5528942" cy="4522543"/>
            <a:chOff x="406295" y="1239899"/>
            <a:chExt cx="5528942" cy="4522543"/>
          </a:xfrm>
        </p:grpSpPr>
        <p:sp>
          <p:nvSpPr>
            <p:cNvPr id="50" name="다이아몬드 49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56" name="다이아몬드 55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57" name="다이아몬드 56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58" name="다이아몬드 57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59" name="다이아몬드 58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0" name="다이아몬드 59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1" name="다이아몬드 60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586687" y="1239899"/>
            <a:ext cx="5528942" cy="4522543"/>
            <a:chOff x="406295" y="1239899"/>
            <a:chExt cx="5528942" cy="4522543"/>
          </a:xfrm>
        </p:grpSpPr>
        <p:sp>
          <p:nvSpPr>
            <p:cNvPr id="63" name="다이아몬드 62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4" name="다이아몬드 63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5" name="다이아몬드 64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6" name="다이아몬드 65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7" name="다이아몬드 66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8" name="다이아몬드 67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69" name="다이아몬드 68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  <p:cxnSp>
        <p:nvCxnSpPr>
          <p:cNvPr id="70" name="직선 화살표 연결선 69"/>
          <p:cNvCxnSpPr>
            <a:cxnSpLocks/>
          </p:cNvCxnSpPr>
          <p:nvPr/>
        </p:nvCxnSpPr>
        <p:spPr>
          <a:xfrm>
            <a:off x="3247918" y="1899383"/>
            <a:ext cx="1352016" cy="787678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cxnSpLocks/>
          </p:cNvCxnSpPr>
          <p:nvPr/>
        </p:nvCxnSpPr>
        <p:spPr>
          <a:xfrm flipV="1">
            <a:off x="3119146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내용 개체 틀 1"/>
          <p:cNvSpPr txBox="1">
            <a:spLocks/>
          </p:cNvSpPr>
          <p:nvPr/>
        </p:nvSpPr>
        <p:spPr>
          <a:xfrm>
            <a:off x="3717769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3343887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74" name="직선 화살표 연결선 73"/>
          <p:cNvCxnSpPr>
            <a:cxnSpLocks/>
          </p:cNvCxnSpPr>
          <p:nvPr/>
        </p:nvCxnSpPr>
        <p:spPr>
          <a:xfrm flipV="1">
            <a:off x="9642684" y="2997945"/>
            <a:ext cx="1352016" cy="623546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cxnSpLocks/>
          </p:cNvCxnSpPr>
          <p:nvPr/>
        </p:nvCxnSpPr>
        <p:spPr>
          <a:xfrm flipV="1">
            <a:off x="11434356" y="3437601"/>
            <a:ext cx="0" cy="989549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내용 개체 틀 1"/>
          <p:cNvSpPr txBox="1">
            <a:spLocks/>
          </p:cNvSpPr>
          <p:nvPr/>
        </p:nvSpPr>
        <p:spPr>
          <a:xfrm>
            <a:off x="9867425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11358737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8847" y="3492719"/>
            <a:ext cx="120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92D05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vs.</a:t>
            </a:r>
            <a:endParaRPr lang="ko-KR" altLang="en-US" sz="3200" dirty="0" err="1" smtClean="0">
              <a:solidFill>
                <a:srgbClr val="92D05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29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en-US" altLang="ko-KR" dirty="0"/>
              <a:t>Shortest Path DAG</a:t>
            </a:r>
          </a:p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석환이는 항상 자기 집</a:t>
            </a:r>
            <a:r>
              <a:rPr lang="en-US" altLang="ko-KR" dirty="0"/>
              <a:t>(1)</a:t>
            </a:r>
            <a:r>
              <a:rPr lang="ko-KR" altLang="en-US" dirty="0"/>
              <a:t>에서 어떤 지점으로 최단경로로만 이동한다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지점으로 가는 최단경로가 여러 개라면 아무거나 골라도 상관없다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지점으로 최단경로로 갈 수 있게 길들을 선택할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길들의 가중치 합이 가장 작게 선택하는 방법은 무엇일까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그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en-US" altLang="ko-KR" dirty="0" smtClean="0"/>
              <a:t>[2018 </a:t>
            </a:r>
            <a:r>
              <a:rPr lang="ko-KR" altLang="en-US" dirty="0" smtClean="0"/>
              <a:t>교재의 </a:t>
            </a:r>
            <a:r>
              <a:rPr lang="en-US" altLang="ko-KR" dirty="0" smtClean="0"/>
              <a:t>p.63 </a:t>
            </a:r>
            <a:r>
              <a:rPr lang="ko-KR" altLang="en-US" dirty="0"/>
              <a:t>문제와 동일하다</a:t>
            </a:r>
            <a:r>
              <a:rPr lang="en-US" altLang="ko-KR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G = (V, E) </a:t>
            </a:r>
            <a:r>
              <a:rPr lang="ko-KR" altLang="en-US" dirty="0"/>
              <a:t>그래프에서</a:t>
            </a:r>
            <a:r>
              <a:rPr lang="en-US" altLang="ko-KR" dirty="0"/>
              <a:t>,</a:t>
            </a:r>
            <a:r>
              <a:rPr lang="ko-KR" altLang="en-US" dirty="0"/>
              <a:t> 어떤 지점 </a:t>
            </a:r>
            <a:r>
              <a:rPr lang="en-US" altLang="ko-KR" dirty="0"/>
              <a:t>S</a:t>
            </a:r>
            <a:r>
              <a:rPr lang="ko-KR" altLang="en-US" dirty="0"/>
              <a:t>로 부터 출발하여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다른 모든 정점으로 가는 최단경로들을 나타낸 그래프를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Shortest Path DAG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DAG</a:t>
            </a:r>
            <a:r>
              <a:rPr lang="ko-KR" altLang="en-US" dirty="0"/>
              <a:t>란 </a:t>
            </a:r>
            <a:r>
              <a:rPr lang="en-US" altLang="ko-KR" dirty="0"/>
              <a:t>Directed Acyclic Graph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ko-KR" altLang="en-US" dirty="0"/>
              <a:t>방향성이 있고</a:t>
            </a:r>
            <a:r>
              <a:rPr lang="en-US" altLang="ko-KR" dirty="0"/>
              <a:t>, Cycle</a:t>
            </a:r>
            <a:r>
              <a:rPr lang="ko-KR" altLang="en-US" dirty="0"/>
              <a:t>이 존재하지 않는 그래프라는 의미이다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 </a:t>
            </a:r>
            <a:r>
              <a:rPr lang="en-US" altLang="ko-KR" sz="2800" i="1" dirty="0" smtClean="0"/>
              <a:t>(Cont’d)</a:t>
            </a:r>
            <a:endParaRPr lang="ko-KR" altLang="en-US" sz="2800" i="1" dirty="0"/>
          </a:p>
        </p:txBody>
      </p:sp>
      <p:sp>
        <p:nvSpPr>
          <p:cNvPr id="7" name="다이아몬드 6"/>
          <p:cNvSpPr/>
          <p:nvPr/>
        </p:nvSpPr>
        <p:spPr>
          <a:xfrm>
            <a:off x="677333" y="2558289"/>
            <a:ext cx="879312" cy="879312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677333" y="4427150"/>
            <a:ext cx="879312" cy="8793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2703688" y="1459727"/>
            <a:ext cx="879312" cy="8793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2703688" y="3492719"/>
            <a:ext cx="879312" cy="8793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03688" y="5525711"/>
            <a:ext cx="879312" cy="8793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4806244" y="2558289"/>
            <a:ext cx="879312" cy="8793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4806244" y="4427150"/>
            <a:ext cx="879312" cy="87931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7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8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9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0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1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05" name="내용 개체 틀 104"/>
          <p:cNvSpPr>
            <a:spLocks noGrp="1"/>
          </p:cNvSpPr>
          <p:nvPr>
            <p:ph idx="1"/>
          </p:nvPr>
        </p:nvSpPr>
        <p:spPr>
          <a:xfrm>
            <a:off x="6597916" y="1357298"/>
            <a:ext cx="4781284" cy="476886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내용 개체 틀 1"/>
          <p:cNvSpPr txBox="1">
            <a:spLocks/>
          </p:cNvSpPr>
          <p:nvPr/>
        </p:nvSpPr>
        <p:spPr>
          <a:xfrm>
            <a:off x="6522296" y="1357298"/>
            <a:ext cx="5060103" cy="476886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왼쪽 그래프에 대해서 생각해보자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번에서 출발하여 생기는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모든 최단경로들을 어떻게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알 수 있을까</a:t>
            </a:r>
            <a:r>
              <a:rPr lang="en-US" altLang="ko-KR" dirty="0"/>
              <a:t>?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일단 </a:t>
            </a:r>
            <a:r>
              <a:rPr lang="en-US" altLang="ko-KR" dirty="0" smtClean="0"/>
              <a:t>Dijkstra </a:t>
            </a:r>
            <a:r>
              <a:rPr lang="ko-KR" altLang="en-US" dirty="0"/>
              <a:t>알고리즘을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이용하여 각각의 최단거리를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계산해보자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54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cxnSpLocks/>
            <a:stCxn id="7" idx="7"/>
            <a:endCxn id="12" idx="2"/>
          </p:cNvCxnSpPr>
          <p:nvPr/>
        </p:nvCxnSpPr>
        <p:spPr>
          <a:xfrm flipV="1">
            <a:off x="1427873" y="1899383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7" idx="6"/>
            <a:endCxn id="13" idx="1"/>
          </p:cNvCxnSpPr>
          <p:nvPr/>
        </p:nvCxnSpPr>
        <p:spPr>
          <a:xfrm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7" idx="4"/>
            <a:endCxn id="11" idx="0"/>
          </p:cNvCxnSpPr>
          <p:nvPr/>
        </p:nvCxnSpPr>
        <p:spPr>
          <a:xfrm>
            <a:off x="1116989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1" idx="5"/>
            <a:endCxn id="14" idx="2"/>
          </p:cNvCxnSpPr>
          <p:nvPr/>
        </p:nvCxnSpPr>
        <p:spPr>
          <a:xfrm>
            <a:off x="1427873" y="5177690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1" idx="6"/>
            <a:endCxn id="13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stCxn id="14" idx="0"/>
            <a:endCxn id="13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  <a:stCxn id="13" idx="0"/>
            <a:endCxn id="12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12" idx="6"/>
            <a:endCxn id="17" idx="1"/>
          </p:cNvCxnSpPr>
          <p:nvPr/>
        </p:nvCxnSpPr>
        <p:spPr>
          <a:xfrm>
            <a:off x="3583000" y="1899383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13" idx="7"/>
            <a:endCxn id="17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13" idx="5"/>
            <a:endCxn id="18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14" idx="6"/>
            <a:endCxn id="18" idx="3"/>
          </p:cNvCxnSpPr>
          <p:nvPr/>
        </p:nvCxnSpPr>
        <p:spPr>
          <a:xfrm flipV="1">
            <a:off x="3583000" y="5177690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18" idx="0"/>
            <a:endCxn id="17" idx="4"/>
          </p:cNvCxnSpPr>
          <p:nvPr/>
        </p:nvCxnSpPr>
        <p:spPr>
          <a:xfrm flipV="1">
            <a:off x="5245900" y="3437601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1"/>
          <p:cNvSpPr txBox="1">
            <a:spLocks/>
          </p:cNvSpPr>
          <p:nvPr/>
        </p:nvSpPr>
        <p:spPr>
          <a:xfrm>
            <a:off x="1537060" y="174481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63" name="내용 개체 틀 1"/>
          <p:cNvSpPr txBox="1">
            <a:spLocks/>
          </p:cNvSpPr>
          <p:nvPr/>
        </p:nvSpPr>
        <p:spPr>
          <a:xfrm>
            <a:off x="4052851" y="169283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4" name="내용 개체 틀 1"/>
          <p:cNvSpPr txBox="1">
            <a:spLocks/>
          </p:cNvSpPr>
          <p:nvPr/>
        </p:nvSpPr>
        <p:spPr>
          <a:xfrm>
            <a:off x="2648186" y="253726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5" name="내용 개체 틀 1"/>
          <p:cNvSpPr txBox="1">
            <a:spLocks/>
          </p:cNvSpPr>
          <p:nvPr/>
        </p:nvSpPr>
        <p:spPr>
          <a:xfrm>
            <a:off x="1647268" y="323058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6" name="내용 개체 틀 1"/>
          <p:cNvSpPr txBox="1">
            <a:spLocks/>
          </p:cNvSpPr>
          <p:nvPr/>
        </p:nvSpPr>
        <p:spPr>
          <a:xfrm>
            <a:off x="3678969" y="28080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7" name="내용 개체 틀 1"/>
          <p:cNvSpPr txBox="1">
            <a:spLocks/>
          </p:cNvSpPr>
          <p:nvPr/>
        </p:nvSpPr>
        <p:spPr>
          <a:xfrm>
            <a:off x="609600" y="360585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8" name="내용 개체 틀 1"/>
          <p:cNvSpPr txBox="1">
            <a:spLocks/>
          </p:cNvSpPr>
          <p:nvPr/>
        </p:nvSpPr>
        <p:spPr>
          <a:xfrm>
            <a:off x="5170281" y="370865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9" name="내용 개체 틀 1"/>
          <p:cNvSpPr txBox="1">
            <a:spLocks/>
          </p:cNvSpPr>
          <p:nvPr/>
        </p:nvSpPr>
        <p:spPr>
          <a:xfrm>
            <a:off x="1940858" y="45330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0" name="내용 개체 틀 1"/>
          <p:cNvSpPr txBox="1">
            <a:spLocks/>
          </p:cNvSpPr>
          <p:nvPr/>
        </p:nvSpPr>
        <p:spPr>
          <a:xfrm>
            <a:off x="3944416" y="402735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1" name="내용 개체 틀 1"/>
          <p:cNvSpPr txBox="1">
            <a:spLocks/>
          </p:cNvSpPr>
          <p:nvPr/>
        </p:nvSpPr>
        <p:spPr>
          <a:xfrm>
            <a:off x="3105605" y="46005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1649424" y="557216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4139760" y="561734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105" name="내용 개체 틀 104"/>
          <p:cNvSpPr>
            <a:spLocks noGrp="1"/>
          </p:cNvSpPr>
          <p:nvPr>
            <p:ph idx="1"/>
          </p:nvPr>
        </p:nvSpPr>
        <p:spPr>
          <a:xfrm>
            <a:off x="6597916" y="1357298"/>
            <a:ext cx="4781284" cy="476886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내용 개체 틀 1"/>
          <p:cNvSpPr txBox="1">
            <a:spLocks/>
          </p:cNvSpPr>
          <p:nvPr/>
        </p:nvSpPr>
        <p:spPr>
          <a:xfrm>
            <a:off x="6522296" y="1357298"/>
            <a:ext cx="5060103" cy="476886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ko-KR" altLang="en-US" dirty="0"/>
              <a:t>안에 들어있는 숫자는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1</a:t>
            </a:r>
            <a:r>
              <a:rPr lang="ko-KR" altLang="en-US" dirty="0"/>
              <a:t>번 정점으로 부터의 최단거리이다</a:t>
            </a:r>
            <a:r>
              <a:rPr lang="en-US" altLang="ko-KR" dirty="0" smtClean="0"/>
              <a:t>.</a:t>
            </a:r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(Dijkstra </a:t>
            </a:r>
            <a:r>
              <a:rPr lang="ko-KR" altLang="en-US" dirty="0" smtClean="0"/>
              <a:t>알고리즘 등을 활용</a:t>
            </a:r>
            <a:r>
              <a:rPr lang="en-US" altLang="ko-KR" dirty="0" smtClean="0"/>
              <a:t>)</a:t>
            </a:r>
          </a:p>
          <a:p>
            <a:pPr marL="0" indent="0" algn="ctr">
              <a:buFont typeface="Wingdings"/>
              <a:buNone/>
            </a:pPr>
            <a:r>
              <a:rPr lang="en-US" altLang="ko-KR" dirty="0" smtClean="0"/>
              <a:t>(p.193</a:t>
            </a:r>
            <a:r>
              <a:rPr lang="ko-KR" altLang="en-US" dirty="0" smtClean="0"/>
              <a:t>부터 참고</a:t>
            </a:r>
            <a:r>
              <a:rPr lang="en-US" altLang="ko-KR" dirty="0" smtClean="0"/>
              <a:t>)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이 결과를 이용하여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각 간선이 최단경로에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포함되는지 알 수 있을까</a:t>
            </a:r>
            <a:r>
              <a:rPr lang="en-US" altLang="ko-KR" dirty="0"/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06295" y="1239899"/>
            <a:ext cx="5528942" cy="4522543"/>
            <a:chOff x="406295" y="1239899"/>
            <a:chExt cx="5528942" cy="4522543"/>
          </a:xfrm>
        </p:grpSpPr>
        <p:sp>
          <p:nvSpPr>
            <p:cNvPr id="38" name="다이아몬드 37"/>
            <p:cNvSpPr/>
            <p:nvPr/>
          </p:nvSpPr>
          <p:spPr>
            <a:xfrm>
              <a:off x="457505" y="2333923"/>
              <a:ext cx="439656" cy="439656"/>
            </a:xfrm>
            <a:prstGeom prst="diamond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1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446763" y="123989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3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1" name="다이아몬드 40"/>
            <p:cNvSpPr/>
            <p:nvPr/>
          </p:nvSpPr>
          <p:spPr>
            <a:xfrm>
              <a:off x="5495581" y="233903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6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5495581" y="4207322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7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4" name="다이아몬드 43"/>
            <p:cNvSpPr/>
            <p:nvPr/>
          </p:nvSpPr>
          <p:spPr>
            <a:xfrm>
              <a:off x="2446763" y="532278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5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6" name="다이아몬드 45"/>
            <p:cNvSpPr/>
            <p:nvPr/>
          </p:nvSpPr>
          <p:spPr>
            <a:xfrm>
              <a:off x="406295" y="4260429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2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  <p:sp>
          <p:nvSpPr>
            <p:cNvPr id="47" name="다이아몬드 46"/>
            <p:cNvSpPr/>
            <p:nvPr/>
          </p:nvSpPr>
          <p:spPr>
            <a:xfrm>
              <a:off x="2612632" y="3139566"/>
              <a:ext cx="439656" cy="43965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tx1"/>
                  </a:solidFill>
                  <a:latin typeface="D2Coding" panose="020B0609020101020101" pitchFamily="49" charset="-127"/>
                  <a:ea typeface="서울남산체 M" panose="02020603020101020101" pitchFamily="18" charset="-127"/>
                </a:rPr>
                <a:t>4</a:t>
              </a:r>
              <a:endParaRPr lang="ko-KR" altLang="en-US" sz="2200" dirty="0" err="1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9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Path DAG </a:t>
            </a:r>
            <a:r>
              <a:rPr lang="en-US" altLang="ko-KR" sz="2800" i="1" dirty="0">
                <a:solidFill>
                  <a:srgbClr val="5B9EF7">
                    <a:lumMod val="75000"/>
                  </a:srgbClr>
                </a:solidFill>
              </a:rPr>
              <a:t>(Cont’d)</a:t>
            </a:r>
            <a:endParaRPr lang="ko-KR" altLang="en-US" i="1" dirty="0"/>
          </a:p>
        </p:txBody>
      </p:sp>
      <p:sp>
        <p:nvSpPr>
          <p:cNvPr id="105" name="내용 개체 틀 104"/>
          <p:cNvSpPr>
            <a:spLocks noGrp="1"/>
          </p:cNvSpPr>
          <p:nvPr>
            <p:ph idx="1"/>
          </p:nvPr>
        </p:nvSpPr>
        <p:spPr>
          <a:xfrm>
            <a:off x="6597916" y="1357298"/>
            <a:ext cx="4781284" cy="4768865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6" name="내용 개체 틀 1"/>
          <p:cNvSpPr txBox="1">
            <a:spLocks/>
          </p:cNvSpPr>
          <p:nvPr/>
        </p:nvSpPr>
        <p:spPr>
          <a:xfrm>
            <a:off x="6522296" y="1357298"/>
            <a:ext cx="5060103" cy="476886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어떤 간선 </a:t>
            </a:r>
            <a:r>
              <a:rPr lang="en-US" altLang="ko-KR" dirty="0"/>
              <a:t>[(A -&gt; B), </a:t>
            </a:r>
            <a:r>
              <a:rPr lang="ko-KR" altLang="en-US" dirty="0"/>
              <a:t>가중치 </a:t>
            </a:r>
            <a:r>
              <a:rPr lang="en-US" altLang="ko-KR" dirty="0"/>
              <a:t>C]</a:t>
            </a:r>
            <a:r>
              <a:rPr lang="ko-KR" altLang="en-US" dirty="0"/>
              <a:t>에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대해서 생각해보자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A</a:t>
            </a:r>
            <a:r>
              <a:rPr lang="ko-KR" altLang="en-US" dirty="0"/>
              <a:t>까지의 최단거리를 </a:t>
            </a:r>
            <a:r>
              <a:rPr lang="en-US" altLang="ko-KR" dirty="0"/>
              <a:t>Dis[A]</a:t>
            </a:r>
          </a:p>
          <a:p>
            <a:pPr marL="0" indent="0" algn="ctr">
              <a:buFont typeface="Wingdings"/>
              <a:buNone/>
            </a:pPr>
            <a:r>
              <a:rPr lang="en-US" altLang="ko-KR" dirty="0"/>
              <a:t>B</a:t>
            </a:r>
            <a:r>
              <a:rPr lang="ko-KR" altLang="en-US" dirty="0"/>
              <a:t>까지의 최단거리를 </a:t>
            </a:r>
            <a:r>
              <a:rPr lang="en-US" altLang="ko-KR" dirty="0"/>
              <a:t>Dis[B]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pPr marL="0" indent="0" algn="ctr">
              <a:buFont typeface="Wingdings"/>
              <a:buNone/>
            </a:pP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ko-KR" altLang="en-US" dirty="0"/>
              <a:t>이 간선이 최단경로에 포함될 조건은</a:t>
            </a:r>
            <a:endParaRPr lang="en-US" altLang="ko-KR" dirty="0"/>
          </a:p>
          <a:p>
            <a:pPr marL="0" indent="0" algn="ctr">
              <a:buFont typeface="Wingdings"/>
              <a:buNone/>
            </a:pPr>
            <a:r>
              <a:rPr lang="en-US" altLang="ko-KR" dirty="0"/>
              <a:t>Dis[A] + C == Dis[B]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609600" y="1946141"/>
            <a:ext cx="1109134" cy="110913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597400" y="1946141"/>
            <a:ext cx="1109134" cy="110913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19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1" name="직선 화살표 연결선 40"/>
          <p:cNvCxnSpPr>
            <a:cxnSpLocks/>
            <a:stCxn id="38" idx="6"/>
            <a:endCxn id="40" idx="2"/>
          </p:cNvCxnSpPr>
          <p:nvPr/>
        </p:nvCxnSpPr>
        <p:spPr>
          <a:xfrm>
            <a:off x="1718734" y="2500708"/>
            <a:ext cx="2878666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내용 개체 틀 1"/>
          <p:cNvSpPr txBox="1">
            <a:spLocks/>
          </p:cNvSpPr>
          <p:nvPr/>
        </p:nvSpPr>
        <p:spPr>
          <a:xfrm>
            <a:off x="2822818" y="1946141"/>
            <a:ext cx="670497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13</a:t>
            </a:r>
          </a:p>
        </p:txBody>
      </p:sp>
      <p:sp>
        <p:nvSpPr>
          <p:cNvPr id="44" name="타원 43"/>
          <p:cNvSpPr/>
          <p:nvPr/>
        </p:nvSpPr>
        <p:spPr>
          <a:xfrm>
            <a:off x="601204" y="4326101"/>
            <a:ext cx="1109134" cy="110913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89004" y="4326101"/>
            <a:ext cx="1109134" cy="110913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19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7" name="직선 화살표 연결선 46"/>
          <p:cNvCxnSpPr>
            <a:cxnSpLocks/>
            <a:stCxn id="44" idx="6"/>
            <a:endCxn id="46" idx="2"/>
          </p:cNvCxnSpPr>
          <p:nvPr/>
        </p:nvCxnSpPr>
        <p:spPr>
          <a:xfrm>
            <a:off x="1710338" y="4880668"/>
            <a:ext cx="2878666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14422" y="4326101"/>
            <a:ext cx="670497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18</a:t>
            </a:r>
          </a:p>
        </p:txBody>
      </p:sp>
      <p:sp>
        <p:nvSpPr>
          <p:cNvPr id="50" name="내용 개체 틀 1"/>
          <p:cNvSpPr txBox="1">
            <a:spLocks/>
          </p:cNvSpPr>
          <p:nvPr/>
        </p:nvSpPr>
        <p:spPr>
          <a:xfrm>
            <a:off x="246489" y="1546591"/>
            <a:ext cx="670497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A</a:t>
            </a:r>
          </a:p>
        </p:txBody>
      </p:sp>
      <p:sp>
        <p:nvSpPr>
          <p:cNvPr id="51" name="내용 개체 틀 1"/>
          <p:cNvSpPr txBox="1">
            <a:spLocks/>
          </p:cNvSpPr>
          <p:nvPr/>
        </p:nvSpPr>
        <p:spPr>
          <a:xfrm>
            <a:off x="4333110" y="1505170"/>
            <a:ext cx="670497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B</a:t>
            </a:r>
          </a:p>
        </p:txBody>
      </p:sp>
      <p:sp>
        <p:nvSpPr>
          <p:cNvPr id="53" name="내용 개체 틀 1"/>
          <p:cNvSpPr txBox="1">
            <a:spLocks/>
          </p:cNvSpPr>
          <p:nvPr/>
        </p:nvSpPr>
        <p:spPr>
          <a:xfrm>
            <a:off x="274351" y="3802289"/>
            <a:ext cx="670497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A</a:t>
            </a:r>
          </a:p>
        </p:txBody>
      </p:sp>
      <p:sp>
        <p:nvSpPr>
          <p:cNvPr id="54" name="내용 개체 틀 1"/>
          <p:cNvSpPr txBox="1">
            <a:spLocks/>
          </p:cNvSpPr>
          <p:nvPr/>
        </p:nvSpPr>
        <p:spPr>
          <a:xfrm>
            <a:off x="4360972" y="3760868"/>
            <a:ext cx="670497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010426" y="3041835"/>
                <a:ext cx="42784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+13==19</m:t>
                    </m:r>
                  </m:oMath>
                </a14:m>
                <a:r>
                  <a:rPr lang="en-US" altLang="ko-KR" sz="2400" dirty="0">
                    <a:latin typeface="D2Coding" panose="020B0609020101020101" pitchFamily="49" charset="-127"/>
                    <a:ea typeface="서울남산체 M" panose="02020603020101020101" pitchFamily="18" charset="-127"/>
                  </a:rPr>
                  <a:t> =&gt; TRUE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26" y="3041835"/>
                <a:ext cx="4278488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1018822" y="5492784"/>
                <a:ext cx="42784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+18==19</m:t>
                    </m:r>
                  </m:oMath>
                </a14:m>
                <a:r>
                  <a:rPr lang="en-US" altLang="ko-KR" sz="2400" dirty="0">
                    <a:latin typeface="D2Coding" panose="020B0609020101020101" pitchFamily="49" charset="-127"/>
                    <a:ea typeface="서울남산체 M" panose="02020603020101020101" pitchFamily="18" charset="-127"/>
                  </a:rPr>
                  <a:t> =&gt; FALSE</a:t>
                </a: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22" y="5492784"/>
                <a:ext cx="4278488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1935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400" dirty="0">
            <a:solidFill>
              <a:schemeClr val="tx1"/>
            </a:solidFill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5715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1203</TotalTime>
  <Words>787</Words>
  <Application>Microsoft Office PowerPoint</Application>
  <PresentationFormat>사용자 지정</PresentationFormat>
  <Paragraphs>448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Arial</vt:lpstr>
      <vt:lpstr>서울남산체 M</vt:lpstr>
      <vt:lpstr>Cambria Math</vt:lpstr>
      <vt:lpstr>D2Coding</vt:lpstr>
      <vt:lpstr>맑은 고딕</vt:lpstr>
      <vt:lpstr>Wingdings</vt:lpstr>
      <vt:lpstr>Yoon 윤고딕 550_TT</vt:lpstr>
      <vt:lpstr>함초롬돋움</vt:lpstr>
      <vt:lpstr>상승</vt:lpstr>
      <vt:lpstr>가장 짧은 길 전부 청소하기</vt:lpstr>
      <vt:lpstr>목차</vt:lpstr>
      <vt:lpstr>문제 내용</vt:lpstr>
      <vt:lpstr>문제 내용</vt:lpstr>
      <vt:lpstr>Shortest Path DAG</vt:lpstr>
      <vt:lpstr>Shortest Path DAG</vt:lpstr>
      <vt:lpstr>Shortest Path DAG (Cont’d)</vt:lpstr>
      <vt:lpstr>Shortest Path DAG (Cont’d)</vt:lpstr>
      <vt:lpstr>Shortest Path DAG (Cont’d)</vt:lpstr>
      <vt:lpstr>Shortest Path DAG (Cont’d)</vt:lpstr>
      <vt:lpstr>Shortest Path DAG (Cont’d)</vt:lpstr>
      <vt:lpstr>문제 풀이</vt:lpstr>
      <vt:lpstr>문제 풀이</vt:lpstr>
      <vt:lpstr>문제 풀이 (Cont’d)</vt:lpstr>
      <vt:lpstr>문제 풀이 (Cont’d)</vt:lpstr>
      <vt:lpstr>문제 풀이 (Cont’d)</vt:lpstr>
      <vt:lpstr>문제 풀이 (Cont’d)</vt:lpstr>
      <vt:lpstr>문제 풀이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58</cp:revision>
  <dcterms:created xsi:type="dcterms:W3CDTF">2016-10-19T22:43:44Z</dcterms:created>
  <dcterms:modified xsi:type="dcterms:W3CDTF">2018-01-17T07:24:28Z</dcterms:modified>
</cp:coreProperties>
</file>