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4"/>
  </p:notesMasterIdLst>
  <p:sldIdLst>
    <p:sldId id="256" r:id="rId2"/>
    <p:sldId id="263" r:id="rId3"/>
    <p:sldId id="264" r:id="rId4"/>
    <p:sldId id="318" r:id="rId5"/>
    <p:sldId id="389" r:id="rId6"/>
    <p:sldId id="319" r:id="rId7"/>
    <p:sldId id="368" r:id="rId8"/>
    <p:sldId id="367" r:id="rId9"/>
    <p:sldId id="369" r:id="rId10"/>
    <p:sldId id="371" r:id="rId11"/>
    <p:sldId id="373" r:id="rId12"/>
    <p:sldId id="372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</p:sldIdLst>
  <p:sldSz cx="12192000" cy="6858000"/>
  <p:notesSz cx="6858000" cy="9144000"/>
  <p:embeddedFontLst>
    <p:embeddedFont>
      <p:font typeface="D2Coding" panose="020B0600000101010101" charset="-127"/>
      <p:regular r:id="rId25"/>
      <p:bold r:id="rId26"/>
    </p:embeddedFont>
    <p:embeddedFont>
      <p:font typeface="Yoon 윤고딕 550_TT" panose="020B0600000101010101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서울남산체 M" panose="0202060302010102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 smtClean="0"/>
              <a:t>줄 세우기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dirty="0" err="1" smtClean="0"/>
              <a:t>Minkyu</a:t>
            </a:r>
            <a:r>
              <a:rPr lang="en-US" altLang="ko-KR" dirty="0" smtClean="0"/>
              <a:t> Jo</a:t>
            </a:r>
            <a:endParaRPr lang="en-US" altLang="ko-KR" dirty="0"/>
          </a:p>
          <a:p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/>
              <a:t>alex9801@naver.com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800" b="1" dirty="0" smtClean="0"/>
              <a:t>알고리즘</a:t>
            </a:r>
            <a:r>
              <a:rPr lang="en-US" altLang="ko-KR" sz="2800" b="1" dirty="0" smtClean="0"/>
              <a:t>:</a:t>
            </a:r>
          </a:p>
          <a:p>
            <a:pPr marL="514350" indent="-514350">
              <a:buSzPct val="100000"/>
              <a:buAutoNum type="arabicPeriod"/>
            </a:pPr>
            <a:r>
              <a:rPr lang="en-US" altLang="ko-KR" sz="2800" dirty="0" err="1" smtClean="0"/>
              <a:t>Indegree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인 정점들을 큐에 추가한다</a:t>
            </a:r>
            <a:r>
              <a:rPr lang="en-US" altLang="ko-KR" sz="2800" dirty="0" smtClean="0"/>
              <a:t>.</a:t>
            </a:r>
          </a:p>
          <a:p>
            <a:pPr marL="514350" indent="-514350">
              <a:buSzPct val="100000"/>
              <a:buAutoNum type="arabicPeriod"/>
            </a:pPr>
            <a:r>
              <a:rPr lang="ko-KR" altLang="en-US" sz="2800" dirty="0" smtClean="0"/>
              <a:t>큐가 빌 때까지 다음을 반복한다</a:t>
            </a:r>
            <a:r>
              <a:rPr lang="en-US" altLang="ko-KR" sz="2800" dirty="0" smtClean="0"/>
              <a:t>.</a:t>
            </a:r>
          </a:p>
          <a:p>
            <a:pPr marL="881062" lvl="1" indent="-514350">
              <a:buAutoNum type="arabicPeriod"/>
            </a:pPr>
            <a:r>
              <a:rPr lang="ko-KR" altLang="en-US" sz="2800" dirty="0" smtClean="0"/>
              <a:t>큐에서 정점을 하나 뽑아 배치한다</a:t>
            </a:r>
            <a:r>
              <a:rPr lang="en-US" altLang="ko-KR" sz="2800" dirty="0" smtClean="0"/>
              <a:t>.</a:t>
            </a:r>
          </a:p>
          <a:p>
            <a:pPr marL="881062" lvl="1" indent="-514350">
              <a:buAutoNum type="arabicPeriod"/>
            </a:pPr>
            <a:r>
              <a:rPr lang="ko-KR" altLang="en-US" sz="2800" dirty="0" smtClean="0"/>
              <a:t>해당 정점에서 뻗어나가는 간선들을 삭제한다</a:t>
            </a:r>
            <a:r>
              <a:rPr lang="en-US" altLang="ko-KR" sz="2800" dirty="0" smtClean="0"/>
              <a:t>.</a:t>
            </a:r>
          </a:p>
          <a:p>
            <a:pPr marL="881062" lvl="1" indent="-514350">
              <a:buAutoNum type="arabicPeriod"/>
            </a:pPr>
            <a:r>
              <a:rPr lang="ko-KR" altLang="en-US" sz="2800" dirty="0" smtClean="0"/>
              <a:t>이로 인해 </a:t>
            </a:r>
            <a:r>
              <a:rPr lang="en-US" altLang="ko-KR" sz="2800" dirty="0" err="1" smtClean="0"/>
              <a:t>Indegree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이 된 정점들을 큐에 추가한다</a:t>
            </a:r>
            <a:r>
              <a:rPr lang="en-US" altLang="ko-KR" sz="2800" dirty="0" smtClean="0"/>
              <a:t>.</a:t>
            </a:r>
          </a:p>
          <a:p>
            <a:pPr marL="514350" indent="-514350">
              <a:buSzPct val="100000"/>
              <a:buAutoNum type="arabicPeriod"/>
            </a:pPr>
            <a:r>
              <a:rPr lang="ko-KR" altLang="en-US" sz="2800" dirty="0" smtClean="0"/>
              <a:t>배치가 안된 정점이 남아있다면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ko-KR" altLang="en-US" sz="2800" dirty="0" smtClean="0"/>
              <a:t>주어진 그래프에 사이클이 존재하는 것이다</a:t>
            </a:r>
            <a:r>
              <a:rPr lang="en-US" altLang="ko-KR" sz="2800" dirty="0" smtClean="0"/>
              <a:t>.(</a:t>
            </a:r>
            <a:r>
              <a:rPr lang="ko-KR" altLang="en-US" sz="2800" dirty="0" smtClean="0"/>
              <a:t>즉 </a:t>
            </a:r>
            <a:r>
              <a:rPr lang="en-US" altLang="ko-KR" sz="2800" dirty="0" smtClean="0"/>
              <a:t>DAG</a:t>
            </a:r>
            <a:r>
              <a:rPr lang="ko-KR" altLang="en-US" sz="2800" dirty="0" smtClean="0"/>
              <a:t>가 아님</a:t>
            </a:r>
            <a:r>
              <a:rPr lang="en-US" altLang="ko-K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07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7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1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9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9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6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3506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4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3506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3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3506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0424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4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3506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0424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0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3506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0424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073428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8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3506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04249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073428" y="3059342"/>
            <a:ext cx="960582" cy="960582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7746180" y="1790162"/>
            <a:ext cx="12700" cy="2538360"/>
          </a:xfrm>
          <a:prstGeom prst="curvedConnector3">
            <a:avLst>
              <a:gd name="adj1" fmla="val 2818189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10284539" y="2750744"/>
            <a:ext cx="12700" cy="2538359"/>
          </a:xfrm>
          <a:prstGeom prst="curvedConnector3">
            <a:avLst>
              <a:gd name="adj1" fmla="val 3327276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26471" y="3539633"/>
            <a:ext cx="30859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495651" y="3539633"/>
            <a:ext cx="30859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8380770" y="1155572"/>
            <a:ext cx="12700" cy="3807540"/>
          </a:xfrm>
          <a:prstGeom prst="curvedConnector3">
            <a:avLst>
              <a:gd name="adj1" fmla="val 6236362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ko-KR" altLang="en-US" sz="3200" dirty="0" smtClean="0"/>
              <a:t>정수 </a:t>
            </a:r>
            <a:r>
              <a:rPr lang="en-US" altLang="ko-KR" sz="3200" dirty="0" smtClean="0"/>
              <a:t>N</a:t>
            </a:r>
            <a:r>
              <a:rPr lang="ko-KR" altLang="en-US" sz="3200" dirty="0" smtClean="0"/>
              <a:t>과</a:t>
            </a:r>
            <a:r>
              <a:rPr lang="en-US" altLang="ko-KR" sz="3200" dirty="0" smtClean="0"/>
              <a:t>, M</a:t>
            </a:r>
            <a:r>
              <a:rPr lang="ko-KR" altLang="en-US" sz="3200" dirty="0" smtClean="0"/>
              <a:t>개의 순서쌍 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A_</a:t>
            </a:r>
            <a:r>
              <a:rPr lang="en-US" altLang="ko-KR" sz="3200" dirty="0" err="1"/>
              <a:t>i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B_i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가 주어졌을 때</a:t>
            </a:r>
            <a:r>
              <a:rPr lang="en-US" altLang="ko-KR" sz="3200" dirty="0" smtClean="0"/>
              <a:t>,</a:t>
            </a:r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1</a:t>
            </a:r>
            <a:r>
              <a:rPr lang="ko-KR" altLang="en-US" sz="3200" dirty="0" smtClean="0"/>
              <a:t>부터 </a:t>
            </a:r>
            <a:r>
              <a:rPr lang="en-US" altLang="ko-KR" sz="3200" dirty="0" smtClean="0"/>
              <a:t>N</a:t>
            </a:r>
            <a:r>
              <a:rPr lang="ko-KR" altLang="en-US" sz="3200" dirty="0" smtClean="0"/>
              <a:t>까지의 숫자를 적당히 나열해서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ko-KR" altLang="en-US" sz="3200" dirty="0" smtClean="0"/>
              <a:t>모든 </a:t>
            </a:r>
            <a:r>
              <a:rPr lang="en-US" altLang="ko-KR" sz="3200" dirty="0" smtClean="0"/>
              <a:t>(</a:t>
            </a:r>
            <a:r>
              <a:rPr lang="en-US" altLang="ko-KR" sz="3200" dirty="0" err="1"/>
              <a:t>A_i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B_i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쌍에 대해 </a:t>
            </a:r>
            <a:r>
              <a:rPr lang="en-US" altLang="ko-KR" sz="3200" dirty="0" err="1" smtClean="0"/>
              <a:t>A_i</a:t>
            </a:r>
            <a:r>
              <a:rPr lang="ko-KR" altLang="en-US" sz="3200" dirty="0" smtClean="0"/>
              <a:t>가 </a:t>
            </a:r>
            <a:r>
              <a:rPr lang="en-US" altLang="ko-KR" sz="3200" dirty="0" err="1" smtClean="0"/>
              <a:t>B_i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앞에 오도록 하시오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N</a:t>
            </a:r>
            <a:r>
              <a:rPr lang="ko-KR" altLang="en-US" sz="3200" dirty="0" smtClean="0"/>
              <a:t>개의 정점과</a:t>
            </a:r>
            <a:r>
              <a:rPr lang="en-US" altLang="ko-KR" sz="3200" dirty="0" smtClean="0"/>
              <a:t>, M</a:t>
            </a:r>
            <a:r>
              <a:rPr lang="ko-KR" altLang="en-US" sz="3200" dirty="0" smtClean="0"/>
              <a:t>개의 간선 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A_</a:t>
            </a:r>
            <a:r>
              <a:rPr lang="en-US" altLang="ko-KR" sz="3200" dirty="0" err="1"/>
              <a:t>i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B_i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가 주어졌을 때</a:t>
            </a:r>
            <a:r>
              <a:rPr lang="en-US" altLang="ko-KR" sz="3200" dirty="0" smtClean="0"/>
              <a:t>,</a:t>
            </a:r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N</a:t>
            </a:r>
            <a:r>
              <a:rPr lang="ko-KR" altLang="en-US" sz="3200" dirty="0" smtClean="0"/>
              <a:t>개의 정점을 적당히 나열해서</a:t>
            </a:r>
            <a:endParaRPr lang="en-US" altLang="ko-KR" sz="3200" dirty="0" smtClean="0"/>
          </a:p>
          <a:p>
            <a:pPr marL="0" indent="0" algn="ctr">
              <a:buNone/>
            </a:pPr>
            <a:r>
              <a:rPr lang="ko-KR" altLang="en-US" sz="3200" dirty="0" smtClean="0"/>
              <a:t>모든 </a:t>
            </a:r>
            <a:r>
              <a:rPr lang="en-US" altLang="ko-KR" sz="3200" dirty="0" smtClean="0"/>
              <a:t>(</a:t>
            </a:r>
            <a:r>
              <a:rPr lang="en-US" altLang="ko-KR" sz="3200" dirty="0" err="1"/>
              <a:t>A_i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B_i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간선에 대해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정점 </a:t>
            </a:r>
            <a:r>
              <a:rPr lang="en-US" altLang="ko-KR" sz="3200" dirty="0" err="1" smtClean="0"/>
              <a:t>A_i</a:t>
            </a:r>
            <a:r>
              <a:rPr lang="ko-KR" altLang="en-US" sz="3200" dirty="0" smtClean="0"/>
              <a:t>가 정점 </a:t>
            </a:r>
            <a:r>
              <a:rPr lang="en-US" altLang="ko-KR" sz="3200" dirty="0" err="1" smtClean="0"/>
              <a:t>B_i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앞에 오도록 하시오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346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endParaRPr lang="en-US" altLang="ko-KR" sz="2800" dirty="0" smtClean="0"/>
          </a:p>
          <a:p>
            <a:pPr marL="0" indent="0" algn="ctr">
              <a:buNone/>
            </a:pPr>
            <a:r>
              <a:rPr lang="en-US" altLang="ko-KR" sz="2800" dirty="0" smtClean="0"/>
              <a:t>DAG(Directed Acyclic Graph)</a:t>
            </a:r>
            <a:r>
              <a:rPr lang="ko-KR" altLang="en-US" sz="2800" dirty="0" smtClean="0"/>
              <a:t>가 주어졌을 때</a:t>
            </a:r>
            <a:r>
              <a:rPr lang="en-US" altLang="ko-KR" sz="2800" dirty="0" smtClean="0"/>
              <a:t>,</a:t>
            </a:r>
          </a:p>
          <a:p>
            <a:pPr marL="0" indent="0" algn="ctr">
              <a:buNone/>
            </a:pPr>
            <a:r>
              <a:rPr lang="ko-KR" altLang="en-US" sz="2800" dirty="0" smtClean="0"/>
              <a:t>정점들을 </a:t>
            </a:r>
            <a:r>
              <a:rPr lang="ko-KR" altLang="en-US" sz="2800" dirty="0" smtClean="0"/>
              <a:t>방향을 거스르지 </a:t>
            </a:r>
            <a:r>
              <a:rPr lang="ko-KR" altLang="en-US" sz="2800" u="sng" dirty="0" smtClean="0"/>
              <a:t>않도록</a:t>
            </a:r>
            <a:r>
              <a:rPr lang="ko-KR" altLang="en-US" sz="2800" dirty="0" smtClean="0"/>
              <a:t> 일렬로 나</a:t>
            </a:r>
            <a:r>
              <a:rPr lang="ko-KR" altLang="en-US" sz="2800" dirty="0"/>
              <a:t>열</a:t>
            </a:r>
            <a:r>
              <a:rPr lang="ko-KR" altLang="en-US" sz="2800" dirty="0" smtClean="0"/>
              <a:t>하는 </a:t>
            </a:r>
            <a:r>
              <a:rPr lang="ko-KR" altLang="en-US" sz="2800" dirty="0" smtClean="0"/>
              <a:t>것</a:t>
            </a:r>
            <a:endParaRPr lang="en-US" altLang="ko-KR" sz="2800" dirty="0"/>
          </a:p>
          <a:p>
            <a:pPr marL="0" indent="0" algn="ctr">
              <a:buNone/>
            </a:pPr>
            <a:endParaRPr lang="en-US" altLang="ko-KR" sz="2800" dirty="0" smtClean="0"/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b="1" dirty="0" smtClean="0"/>
              <a:t>모든 간선 </a:t>
            </a:r>
            <a:r>
              <a:rPr lang="en-US" altLang="ko-KR" sz="2800" b="1" dirty="0" smtClean="0"/>
              <a:t>“u -&gt; v”</a:t>
            </a:r>
            <a:r>
              <a:rPr lang="ko-KR" altLang="en-US" sz="2800" b="1" dirty="0" smtClean="0"/>
              <a:t>에 대해서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정점 </a:t>
            </a:r>
            <a:r>
              <a:rPr lang="en-US" altLang="ko-KR" sz="2800" b="1" dirty="0" smtClean="0"/>
              <a:t>u</a:t>
            </a:r>
            <a:r>
              <a:rPr lang="ko-KR" altLang="en-US" sz="2800" b="1" dirty="0" smtClean="0"/>
              <a:t>가 정점 </a:t>
            </a:r>
            <a:r>
              <a:rPr lang="en-US" altLang="ko-KR" sz="2800" b="1" dirty="0" smtClean="0"/>
              <a:t>v</a:t>
            </a:r>
            <a:r>
              <a:rPr lang="ko-KR" altLang="en-US" sz="2800" b="1" dirty="0" smtClean="0"/>
              <a:t>보다 앞에 와야함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9922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474427" y="3342843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4963" y="1786615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23998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59725" y="4819414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18252" y="2775839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294335" y="2606523"/>
            <a:ext cx="691302" cy="8769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2664871" y="2606523"/>
            <a:ext cx="535528" cy="23535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805545" y="2266906"/>
            <a:ext cx="812707" cy="9892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1704289" y="2747197"/>
            <a:ext cx="620965" cy="2072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535069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073428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804249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Curved Connector 56"/>
          <p:cNvCxnSpPr>
            <a:stCxn id="29" idx="0"/>
            <a:endCxn id="27" idx="0"/>
          </p:cNvCxnSpPr>
          <p:nvPr/>
        </p:nvCxnSpPr>
        <p:spPr>
          <a:xfrm rot="5400000" flipH="1" flipV="1">
            <a:off x="7746180" y="1790162"/>
            <a:ext cx="12700" cy="2538360"/>
          </a:xfrm>
          <a:prstGeom prst="curvedConnector3">
            <a:avLst>
              <a:gd name="adj1" fmla="val 2818189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27" idx="4"/>
            <a:endCxn id="28" idx="4"/>
          </p:cNvCxnSpPr>
          <p:nvPr/>
        </p:nvCxnSpPr>
        <p:spPr>
          <a:xfrm rot="16200000" flipH="1">
            <a:off x="10284539" y="2750744"/>
            <a:ext cx="12700" cy="2538359"/>
          </a:xfrm>
          <a:prstGeom prst="curvedConnector3">
            <a:avLst>
              <a:gd name="adj1" fmla="val 3327276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  <a:endCxn id="27" idx="2"/>
          </p:cNvCxnSpPr>
          <p:nvPr/>
        </p:nvCxnSpPr>
        <p:spPr>
          <a:xfrm>
            <a:off x="8226471" y="3539633"/>
            <a:ext cx="30859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7" idx="6"/>
            <a:endCxn id="30" idx="2"/>
          </p:cNvCxnSpPr>
          <p:nvPr/>
        </p:nvCxnSpPr>
        <p:spPr>
          <a:xfrm>
            <a:off x="9495651" y="3539633"/>
            <a:ext cx="30859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0"/>
            <a:endCxn id="9" idx="3"/>
          </p:cNvCxnSpPr>
          <p:nvPr/>
        </p:nvCxnSpPr>
        <p:spPr>
          <a:xfrm flipV="1">
            <a:off x="3540016" y="3595747"/>
            <a:ext cx="218910" cy="122366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29" idx="0"/>
            <a:endCxn id="30" idx="0"/>
          </p:cNvCxnSpPr>
          <p:nvPr/>
        </p:nvCxnSpPr>
        <p:spPr>
          <a:xfrm rot="5400000" flipH="1" flipV="1">
            <a:off x="8380770" y="1155572"/>
            <a:ext cx="12700" cy="3807540"/>
          </a:xfrm>
          <a:prstGeom prst="curvedConnector3">
            <a:avLst>
              <a:gd name="adj1" fmla="val 6236362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/>
          <p:cNvSpPr/>
          <p:nvPr/>
        </p:nvSpPr>
        <p:spPr>
          <a:xfrm rot="16200000">
            <a:off x="5211988" y="3341336"/>
            <a:ext cx="393577" cy="396592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3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 정렬</a:t>
            </a:r>
            <a:r>
              <a:rPr lang="en-US" altLang="ko-KR" dirty="0" smtClean="0"/>
              <a:t>(Topological Sort)</a:t>
            </a:r>
            <a:endParaRPr lang="ko-KR" altLang="en-US" dirty="0"/>
          </a:p>
        </p:txBody>
      </p:sp>
      <p:sp>
        <p:nvSpPr>
          <p:cNvPr id="32" name="내용 개체 틀 1"/>
          <p:cNvSpPr>
            <a:spLocks noGrp="1"/>
          </p:cNvSpPr>
          <p:nvPr>
            <p:ph idx="1"/>
          </p:nvPr>
        </p:nvSpPr>
        <p:spPr>
          <a:xfrm>
            <a:off x="609601" y="1357298"/>
            <a:ext cx="5078510" cy="4768865"/>
          </a:xfrm>
        </p:spPr>
        <p:txBody>
          <a:bodyPr/>
          <a:lstStyle/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b="1" dirty="0" smtClean="0"/>
              <a:t>관찰</a:t>
            </a:r>
            <a:r>
              <a:rPr lang="en-US" altLang="ko-KR" sz="2800" b="1" dirty="0" smtClean="0"/>
              <a:t>:</a:t>
            </a:r>
          </a:p>
          <a:p>
            <a:pPr marL="514350" indent="-514350">
              <a:buSzPct val="100000"/>
              <a:buAutoNum type="arabicPeriod"/>
            </a:pPr>
            <a:r>
              <a:rPr lang="ko-KR" altLang="en-US" sz="2800" dirty="0" smtClean="0"/>
              <a:t>제일 앞에 오는 정점은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Indegree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이여야 함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SzPct val="100000"/>
              <a:buAutoNum type="arabicPeriod"/>
            </a:pPr>
            <a:r>
              <a:rPr lang="ko-KR" altLang="en-US" sz="2800" dirty="0" smtClean="0"/>
              <a:t>위상 정렬을 한 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Indegree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인 정점은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앞으로 옮겨도 정렬이 유지됨</a:t>
            </a:r>
            <a:endParaRPr lang="en-US" altLang="ko-KR" sz="2800" dirty="0" smtClean="0"/>
          </a:p>
        </p:txBody>
      </p:sp>
      <p:sp>
        <p:nvSpPr>
          <p:cNvPr id="33" name="Oval 32"/>
          <p:cNvSpPr/>
          <p:nvPr/>
        </p:nvSpPr>
        <p:spPr>
          <a:xfrm>
            <a:off x="6003059" y="4948595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538243" y="4954947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73428" y="4954947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270651" y="4948596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805835" y="4954947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8" name="Curved Connector 37"/>
          <p:cNvCxnSpPr>
            <a:stCxn id="36" idx="0"/>
            <a:endCxn id="34" idx="0"/>
          </p:cNvCxnSpPr>
          <p:nvPr/>
        </p:nvCxnSpPr>
        <p:spPr>
          <a:xfrm rot="16200000" flipH="1">
            <a:off x="8381562" y="4317975"/>
            <a:ext cx="6351" cy="1267592"/>
          </a:xfrm>
          <a:prstGeom prst="curvedConnector3">
            <a:avLst>
              <a:gd name="adj1" fmla="val -359943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4" idx="4"/>
            <a:endCxn id="35" idx="4"/>
          </p:cNvCxnSpPr>
          <p:nvPr/>
        </p:nvCxnSpPr>
        <p:spPr>
          <a:xfrm rot="16200000" flipH="1">
            <a:off x="10286126" y="4647936"/>
            <a:ext cx="12700" cy="2535185"/>
          </a:xfrm>
          <a:prstGeom prst="curvedConnector3">
            <a:avLst>
              <a:gd name="adj1" fmla="val 3868087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7" idx="2"/>
          </p:cNvCxnSpPr>
          <p:nvPr/>
        </p:nvCxnSpPr>
        <p:spPr>
          <a:xfrm>
            <a:off x="9498825" y="5435238"/>
            <a:ext cx="30701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6" idx="0"/>
            <a:endCxn id="37" idx="0"/>
          </p:cNvCxnSpPr>
          <p:nvPr/>
        </p:nvCxnSpPr>
        <p:spPr>
          <a:xfrm rot="16200000" flipH="1">
            <a:off x="9015358" y="3684179"/>
            <a:ext cx="6351" cy="2535184"/>
          </a:xfrm>
          <a:prstGeom prst="curvedConnector3">
            <a:avLst>
              <a:gd name="adj1" fmla="val -6969154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3" idx="4"/>
            <a:endCxn id="34" idx="4"/>
          </p:cNvCxnSpPr>
          <p:nvPr/>
        </p:nvCxnSpPr>
        <p:spPr>
          <a:xfrm rot="16200000" flipH="1">
            <a:off x="7747766" y="4644761"/>
            <a:ext cx="6352" cy="2535184"/>
          </a:xfrm>
          <a:prstGeom prst="curvedConnector3">
            <a:avLst>
              <a:gd name="adj1" fmla="val 7068026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265889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535069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1073428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996709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9804249" y="3059342"/>
            <a:ext cx="960582" cy="96058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5" name="Curved Connector 54"/>
          <p:cNvCxnSpPr>
            <a:stCxn id="50" idx="4"/>
            <a:endCxn id="51" idx="4"/>
          </p:cNvCxnSpPr>
          <p:nvPr/>
        </p:nvCxnSpPr>
        <p:spPr>
          <a:xfrm rot="16200000" flipH="1">
            <a:off x="10284539" y="2750744"/>
            <a:ext cx="12700" cy="2538359"/>
          </a:xfrm>
          <a:prstGeom prst="curvedConnector3">
            <a:avLst>
              <a:gd name="adj1" fmla="val 3327276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6"/>
            <a:endCxn id="53" idx="2"/>
          </p:cNvCxnSpPr>
          <p:nvPr/>
        </p:nvCxnSpPr>
        <p:spPr>
          <a:xfrm>
            <a:off x="9495651" y="3539633"/>
            <a:ext cx="30859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1316</TotalTime>
  <Words>374</Words>
  <Application>Microsoft Office PowerPoint</Application>
  <PresentationFormat>사용자 지정</PresentationFormat>
  <Paragraphs>169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D2Coding</vt:lpstr>
      <vt:lpstr>Yoon 윤고딕 550_TT</vt:lpstr>
      <vt:lpstr>맑은 고딕</vt:lpstr>
      <vt:lpstr>서울남산체 M</vt:lpstr>
      <vt:lpstr>Wingdings</vt:lpstr>
      <vt:lpstr>상승</vt:lpstr>
      <vt:lpstr>줄 세우기</vt:lpstr>
      <vt:lpstr>목차</vt:lpstr>
      <vt:lpstr>문제 내용</vt:lpstr>
      <vt:lpstr>문제 내용</vt:lpstr>
      <vt:lpstr>문제 내용</vt:lpstr>
      <vt:lpstr>문제 풀이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  <vt:lpstr>위상 정렬(Topological Sort)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Windows 사용자</cp:lastModifiedBy>
  <cp:revision>77</cp:revision>
  <dcterms:created xsi:type="dcterms:W3CDTF">2016-10-19T22:43:44Z</dcterms:created>
  <dcterms:modified xsi:type="dcterms:W3CDTF">2017-08-11T08:02:56Z</dcterms:modified>
</cp:coreProperties>
</file>