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941" r:id="rId1"/>
  </p:sldMasterIdLst>
  <p:notesMasterIdLst>
    <p:notesMasterId r:id="rId48"/>
  </p:notesMasterIdLst>
  <p:sldIdLst>
    <p:sldId id="256" r:id="rId2"/>
    <p:sldId id="263" r:id="rId3"/>
    <p:sldId id="264" r:id="rId4"/>
    <p:sldId id="257" r:id="rId5"/>
    <p:sldId id="266" r:id="rId6"/>
    <p:sldId id="259" r:id="rId7"/>
    <p:sldId id="274" r:id="rId8"/>
    <p:sldId id="267" r:id="rId9"/>
    <p:sldId id="258" r:id="rId10"/>
    <p:sldId id="261" r:id="rId11"/>
    <p:sldId id="262" r:id="rId12"/>
    <p:sldId id="270" r:id="rId13"/>
    <p:sldId id="260" r:id="rId14"/>
    <p:sldId id="268" r:id="rId15"/>
    <p:sldId id="269" r:id="rId16"/>
    <p:sldId id="271" r:id="rId17"/>
    <p:sldId id="272" r:id="rId18"/>
    <p:sldId id="273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304" r:id="rId34"/>
    <p:sldId id="291" r:id="rId35"/>
    <p:sldId id="292" r:id="rId36"/>
    <p:sldId id="313" r:id="rId37"/>
    <p:sldId id="314" r:id="rId38"/>
    <p:sldId id="315" r:id="rId39"/>
    <p:sldId id="316" r:id="rId40"/>
    <p:sldId id="293" r:id="rId41"/>
    <p:sldId id="307" r:id="rId42"/>
    <p:sldId id="308" r:id="rId43"/>
    <p:sldId id="305" r:id="rId44"/>
    <p:sldId id="306" r:id="rId45"/>
    <p:sldId id="312" r:id="rId46"/>
    <p:sldId id="303" r:id="rId47"/>
  </p:sldIdLst>
  <p:sldSz cx="12192000" cy="6858000"/>
  <p:notesSz cx="6858000" cy="9144000"/>
  <p:embeddedFontLst>
    <p:embeddedFont>
      <p:font typeface="맑은 고딕" panose="020B0503020000020004" pitchFamily="50" charset="-127"/>
      <p:regular r:id="rId49"/>
      <p:bold r:id="rId50"/>
    </p:embeddedFont>
    <p:embeddedFont>
      <p:font typeface="Tahoma" panose="020B0604030504040204" pitchFamily="34" charset="0"/>
      <p:regular r:id="rId51"/>
      <p:bold r:id="rId52"/>
    </p:embeddedFont>
    <p:embeddedFont>
      <p:font typeface="서울남산체 M" panose="02020603020101020101" pitchFamily="18" charset="-127"/>
      <p:regular r:id="rId53"/>
    </p:embeddedFont>
    <p:embeddedFont>
      <p:font typeface="함초롬돋움" panose="020B0604000101010101" pitchFamily="50" charset="-127"/>
      <p:regular r:id="rId54"/>
      <p:bold r:id="rId55"/>
    </p:embeddedFont>
    <p:embeddedFont>
      <p:font typeface="D2Coding" panose="020B0609020101020101" pitchFamily="49" charset="-127"/>
      <p:regular r:id="rId56"/>
      <p:bold r:id="rId5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F2D7B-97EE-4DCE-B2C1-CB850AC1609A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7F0D1-3137-4AD6-AA66-817185801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5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Union</a:t>
            </a:r>
            <a:r>
              <a:rPr lang="ko-KR" altLang="en-US" dirty="0"/>
              <a:t>과 </a:t>
            </a:r>
            <a:r>
              <a:rPr lang="en-US" altLang="ko-KR" dirty="0"/>
              <a:t>Find</a:t>
            </a:r>
            <a:r>
              <a:rPr lang="ko-KR" altLang="en-US" dirty="0"/>
              <a:t>를 하는 자료구조이기 때문에</a:t>
            </a:r>
            <a:r>
              <a:rPr lang="en-US" altLang="ko-KR" dirty="0"/>
              <a:t>, Union-Find </a:t>
            </a:r>
            <a:r>
              <a:rPr lang="ko-KR" altLang="en-US" dirty="0" err="1"/>
              <a:t>자료구조라고</a:t>
            </a:r>
            <a:r>
              <a:rPr lang="ko-KR" altLang="en-US" dirty="0"/>
              <a:t> 불린다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7F0D1-3137-4AD6-AA66-81718580143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975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Union</a:t>
            </a:r>
            <a:r>
              <a:rPr lang="ko-KR" altLang="en-US" dirty="0"/>
              <a:t>과 </a:t>
            </a:r>
            <a:r>
              <a:rPr lang="en-US" altLang="ko-KR" dirty="0"/>
              <a:t>Find</a:t>
            </a:r>
            <a:r>
              <a:rPr lang="ko-KR" altLang="en-US" dirty="0"/>
              <a:t>를 하는 자료구조이기 때문에</a:t>
            </a:r>
            <a:r>
              <a:rPr lang="en-US" altLang="ko-KR" dirty="0"/>
              <a:t>, Union-Find </a:t>
            </a:r>
            <a:r>
              <a:rPr lang="ko-KR" altLang="en-US" dirty="0" err="1"/>
              <a:t>자료구조라고</a:t>
            </a:r>
            <a:r>
              <a:rPr lang="ko-KR" altLang="en-US" dirty="0"/>
              <a:t> 불린다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7F0D1-3137-4AD6-AA66-81718580143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865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9029" y="0"/>
            <a:ext cx="12221029" cy="6943724"/>
            <a:chOff x="-21772" y="0"/>
            <a:chExt cx="9165772" cy="6943724"/>
          </a:xfrm>
        </p:grpSpPr>
        <p:sp>
          <p:nvSpPr>
            <p:cNvPr id="8" name="Freeform 17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ah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9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6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12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2" name="Freeform 30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</p:sp>
        <p:sp>
          <p:nvSpPr>
            <p:cNvPr id="13" name="Freeform 11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ah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4" name="Freeform 5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ah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5" name="Freeform 23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386585"/>
            <a:ext cx="10363200" cy="957706"/>
          </a:xfrm>
        </p:spPr>
        <p:txBody>
          <a:bodyPr/>
          <a:lstStyle>
            <a:lvl1pPr algn="ctr">
              <a:defRPr sz="4800" b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357562"/>
            <a:ext cx="8534400" cy="571504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11/3/2016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5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673600" y="-50800"/>
            <a:ext cx="7535333" cy="6908800"/>
            <a:chOff x="3505200" y="-50800"/>
            <a:chExt cx="5651500" cy="6908800"/>
          </a:xfrm>
        </p:grpSpPr>
        <p:sp>
          <p:nvSpPr>
            <p:cNvPr id="7" name="Freeform 29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8" name="Freeform 39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4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ah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200" y="2357431"/>
            <a:ext cx="11531600" cy="1470025"/>
          </a:xfrm>
        </p:spPr>
        <p:txBody>
          <a:bodyPr/>
          <a:lstStyle>
            <a:lvl1pPr>
              <a:defRPr sz="5400" b="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11/3/2016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4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20" y="500042"/>
            <a:ext cx="9048813" cy="1143000"/>
          </a:xfrm>
        </p:spPr>
        <p:txBody>
          <a:bodyPr/>
          <a:lstStyle>
            <a:lvl1pPr algn="l">
              <a:defRPr sz="400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824236" y="2214564"/>
            <a:ext cx="6125633" cy="3228975"/>
          </a:xfrm>
        </p:spPr>
        <p:txBody>
          <a:bodyPr/>
          <a:lstStyle>
            <a:lvl1pPr>
              <a:lnSpc>
                <a:spcPct val="150000"/>
              </a:lnSpc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11/3/2016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1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906027" y="571481"/>
            <a:ext cx="1676372" cy="5554683"/>
          </a:xfrm>
        </p:spPr>
        <p:txBody>
          <a:bodyPr vert="eaVert"/>
          <a:lstStyle>
            <a:lvl1pPr algn="ctr">
              <a:defRPr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571481"/>
            <a:ext cx="9010675" cy="555468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11/3/2016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5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>
            <a:lvl1pPr>
              <a:defRPr sz="360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2pPr>
            <a:lvl3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3pPr>
            <a:lvl4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4pPr>
            <a:lvl5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11/3/2016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6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0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2570" y="0"/>
            <a:ext cx="6790339" cy="6943724"/>
            <a:chOff x="-16927" y="0"/>
            <a:chExt cx="5092754" cy="6943724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12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9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23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2571734"/>
            <a:ext cx="10363200" cy="1071581"/>
          </a:xfrm>
        </p:spPr>
        <p:txBody>
          <a:bodyPr anchor="t"/>
          <a:lstStyle>
            <a:lvl1pPr algn="r">
              <a:defRPr sz="4800" b="0" cap="none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035630"/>
            <a:ext cx="10363200" cy="536104"/>
          </a:xfrm>
        </p:spPr>
        <p:txBody>
          <a:bodyPr anchor="b"/>
          <a:lstStyle>
            <a:lvl1pPr marL="0" indent="0" algn="r">
              <a:buNone/>
              <a:defRPr sz="2000" cap="none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52464" y="3786191"/>
            <a:ext cx="2844800" cy="365125"/>
          </a:xfrm>
        </p:spPr>
        <p:txBody>
          <a:bodyPr/>
          <a:lstStyle>
            <a:lvl1pPr>
              <a:defRPr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11/3/2016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3786191"/>
            <a:ext cx="3860800" cy="365125"/>
          </a:xfrm>
        </p:spPr>
        <p:txBody>
          <a:bodyPr/>
          <a:lstStyle>
            <a:lvl1pPr>
              <a:defRPr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77267" y="3786191"/>
            <a:ext cx="2844800" cy="365125"/>
          </a:xfrm>
        </p:spPr>
        <p:txBody>
          <a:bodyPr/>
          <a:lstStyle>
            <a:lvl1pPr>
              <a:defRPr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3"/>
          <p:cNvSpPr>
            <a:spLocks noGrp="1"/>
          </p:cNvSpPr>
          <p:nvPr>
            <p:ph sz="half" idx="13"/>
          </p:nvPr>
        </p:nvSpPr>
        <p:spPr>
          <a:xfrm>
            <a:off x="609600" y="1395664"/>
            <a:ext cx="5384800" cy="4730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395664"/>
            <a:ext cx="5384800" cy="4730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11/3/2016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1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5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500174"/>
            <a:ext cx="10972800" cy="466808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pPr/>
              <a:t>11/3/2016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sz="quarter" idx="13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quarter" idx="14"/>
          </p:nvPr>
        </p:nvSpPr>
        <p:spPr>
          <a:xfrm>
            <a:off x="609600" y="3915075"/>
            <a:ext cx="53848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sz="quarter" idx="15"/>
          </p:nvPr>
        </p:nvSpPr>
        <p:spPr>
          <a:xfrm>
            <a:off x="6197600" y="3915075"/>
            <a:ext cx="53848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pPr/>
              <a:t>11/3/2016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9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"/>
          <p:cNvGrpSpPr/>
          <p:nvPr/>
        </p:nvGrpSpPr>
        <p:grpSpPr>
          <a:xfrm>
            <a:off x="-12699" y="1"/>
            <a:ext cx="4579940" cy="3429000"/>
            <a:chOff x="-9525" y="1"/>
            <a:chExt cx="3434955" cy="3429000"/>
          </a:xfrm>
        </p:grpSpPr>
        <p:sp>
          <p:nvSpPr>
            <p:cNvPr id="21" name="Freeform 6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  <p:sp>
          <p:nvSpPr>
            <p:cNvPr id="12" name="Freeform 6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  <p:sp>
          <p:nvSpPr>
            <p:cNvPr id="13" name="Freeform 12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</p:sp>
      </p:grpSp>
      <p:grpSp>
        <p:nvGrpSpPr>
          <p:cNvPr id="9" name="그룹 22"/>
          <p:cNvGrpSpPr/>
          <p:nvPr/>
        </p:nvGrpSpPr>
        <p:grpSpPr>
          <a:xfrm>
            <a:off x="7619125" y="3429000"/>
            <a:ext cx="4572875" cy="3429000"/>
            <a:chOff x="5714344" y="3429000"/>
            <a:chExt cx="3429656" cy="3429000"/>
          </a:xfrm>
        </p:grpSpPr>
        <p:grpSp>
          <p:nvGrpSpPr>
            <p:cNvPr id="10" name="그룹 18"/>
            <p:cNvGrpSpPr/>
            <p:nvPr/>
          </p:nvGrpSpPr>
          <p:grpSpPr>
            <a:xfrm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Freeform 6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</p:sp>
          <p:sp>
            <p:nvSpPr>
              <p:cNvPr id="18" name="Freeform 12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ah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</p:sp>
        </p:grpSp>
        <p:sp>
          <p:nvSpPr>
            <p:cNvPr id="22" name="Freeform 6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8400" y="760076"/>
            <a:ext cx="7315200" cy="566738"/>
          </a:xfrm>
        </p:spPr>
        <p:txBody>
          <a:bodyPr anchor="b"/>
          <a:lstStyle>
            <a:lvl1pPr algn="l">
              <a:defRPr sz="24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438400" y="1357298"/>
            <a:ext cx="7315200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8400" y="5164150"/>
            <a:ext cx="7315200" cy="8048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11/3/2016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6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6"/>
          <p:cNvGrpSpPr/>
          <p:nvPr/>
        </p:nvGrpSpPr>
        <p:grpSpPr>
          <a:xfrm>
            <a:off x="8128000" y="2"/>
            <a:ext cx="4064000" cy="3733800"/>
            <a:chOff x="6096000" y="2"/>
            <a:chExt cx="3048000" cy="3733800"/>
          </a:xfrm>
        </p:grpSpPr>
        <p:sp>
          <p:nvSpPr>
            <p:cNvPr id="20" name="Freeform 6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</p:sp>
        <p:sp>
          <p:nvSpPr>
            <p:cNvPr id="21" name="Freeform 6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3" name="Freeform 12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</p:grpSp>
      <p:grpSp>
        <p:nvGrpSpPr>
          <p:cNvPr id="8" name="그룹 25"/>
          <p:cNvGrpSpPr/>
          <p:nvPr/>
        </p:nvGrpSpPr>
        <p:grpSpPr>
          <a:xfrm>
            <a:off x="0" y="4191000"/>
            <a:ext cx="4572000" cy="2667000"/>
            <a:chOff x="0" y="4191000"/>
            <a:chExt cx="3429000" cy="2667000"/>
          </a:xfrm>
        </p:grpSpPr>
        <p:sp>
          <p:nvSpPr>
            <p:cNvPr id="24" name="Freeform 6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5" name="Freeform 6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357298"/>
            <a:ext cx="10972800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11/3/2016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4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3600" b="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318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Yoon 윤고딕 550_TT"/>
        <a:buChar char="-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339516"/>
            <a:ext cx="10363200" cy="2558716"/>
          </a:xfrm>
        </p:spPr>
        <p:txBody>
          <a:bodyPr/>
          <a:lstStyle/>
          <a:p>
            <a:r>
              <a:rPr lang="en-US" altLang="ko-KR" dirty="0"/>
              <a:t>Union and Find:</a:t>
            </a:r>
            <a:br>
              <a:rPr lang="en-US" altLang="ko-KR" dirty="0"/>
            </a:br>
            <a:r>
              <a:rPr lang="en-US" altLang="ko-KR" dirty="0"/>
              <a:t>Disjoint Set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544678"/>
            <a:ext cx="8534400" cy="571504"/>
          </a:xfrm>
        </p:spPr>
        <p:txBody>
          <a:bodyPr/>
          <a:lstStyle/>
          <a:p>
            <a:r>
              <a:rPr lang="en-US" altLang="ko-KR" cap="none" dirty="0"/>
              <a:t>JongBeom Kim</a:t>
            </a:r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25165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Union : </a:t>
            </a:r>
            <a:r>
              <a:rPr lang="ko-KR" altLang="en-US" dirty="0"/>
              <a:t>합치기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6" name="타원 5"/>
          <p:cNvSpPr/>
          <p:nvPr/>
        </p:nvSpPr>
        <p:spPr>
          <a:xfrm>
            <a:off x="906379" y="2456227"/>
            <a:ext cx="662539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852870" y="2897385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457095" y="3075634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117564" y="4012312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325991" y="3105933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487782" y="4132634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013035" y="2456227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494302" y="2897390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9649333" y="3105938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758997" y="4012317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713504" y="4244930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575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Union : </a:t>
            </a:r>
            <a:r>
              <a:rPr lang="ko-KR" altLang="en-US" dirty="0"/>
              <a:t>합치기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6" name="타원 5"/>
          <p:cNvSpPr/>
          <p:nvPr/>
        </p:nvSpPr>
        <p:spPr>
          <a:xfrm>
            <a:off x="906379" y="2456227"/>
            <a:ext cx="662539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852870" y="2897385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457095" y="3075634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117564" y="4012312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325991" y="3105933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487782" y="4132634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013035" y="2456227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494302" y="2897390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9649333" y="3105938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758997" y="4012317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713504" y="4244930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69933" y="5653476"/>
            <a:ext cx="5093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한 집합에는 한 대표만 존재한다</a:t>
            </a:r>
          </a:p>
        </p:txBody>
      </p:sp>
    </p:spTree>
    <p:extLst>
      <p:ext uri="{BB962C8B-B14F-4D97-AF65-F5344CB8AC3E}">
        <p14:creationId xmlns:p14="http://schemas.microsoft.com/office/powerpoint/2010/main" val="470507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 : </a:t>
            </a:r>
            <a:r>
              <a:rPr lang="ko-KR" altLang="en-US" dirty="0"/>
              <a:t>찾기</a:t>
            </a:r>
          </a:p>
        </p:txBody>
      </p:sp>
      <p:sp>
        <p:nvSpPr>
          <p:cNvPr id="4" name="타원 3"/>
          <p:cNvSpPr/>
          <p:nvPr/>
        </p:nvSpPr>
        <p:spPr>
          <a:xfrm>
            <a:off x="1371607" y="2456227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852870" y="2897385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007901" y="3105933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17564" y="4012312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692319" y="2456227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6328618" y="3105938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125461" y="3571160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013035" y="2456227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494302" y="2897390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9649333" y="3105938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758997" y="4012317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713504" y="4244930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565347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r>
              <a:rPr lang="ko-KR" altLang="en-US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이 속한 집합의 대표를 찾자</a:t>
            </a:r>
          </a:p>
        </p:txBody>
      </p:sp>
    </p:spTree>
    <p:extLst>
      <p:ext uri="{BB962C8B-B14F-4D97-AF65-F5344CB8AC3E}">
        <p14:creationId xmlns:p14="http://schemas.microsoft.com/office/powerpoint/2010/main" val="2406862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 : </a:t>
            </a:r>
            <a:r>
              <a:rPr lang="ko-KR" altLang="en-US" dirty="0"/>
              <a:t>찾기 </a:t>
            </a:r>
            <a:r>
              <a:rPr lang="en-US" altLang="ko-KR" i="1" dirty="0"/>
              <a:t>(cont.)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371607" y="2456227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852870" y="2897385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007901" y="3105933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17564" y="4012312"/>
            <a:ext cx="673769" cy="67376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692319" y="2456227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6328618" y="3105938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125461" y="3571160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013035" y="2456227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494302" y="2897390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9649333" y="3105938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758997" y="4012317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713504" y="4244930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565347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r>
              <a:rPr lang="ko-KR" altLang="en-US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이 속한 집합의 대표를 찾자</a:t>
            </a:r>
          </a:p>
        </p:txBody>
      </p:sp>
    </p:spTree>
    <p:extLst>
      <p:ext uri="{BB962C8B-B14F-4D97-AF65-F5344CB8AC3E}">
        <p14:creationId xmlns:p14="http://schemas.microsoft.com/office/powerpoint/2010/main" val="2166333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 : </a:t>
            </a:r>
            <a:r>
              <a:rPr lang="ko-KR" altLang="en-US" dirty="0"/>
              <a:t>찾기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3" name="타원 2"/>
          <p:cNvSpPr/>
          <p:nvPr/>
        </p:nvSpPr>
        <p:spPr>
          <a:xfrm>
            <a:off x="1371607" y="2456227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852870" y="2897385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007901" y="3105933"/>
            <a:ext cx="673769" cy="6737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692319" y="2456227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6328618" y="3105938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125461" y="3571160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013035" y="2456227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494302" y="2897390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649333" y="3105938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758997" y="4012317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9713504" y="4244930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117564" y="4012312"/>
            <a:ext cx="673769" cy="67376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565347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r>
              <a:rPr lang="ko-KR" altLang="en-US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이 속한 집합의 대표는 </a:t>
            </a:r>
            <a:r>
              <a:rPr lang="en-US" altLang="ko-KR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28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3783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 : </a:t>
            </a:r>
            <a:r>
              <a:rPr lang="ko-KR" altLang="en-US" dirty="0"/>
              <a:t>찾기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3" name="타원 2"/>
          <p:cNvSpPr/>
          <p:nvPr/>
        </p:nvSpPr>
        <p:spPr>
          <a:xfrm>
            <a:off x="1371607" y="2456227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852870" y="2897385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007901" y="3105933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117564" y="4012312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692319" y="2456227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6328618" y="3105938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125461" y="3571160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013035" y="2456227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494302" y="2897390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649333" y="3105938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758997" y="4012317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9713504" y="4244930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65347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r>
              <a:rPr lang="ko-KR" altLang="en-US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이 속한 집합의 대표를 찾자</a:t>
            </a:r>
          </a:p>
        </p:txBody>
      </p:sp>
    </p:spTree>
    <p:extLst>
      <p:ext uri="{BB962C8B-B14F-4D97-AF65-F5344CB8AC3E}">
        <p14:creationId xmlns:p14="http://schemas.microsoft.com/office/powerpoint/2010/main" val="797176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 : </a:t>
            </a:r>
            <a:r>
              <a:rPr lang="ko-KR" altLang="en-US" dirty="0"/>
              <a:t>찾기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3" name="타원 2"/>
          <p:cNvSpPr/>
          <p:nvPr/>
        </p:nvSpPr>
        <p:spPr>
          <a:xfrm>
            <a:off x="1371607" y="2456227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852870" y="2897385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007901" y="3105933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117564" y="4012312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692319" y="2456227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6328618" y="3105938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125461" y="3571160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013035" y="2456227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494302" y="2897390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649333" y="3105938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758997" y="4012317"/>
            <a:ext cx="673769" cy="67376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9713504" y="4244930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65347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r>
              <a:rPr lang="ko-KR" altLang="en-US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이 속한 집합의 대표를 찾자</a:t>
            </a:r>
          </a:p>
        </p:txBody>
      </p:sp>
    </p:spTree>
    <p:extLst>
      <p:ext uri="{BB962C8B-B14F-4D97-AF65-F5344CB8AC3E}">
        <p14:creationId xmlns:p14="http://schemas.microsoft.com/office/powerpoint/2010/main" val="650359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 : </a:t>
            </a:r>
            <a:r>
              <a:rPr lang="ko-KR" altLang="en-US" dirty="0"/>
              <a:t>찾기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3" name="타원 2"/>
          <p:cNvSpPr/>
          <p:nvPr/>
        </p:nvSpPr>
        <p:spPr>
          <a:xfrm>
            <a:off x="1371607" y="2456227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852870" y="2897385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007901" y="3105933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117564" y="4012312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692319" y="2456227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6328618" y="3105938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125461" y="3571160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013035" y="2456227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494302" y="2897390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649333" y="3105938"/>
            <a:ext cx="673769" cy="6737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758997" y="4012317"/>
            <a:ext cx="673769" cy="67376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9713504" y="4244930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65347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r>
              <a:rPr lang="ko-KR" altLang="en-US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이 속한 집합의 대표는 </a:t>
            </a:r>
            <a:r>
              <a:rPr lang="en-US" altLang="ko-KR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28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6835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Union-Find</a:t>
            </a:r>
            <a:r>
              <a:rPr lang="ko-KR" altLang="en-US" dirty="0"/>
              <a:t>의 구현 </a:t>
            </a:r>
            <a:r>
              <a:rPr lang="en-US" altLang="ko-KR" dirty="0"/>
              <a:t>(slow)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배열로 </a:t>
            </a:r>
            <a:r>
              <a:rPr lang="ko-KR" altLang="en-US" dirty="0" err="1"/>
              <a:t>어느그룹에</a:t>
            </a:r>
            <a:r>
              <a:rPr lang="ko-KR" altLang="en-US" dirty="0"/>
              <a:t> 속하는지 표현하기</a:t>
            </a:r>
          </a:p>
        </p:txBody>
      </p:sp>
    </p:spTree>
    <p:extLst>
      <p:ext uri="{BB962C8B-B14F-4D97-AF65-F5344CB8AC3E}">
        <p14:creationId xmlns:p14="http://schemas.microsoft.com/office/powerpoint/2010/main" val="545430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Union-Find</a:t>
            </a:r>
            <a:r>
              <a:rPr lang="ko-KR" altLang="en-US" dirty="0"/>
              <a:t>의 구현 </a:t>
            </a:r>
            <a:r>
              <a:rPr lang="en-US" altLang="ko-KR" dirty="0"/>
              <a:t>- </a:t>
            </a:r>
            <a:r>
              <a:rPr lang="ko-KR" altLang="en-US" dirty="0"/>
              <a:t>배열을 이용한 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Array[i] = i</a:t>
            </a:r>
            <a:r>
              <a:rPr lang="ko-KR" altLang="en-US" dirty="0"/>
              <a:t>번 원소가 속하는 집합의 번호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이렇게 정의하였을 때</a:t>
            </a:r>
            <a:r>
              <a:rPr lang="en-US" altLang="ko-KR" dirty="0"/>
              <a:t>, 3</a:t>
            </a:r>
            <a:r>
              <a:rPr lang="ko-KR" altLang="en-US" dirty="0"/>
              <a:t>가지 연산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1) </a:t>
            </a:r>
            <a:r>
              <a:rPr lang="ko-KR" altLang="en-US" dirty="0"/>
              <a:t>초기화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2) Union : </a:t>
            </a:r>
            <a:r>
              <a:rPr lang="ko-KR" altLang="en-US" dirty="0"/>
              <a:t>합치기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3) Find : </a:t>
            </a:r>
            <a:r>
              <a:rPr lang="ko-KR" altLang="en-US" dirty="0"/>
              <a:t>찾기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 err="1"/>
              <a:t>를</a:t>
            </a:r>
            <a:r>
              <a:rPr lang="ko-KR" altLang="en-US" dirty="0"/>
              <a:t> 생각해보자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005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Disjoint Set</a:t>
            </a:r>
          </a:p>
          <a:p>
            <a:r>
              <a:rPr lang="ko-KR" altLang="en-US" dirty="0"/>
              <a:t>필요한 연산</a:t>
            </a:r>
            <a:endParaRPr lang="en-US" altLang="ko-KR" dirty="0"/>
          </a:p>
          <a:p>
            <a:r>
              <a:rPr lang="en-US" altLang="ko-KR" dirty="0"/>
              <a:t>Union-Find</a:t>
            </a:r>
            <a:r>
              <a:rPr lang="ko-KR" altLang="en-US" dirty="0"/>
              <a:t>의 구현 </a:t>
            </a:r>
            <a:r>
              <a:rPr lang="en-US" altLang="ko-KR" dirty="0"/>
              <a:t>(slow)</a:t>
            </a:r>
          </a:p>
          <a:p>
            <a:r>
              <a:rPr lang="en-US" altLang="ko-KR" dirty="0"/>
              <a:t>Union-Find</a:t>
            </a:r>
            <a:r>
              <a:rPr lang="ko-KR" altLang="en-US" dirty="0"/>
              <a:t>의 구현 </a:t>
            </a:r>
            <a:r>
              <a:rPr lang="en-US" altLang="ko-KR" dirty="0"/>
              <a:t>(fast)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0398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배열을 이용한 방법 </a:t>
            </a:r>
            <a:r>
              <a:rPr lang="en-US" altLang="ko-KR" dirty="0"/>
              <a:t>: </a:t>
            </a:r>
            <a:r>
              <a:rPr lang="ko-KR" altLang="en-US" dirty="0"/>
              <a:t>초기화</a:t>
            </a:r>
          </a:p>
        </p:txBody>
      </p:sp>
      <p:sp>
        <p:nvSpPr>
          <p:cNvPr id="4" name="타원 3"/>
          <p:cNvSpPr/>
          <p:nvPr/>
        </p:nvSpPr>
        <p:spPr>
          <a:xfrm>
            <a:off x="1642104" y="1257945"/>
            <a:ext cx="1267319" cy="1267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938878" y="1570766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9053560" y="1257945"/>
            <a:ext cx="1267319" cy="1267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9350334" y="1570766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94968" y="1229882"/>
            <a:ext cx="1267319" cy="1267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791742" y="1542703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347832" y="1229882"/>
            <a:ext cx="1267319" cy="1267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644606" y="1542703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200696" y="1229882"/>
            <a:ext cx="1267319" cy="1267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497470" y="1542703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524423" y="2680364"/>
            <a:ext cx="1267319" cy="1267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821197" y="2993185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377287" y="2652301"/>
            <a:ext cx="1267319" cy="1267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674061" y="2965122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230151" y="2652301"/>
            <a:ext cx="1267319" cy="1267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526925" y="2965122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083015" y="2652301"/>
            <a:ext cx="1267319" cy="1267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379789" y="2965122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509059"/>
              </p:ext>
            </p:extLst>
          </p:nvPr>
        </p:nvGraphicFramePr>
        <p:xfrm>
          <a:off x="1015571" y="4666904"/>
          <a:ext cx="10050363" cy="174862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874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874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629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배열을 이용한 방법</a:t>
            </a:r>
            <a:r>
              <a:rPr lang="en-US" altLang="ko-KR" dirty="0"/>
              <a:t> : Union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371607" y="1321693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852870" y="1762851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007901" y="1971399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117564" y="2877778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692319" y="1321693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328618" y="1971404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125461" y="2436626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013035" y="1321693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494302" y="1762856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9649333" y="1971404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758997" y="2877783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713504" y="3110396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936095"/>
              </p:ext>
            </p:extLst>
          </p:nvPr>
        </p:nvGraphicFramePr>
        <p:xfrm>
          <a:off x="1015571" y="4698557"/>
          <a:ext cx="10050363" cy="174862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874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874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473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배열을 이용한 방법</a:t>
            </a:r>
            <a:r>
              <a:rPr lang="en-US" altLang="ko-KR" dirty="0"/>
              <a:t> : Union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6" name="타원 5"/>
          <p:cNvSpPr/>
          <p:nvPr/>
        </p:nvSpPr>
        <p:spPr>
          <a:xfrm>
            <a:off x="906379" y="1321693"/>
            <a:ext cx="662539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852870" y="1762851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457095" y="1941100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117564" y="2877778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325991" y="1971399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487782" y="2998100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013035" y="1321693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494302" y="1762856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9649333" y="1971404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758997" y="2877783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713504" y="3110396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062357"/>
              </p:ext>
            </p:extLst>
          </p:nvPr>
        </p:nvGraphicFramePr>
        <p:xfrm>
          <a:off x="1015571" y="4698557"/>
          <a:ext cx="10050363" cy="174862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874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874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152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배열을 이용한 방법</a:t>
            </a:r>
            <a:r>
              <a:rPr lang="en-US" altLang="ko-KR" dirty="0"/>
              <a:t> : Union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6" name="타원 5"/>
          <p:cNvSpPr/>
          <p:nvPr/>
        </p:nvSpPr>
        <p:spPr>
          <a:xfrm>
            <a:off x="906379" y="1321693"/>
            <a:ext cx="662539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852870" y="1762851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457095" y="1941100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117564" y="2877778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325991" y="1971399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487782" y="2998100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013035" y="1321693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494302" y="1762856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9649333" y="1971404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758997" y="2877783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713504" y="3110396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627354"/>
              </p:ext>
            </p:extLst>
          </p:nvPr>
        </p:nvGraphicFramePr>
        <p:xfrm>
          <a:off x="1015571" y="4698557"/>
          <a:ext cx="10050363" cy="174862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874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874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402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배열을 이용한 방법</a:t>
            </a:r>
            <a:r>
              <a:rPr lang="en-US" altLang="ko-KR" dirty="0"/>
              <a:t> : Union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6" name="타원 5"/>
          <p:cNvSpPr/>
          <p:nvPr/>
        </p:nvSpPr>
        <p:spPr>
          <a:xfrm>
            <a:off x="906379" y="1321693"/>
            <a:ext cx="662539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852870" y="1762851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457095" y="1941100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117564" y="2877778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325991" y="1971399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487782" y="2998100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013035" y="1321693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494302" y="1762856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9649333" y="1971404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758997" y="2877783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713504" y="3110396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1015571" y="4698557"/>
          <a:ext cx="10050363" cy="174862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874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874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20622" y="2853580"/>
            <a:ext cx="9158276" cy="14465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8800" dirty="0" err="1">
                <a:latin typeface="D2Coding" panose="020B0609020101020101" pitchFamily="49" charset="-127"/>
                <a:ea typeface="서울남산체 M" panose="02020603020101020101" pitchFamily="18" charset="-127"/>
              </a:rPr>
              <a:t>시간복잡도</a:t>
            </a:r>
            <a:r>
              <a:rPr lang="ko-KR" altLang="en-US" sz="8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</a:t>
            </a:r>
            <a:r>
              <a:rPr lang="en-US" altLang="ko-KR" sz="8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: O(N)</a:t>
            </a:r>
            <a:endParaRPr lang="ko-KR" altLang="en-US" sz="88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8093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배열을 이용한 방법</a:t>
            </a:r>
            <a:r>
              <a:rPr lang="en-US" altLang="ko-KR" dirty="0"/>
              <a:t> : Find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371607" y="1321693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852870" y="1762851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007901" y="1971399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17564" y="2877778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692319" y="1321693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6328618" y="1971404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125461" y="2436626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013035" y="1321693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494302" y="1762856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9649333" y="1971404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758997" y="2877783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713504" y="3110396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42253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r>
              <a:rPr lang="ko-KR" altLang="en-US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이 속한 집합의 대표를 찾자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032122"/>
              </p:ext>
            </p:extLst>
          </p:nvPr>
        </p:nvGraphicFramePr>
        <p:xfrm>
          <a:off x="1086863" y="4899098"/>
          <a:ext cx="10050363" cy="174862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874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874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309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배열을 이용한 방법</a:t>
            </a:r>
            <a:r>
              <a:rPr lang="en-US" altLang="ko-KR" dirty="0"/>
              <a:t> : Find</a:t>
            </a:r>
            <a:r>
              <a:rPr lang="en-US" altLang="ko-KR" i="1" dirty="0"/>
              <a:t>(cont.)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371607" y="1321693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852870" y="1762851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007901" y="1971399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17564" y="2877778"/>
            <a:ext cx="673769" cy="67376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692319" y="1321693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6328618" y="1971404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125461" y="2436626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013035" y="1321693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494302" y="1762856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9649333" y="1971404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758997" y="2877783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713504" y="3110396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42253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r>
              <a:rPr lang="ko-KR" altLang="en-US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이 속한 집합의 대표를 찾자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961693"/>
              </p:ext>
            </p:extLst>
          </p:nvPr>
        </p:nvGraphicFramePr>
        <p:xfrm>
          <a:off x="1086863" y="4899098"/>
          <a:ext cx="10050363" cy="174862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874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874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877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배열을 이용한 방법</a:t>
            </a:r>
            <a:r>
              <a:rPr lang="en-US" altLang="ko-KR" dirty="0"/>
              <a:t> : Find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3" name="타원 2"/>
          <p:cNvSpPr/>
          <p:nvPr/>
        </p:nvSpPr>
        <p:spPr>
          <a:xfrm>
            <a:off x="1371607" y="1321693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852870" y="1762851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007901" y="1971399"/>
            <a:ext cx="673769" cy="6737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692319" y="1321693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6328618" y="1971404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125461" y="2436626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013035" y="1321693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494302" y="1762856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649333" y="1971404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758997" y="2877783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9713504" y="3110396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117564" y="2877778"/>
            <a:ext cx="673769" cy="67376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42253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r>
              <a:rPr lang="ko-KR" altLang="en-US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이 속한 집합의 대표는 </a:t>
            </a:r>
            <a:r>
              <a:rPr lang="en-US" altLang="ko-KR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28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97193"/>
              </p:ext>
            </p:extLst>
          </p:nvPr>
        </p:nvGraphicFramePr>
        <p:xfrm>
          <a:off x="1086863" y="4899098"/>
          <a:ext cx="10050363" cy="174862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874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874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624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배열을 이용한 방법</a:t>
            </a:r>
            <a:r>
              <a:rPr lang="en-US" altLang="ko-KR" dirty="0"/>
              <a:t> : Find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3" name="타원 2"/>
          <p:cNvSpPr/>
          <p:nvPr/>
        </p:nvSpPr>
        <p:spPr>
          <a:xfrm>
            <a:off x="1371607" y="1321693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852870" y="1762851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007901" y="1971399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117564" y="2877778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692319" y="1321693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6328618" y="1971404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125461" y="2436626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013035" y="1321693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494302" y="1762856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649333" y="1971404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758997" y="2877783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9713504" y="3110396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42253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r>
              <a:rPr lang="ko-KR" altLang="en-US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이 속한 집합의 대표를 찾자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158021"/>
              </p:ext>
            </p:extLst>
          </p:nvPr>
        </p:nvGraphicFramePr>
        <p:xfrm>
          <a:off x="1086863" y="4899098"/>
          <a:ext cx="10050363" cy="174862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874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874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32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배열을 이용한 방법</a:t>
            </a:r>
            <a:r>
              <a:rPr lang="en-US" altLang="ko-KR" dirty="0"/>
              <a:t> : Find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3" name="타원 2"/>
          <p:cNvSpPr/>
          <p:nvPr/>
        </p:nvSpPr>
        <p:spPr>
          <a:xfrm>
            <a:off x="1371607" y="1321693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852870" y="1762851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007901" y="1971399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117564" y="2877778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692319" y="1321693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6328618" y="1971404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125461" y="2436626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013035" y="1321693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494302" y="1762856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649333" y="1971404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758997" y="2877783"/>
            <a:ext cx="673769" cy="67376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9713504" y="3110396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42253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r>
              <a:rPr lang="ko-KR" altLang="en-US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이 속한 집합의 대표를 찾자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158021"/>
              </p:ext>
            </p:extLst>
          </p:nvPr>
        </p:nvGraphicFramePr>
        <p:xfrm>
          <a:off x="1086863" y="4899098"/>
          <a:ext cx="10050363" cy="174862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874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874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98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Disjoint Set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36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배열을 이용한 방법</a:t>
            </a:r>
            <a:r>
              <a:rPr lang="en-US" altLang="ko-KR" dirty="0"/>
              <a:t> : Find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3" name="타원 2"/>
          <p:cNvSpPr/>
          <p:nvPr/>
        </p:nvSpPr>
        <p:spPr>
          <a:xfrm>
            <a:off x="1371607" y="1321693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852870" y="1762851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007901" y="1971399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117564" y="2877778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692319" y="1321693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6328618" y="1971404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125461" y="2436626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013035" y="1321693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494302" y="1762856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649333" y="1971404"/>
            <a:ext cx="673769" cy="6737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758997" y="2877783"/>
            <a:ext cx="673769" cy="67376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9713504" y="3110396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42253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r>
              <a:rPr lang="ko-KR" altLang="en-US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이 속한 집합의 대표는 </a:t>
            </a:r>
            <a:r>
              <a:rPr lang="en-US" altLang="ko-KR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28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443258"/>
              </p:ext>
            </p:extLst>
          </p:nvPr>
        </p:nvGraphicFramePr>
        <p:xfrm>
          <a:off x="1086863" y="4899098"/>
          <a:ext cx="10050363" cy="174862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874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874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434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배열을 이용한 방법 </a:t>
            </a:r>
            <a:r>
              <a:rPr lang="en-US" altLang="ko-KR" dirty="0"/>
              <a:t>: Summary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Array[i] = i</a:t>
            </a:r>
            <a:r>
              <a:rPr lang="ko-KR" altLang="en-US" dirty="0"/>
              <a:t>번 원소가 속하는 집합의 번호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1) </a:t>
            </a:r>
            <a:r>
              <a:rPr lang="ko-KR" altLang="en-US" dirty="0"/>
              <a:t>초기화 </a:t>
            </a:r>
            <a:r>
              <a:rPr lang="en-US" altLang="ko-KR" dirty="0"/>
              <a:t>: O(N)</a:t>
            </a:r>
          </a:p>
          <a:p>
            <a:pPr marL="0" indent="0" algn="ctr">
              <a:buNone/>
            </a:pPr>
            <a:r>
              <a:rPr lang="en-US" altLang="ko-KR" dirty="0"/>
              <a:t>2) Union : O(N)</a:t>
            </a:r>
          </a:p>
          <a:p>
            <a:pPr marL="0" indent="0" algn="ctr">
              <a:buNone/>
            </a:pPr>
            <a:r>
              <a:rPr lang="en-US" altLang="ko-KR" dirty="0"/>
              <a:t>3) Find : O(1)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Union-Find</a:t>
            </a:r>
            <a:r>
              <a:rPr lang="ko-KR" altLang="en-US" dirty="0"/>
              <a:t>에서 중요한 것은 </a:t>
            </a:r>
            <a:r>
              <a:rPr lang="en-US" altLang="ko-KR" dirty="0"/>
              <a:t>Union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하지만 </a:t>
            </a:r>
            <a:r>
              <a:rPr lang="ko-KR" altLang="en-US" dirty="0" err="1"/>
              <a:t>시간복잡도가</a:t>
            </a:r>
            <a:r>
              <a:rPr lang="ko-KR" altLang="en-US" dirty="0"/>
              <a:t> </a:t>
            </a:r>
            <a:r>
              <a:rPr lang="en-US" altLang="ko-KR" dirty="0"/>
              <a:t>O(N)</a:t>
            </a:r>
            <a:r>
              <a:rPr lang="ko-KR" altLang="en-US" dirty="0"/>
              <a:t>으로 만족스럽지 않다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N</a:t>
            </a:r>
            <a:r>
              <a:rPr lang="ko-KR" altLang="en-US" dirty="0"/>
              <a:t>개를 모두 </a:t>
            </a:r>
            <a:r>
              <a:rPr lang="en-US" altLang="ko-KR" dirty="0"/>
              <a:t>Union</a:t>
            </a:r>
            <a:r>
              <a:rPr lang="ko-KR" altLang="en-US" dirty="0"/>
              <a:t>하는 경우 </a:t>
            </a:r>
            <a:r>
              <a:rPr lang="en-US" altLang="ko-KR" dirty="0"/>
              <a:t>O(N^2)</a:t>
            </a:r>
            <a:r>
              <a:rPr lang="ko-KR" altLang="en-US" dirty="0"/>
              <a:t>이다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5600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Union-Find</a:t>
            </a:r>
            <a:r>
              <a:rPr lang="ko-KR" altLang="en-US" dirty="0"/>
              <a:t>의 구현 </a:t>
            </a:r>
            <a:r>
              <a:rPr lang="en-US" altLang="ko-KR" dirty="0"/>
              <a:t>(fast)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트리구조를 이용하여 그룹을 나타내기</a:t>
            </a:r>
          </a:p>
        </p:txBody>
      </p:sp>
    </p:spTree>
    <p:extLst>
      <p:ext uri="{BB962C8B-B14F-4D97-AF65-F5344CB8AC3E}">
        <p14:creationId xmlns:p14="http://schemas.microsoft.com/office/powerpoint/2010/main" val="2534698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Union-Find</a:t>
            </a:r>
            <a:r>
              <a:rPr lang="ko-KR" altLang="en-US" dirty="0"/>
              <a:t>의 구현 </a:t>
            </a:r>
            <a:r>
              <a:rPr lang="en-US" altLang="ko-KR" dirty="0"/>
              <a:t>- </a:t>
            </a:r>
            <a:r>
              <a:rPr lang="ko-KR" altLang="en-US" dirty="0" err="1"/>
              <a:t>트리구조을</a:t>
            </a:r>
            <a:r>
              <a:rPr lang="ko-KR" altLang="en-US" dirty="0"/>
              <a:t> 이용한 방법</a:t>
            </a:r>
          </a:p>
        </p:txBody>
      </p:sp>
      <p:sp>
        <p:nvSpPr>
          <p:cNvPr id="5" name="타원 4"/>
          <p:cNvSpPr/>
          <p:nvPr/>
        </p:nvSpPr>
        <p:spPr>
          <a:xfrm>
            <a:off x="609600" y="1372493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090863" y="1813651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245894" y="2022199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355557" y="2928578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587490" y="1470983"/>
            <a:ext cx="1267319" cy="1267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884264" y="1783804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572125" y="4653104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98356" y="5800116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245895" y="5800115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0200995" y="1874858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16" name="연결선: 구부러짐 15"/>
          <p:cNvCxnSpPr>
            <a:stCxn id="14" idx="7"/>
            <a:endCxn id="14" idx="1"/>
          </p:cNvCxnSpPr>
          <p:nvPr/>
        </p:nvCxnSpPr>
        <p:spPr>
          <a:xfrm rot="16200000" flipV="1">
            <a:off x="10537880" y="1735315"/>
            <a:ext cx="12700" cy="476427"/>
          </a:xfrm>
          <a:prstGeom prst="curvedConnector3">
            <a:avLst>
              <a:gd name="adj1" fmla="val 8443606"/>
            </a:avLst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2" idx="7"/>
            <a:endCxn id="11" idx="3"/>
          </p:cNvCxnSpPr>
          <p:nvPr/>
        </p:nvCxnSpPr>
        <p:spPr>
          <a:xfrm flipV="1">
            <a:off x="1473454" y="5228202"/>
            <a:ext cx="197342" cy="67058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3" idx="1"/>
            <a:endCxn id="11" idx="5"/>
          </p:cNvCxnSpPr>
          <p:nvPr/>
        </p:nvCxnSpPr>
        <p:spPr>
          <a:xfrm flipH="1" flipV="1">
            <a:off x="2147223" y="5228202"/>
            <a:ext cx="197343" cy="67058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구부러짐 23"/>
          <p:cNvCxnSpPr>
            <a:stCxn id="11" idx="7"/>
            <a:endCxn id="11" idx="1"/>
          </p:cNvCxnSpPr>
          <p:nvPr/>
        </p:nvCxnSpPr>
        <p:spPr>
          <a:xfrm rot="16200000" flipV="1">
            <a:off x="1909010" y="4513561"/>
            <a:ext cx="12700" cy="476427"/>
          </a:xfrm>
          <a:prstGeom prst="curvedConnector3">
            <a:avLst>
              <a:gd name="adj1" fmla="val 3376953"/>
            </a:avLst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3636658" y="2738302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643008" y="4048839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643008" y="5478084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39" name="직선 화살표 연결선 38"/>
          <p:cNvCxnSpPr>
            <a:stCxn id="37" idx="0"/>
            <a:endCxn id="36" idx="4"/>
          </p:cNvCxnSpPr>
          <p:nvPr/>
        </p:nvCxnSpPr>
        <p:spPr>
          <a:xfrm flipH="1" flipV="1">
            <a:off x="3973543" y="3412071"/>
            <a:ext cx="6350" cy="63676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8" idx="0"/>
            <a:endCxn id="37" idx="4"/>
          </p:cNvCxnSpPr>
          <p:nvPr/>
        </p:nvCxnSpPr>
        <p:spPr>
          <a:xfrm flipV="1">
            <a:off x="3979893" y="4722608"/>
            <a:ext cx="0" cy="75547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구부러짐 40"/>
          <p:cNvCxnSpPr>
            <a:stCxn id="36" idx="7"/>
            <a:endCxn id="36" idx="1"/>
          </p:cNvCxnSpPr>
          <p:nvPr/>
        </p:nvCxnSpPr>
        <p:spPr>
          <a:xfrm rot="16200000" flipV="1">
            <a:off x="3973543" y="2598759"/>
            <a:ext cx="12700" cy="476427"/>
          </a:xfrm>
          <a:prstGeom prst="curvedConnector3">
            <a:avLst>
              <a:gd name="adj1" fmla="val 8910283"/>
            </a:avLst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4747494" y="2738302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753844" y="4048839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753844" y="5478084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53" name="직선 화살표 연결선 52"/>
          <p:cNvCxnSpPr>
            <a:stCxn id="51" idx="0"/>
            <a:endCxn id="50" idx="4"/>
          </p:cNvCxnSpPr>
          <p:nvPr/>
        </p:nvCxnSpPr>
        <p:spPr>
          <a:xfrm flipH="1" flipV="1">
            <a:off x="5084379" y="3412071"/>
            <a:ext cx="6350" cy="63676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52" idx="0"/>
            <a:endCxn id="51" idx="4"/>
          </p:cNvCxnSpPr>
          <p:nvPr/>
        </p:nvCxnSpPr>
        <p:spPr>
          <a:xfrm flipV="1">
            <a:off x="5090729" y="4722608"/>
            <a:ext cx="0" cy="75547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구부러짐 54"/>
          <p:cNvCxnSpPr>
            <a:stCxn id="50" idx="7"/>
            <a:endCxn id="50" idx="1"/>
          </p:cNvCxnSpPr>
          <p:nvPr/>
        </p:nvCxnSpPr>
        <p:spPr>
          <a:xfrm rot="16200000" flipV="1">
            <a:off x="5084379" y="2598759"/>
            <a:ext cx="12700" cy="476427"/>
          </a:xfrm>
          <a:prstGeom prst="curvedConnector3">
            <a:avLst>
              <a:gd name="adj1" fmla="val 8910283"/>
            </a:avLst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6464538" y="3490799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6945805" y="3931962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8100836" y="4140510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7210500" y="5046889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8165007" y="5279502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0445559" y="3375070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9771790" y="4522082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11119329" y="4522081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64" name="직선 화살표 연결선 63"/>
          <p:cNvCxnSpPr>
            <a:stCxn id="62" idx="7"/>
            <a:endCxn id="61" idx="3"/>
          </p:cNvCxnSpPr>
          <p:nvPr/>
        </p:nvCxnSpPr>
        <p:spPr>
          <a:xfrm flipV="1">
            <a:off x="10346888" y="3950168"/>
            <a:ext cx="197342" cy="67058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3" idx="1"/>
            <a:endCxn id="61" idx="5"/>
          </p:cNvCxnSpPr>
          <p:nvPr/>
        </p:nvCxnSpPr>
        <p:spPr>
          <a:xfrm flipH="1" flipV="1">
            <a:off x="11020657" y="3950168"/>
            <a:ext cx="197343" cy="67058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구부러짐 65"/>
          <p:cNvCxnSpPr>
            <a:stCxn id="61" idx="7"/>
            <a:endCxn id="61" idx="1"/>
          </p:cNvCxnSpPr>
          <p:nvPr/>
        </p:nvCxnSpPr>
        <p:spPr>
          <a:xfrm rot="16200000" flipV="1">
            <a:off x="10782444" y="3235527"/>
            <a:ext cx="12700" cy="476427"/>
          </a:xfrm>
          <a:prstGeom prst="curvedConnector3">
            <a:avLst>
              <a:gd name="adj1" fmla="val 3376953"/>
            </a:avLst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>
            <a:off x="9620683" y="5950334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68" name="직선 화살표 연결선 67"/>
          <p:cNvCxnSpPr>
            <a:stCxn id="67" idx="0"/>
            <a:endCxn id="62" idx="4"/>
          </p:cNvCxnSpPr>
          <p:nvPr/>
        </p:nvCxnSpPr>
        <p:spPr>
          <a:xfrm flipV="1">
            <a:off x="9957568" y="5195851"/>
            <a:ext cx="151107" cy="75448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434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Union-Find</a:t>
            </a:r>
            <a:r>
              <a:rPr lang="ko-KR" altLang="en-US" dirty="0"/>
              <a:t>의 구현 </a:t>
            </a:r>
            <a:r>
              <a:rPr lang="en-US" altLang="ko-KR" dirty="0"/>
              <a:t>- </a:t>
            </a:r>
            <a:r>
              <a:rPr lang="ko-KR" altLang="en-US" dirty="0" err="1"/>
              <a:t>트리구조을</a:t>
            </a:r>
            <a:r>
              <a:rPr lang="ko-KR" altLang="en-US" dirty="0"/>
              <a:t> 이용한 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Parent[i] = </a:t>
            </a:r>
            <a:r>
              <a:rPr lang="ko-KR" altLang="en-US" dirty="0"/>
              <a:t>집합을 트리구조로 표현했을 때</a:t>
            </a:r>
            <a:r>
              <a:rPr lang="en-US" altLang="ko-KR" dirty="0"/>
              <a:t>, i</a:t>
            </a:r>
            <a:r>
              <a:rPr lang="ko-KR" altLang="en-US" dirty="0"/>
              <a:t>번 원소의 </a:t>
            </a:r>
            <a:r>
              <a:rPr lang="ko-KR" altLang="en-US" dirty="0" err="1"/>
              <a:t>부모노드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이렇게 정의하였을 때</a:t>
            </a:r>
            <a:r>
              <a:rPr lang="en-US" altLang="ko-KR" dirty="0"/>
              <a:t>, 3</a:t>
            </a:r>
            <a:r>
              <a:rPr lang="ko-KR" altLang="en-US" dirty="0"/>
              <a:t>가지 연산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1) </a:t>
            </a:r>
            <a:r>
              <a:rPr lang="ko-KR" altLang="en-US" dirty="0"/>
              <a:t>초기화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2) Union : </a:t>
            </a:r>
            <a:r>
              <a:rPr lang="ko-KR" altLang="en-US" dirty="0"/>
              <a:t>합치기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3) Find : </a:t>
            </a:r>
            <a:r>
              <a:rPr lang="ko-KR" altLang="en-US" dirty="0"/>
              <a:t>찾기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 err="1"/>
              <a:t>를</a:t>
            </a:r>
            <a:r>
              <a:rPr lang="ko-KR" altLang="en-US" dirty="0"/>
              <a:t> 생각해보자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88376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트리구조을</a:t>
            </a:r>
            <a:r>
              <a:rPr lang="ko-KR" altLang="en-US" dirty="0"/>
              <a:t> 이용한 방법 </a:t>
            </a:r>
            <a:r>
              <a:rPr lang="en-US" altLang="ko-KR" dirty="0"/>
              <a:t>: </a:t>
            </a:r>
            <a:r>
              <a:rPr lang="ko-KR" altLang="en-US" dirty="0"/>
              <a:t>초기화</a:t>
            </a:r>
          </a:p>
        </p:txBody>
      </p:sp>
      <p:sp>
        <p:nvSpPr>
          <p:cNvPr id="4" name="타원 3"/>
          <p:cNvSpPr/>
          <p:nvPr/>
        </p:nvSpPr>
        <p:spPr>
          <a:xfrm>
            <a:off x="609600" y="1229882"/>
            <a:ext cx="1267319" cy="1267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906374" y="1542703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026035" y="1257945"/>
            <a:ext cx="1267319" cy="1267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6322809" y="1570766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935307" y="1229882"/>
            <a:ext cx="1267319" cy="1267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232081" y="1542703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294901" y="1229882"/>
            <a:ext cx="1267319" cy="1267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591675" y="1542703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654495" y="1229882"/>
            <a:ext cx="1267319" cy="1267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951269" y="1542703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430731"/>
              </p:ext>
            </p:extLst>
          </p:nvPr>
        </p:nvGraphicFramePr>
        <p:xfrm>
          <a:off x="1458150" y="4633038"/>
          <a:ext cx="8898896" cy="174862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08194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</a:tblGrid>
              <a:tr h="874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874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29" name="타원 28"/>
          <p:cNvSpPr/>
          <p:nvPr/>
        </p:nvSpPr>
        <p:spPr>
          <a:xfrm>
            <a:off x="7385629" y="1229882"/>
            <a:ext cx="1267319" cy="1267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682403" y="1542703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745223" y="1229882"/>
            <a:ext cx="1267319" cy="1267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9041997" y="1542703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104817" y="1229882"/>
            <a:ext cx="1267319" cy="1267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401591" y="1542703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906374" y="3178303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37" name="연결선: 구부러짐 36"/>
          <p:cNvCxnSpPr>
            <a:stCxn id="36" idx="7"/>
            <a:endCxn id="36" idx="1"/>
          </p:cNvCxnSpPr>
          <p:nvPr/>
        </p:nvCxnSpPr>
        <p:spPr>
          <a:xfrm rot="16200000" flipV="1">
            <a:off x="1243259" y="3038760"/>
            <a:ext cx="12700" cy="476427"/>
          </a:xfrm>
          <a:prstGeom prst="curvedConnector3">
            <a:avLst>
              <a:gd name="adj1" fmla="val 3443591"/>
            </a:avLst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2232081" y="3178303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39" name="연결선: 구부러짐 38"/>
          <p:cNvCxnSpPr>
            <a:stCxn id="38" idx="7"/>
            <a:endCxn id="38" idx="1"/>
          </p:cNvCxnSpPr>
          <p:nvPr/>
        </p:nvCxnSpPr>
        <p:spPr>
          <a:xfrm rot="16200000" flipV="1">
            <a:off x="2568966" y="3038760"/>
            <a:ext cx="12700" cy="476427"/>
          </a:xfrm>
          <a:prstGeom prst="curvedConnector3">
            <a:avLst>
              <a:gd name="adj1" fmla="val 3443591"/>
            </a:avLst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3591675" y="3178303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43" name="연결선: 구부러짐 42"/>
          <p:cNvCxnSpPr>
            <a:stCxn id="42" idx="7"/>
            <a:endCxn id="42" idx="1"/>
          </p:cNvCxnSpPr>
          <p:nvPr/>
        </p:nvCxnSpPr>
        <p:spPr>
          <a:xfrm rot="16200000" flipV="1">
            <a:off x="3928560" y="3038760"/>
            <a:ext cx="12700" cy="476427"/>
          </a:xfrm>
          <a:prstGeom prst="curvedConnector3">
            <a:avLst>
              <a:gd name="adj1" fmla="val 3443591"/>
            </a:avLst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4948145" y="3178303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45" name="연결선: 구부러짐 44"/>
          <p:cNvCxnSpPr>
            <a:stCxn id="44" idx="7"/>
            <a:endCxn id="44" idx="1"/>
          </p:cNvCxnSpPr>
          <p:nvPr/>
        </p:nvCxnSpPr>
        <p:spPr>
          <a:xfrm rot="16200000" flipV="1">
            <a:off x="5285030" y="3038760"/>
            <a:ext cx="12700" cy="476427"/>
          </a:xfrm>
          <a:prstGeom prst="curvedConnector3">
            <a:avLst>
              <a:gd name="adj1" fmla="val 3443591"/>
            </a:avLst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6273852" y="3178303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47" name="연결선: 구부러짐 46"/>
          <p:cNvCxnSpPr>
            <a:stCxn id="46" idx="7"/>
            <a:endCxn id="46" idx="1"/>
          </p:cNvCxnSpPr>
          <p:nvPr/>
        </p:nvCxnSpPr>
        <p:spPr>
          <a:xfrm rot="16200000" flipV="1">
            <a:off x="6610737" y="3038760"/>
            <a:ext cx="12700" cy="476427"/>
          </a:xfrm>
          <a:prstGeom prst="curvedConnector3">
            <a:avLst>
              <a:gd name="adj1" fmla="val 3443591"/>
            </a:avLst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7633446" y="3178303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49" name="연결선: 구부러짐 48"/>
          <p:cNvCxnSpPr>
            <a:stCxn id="48" idx="7"/>
            <a:endCxn id="48" idx="1"/>
          </p:cNvCxnSpPr>
          <p:nvPr/>
        </p:nvCxnSpPr>
        <p:spPr>
          <a:xfrm rot="16200000" flipV="1">
            <a:off x="7970331" y="3038760"/>
            <a:ext cx="12700" cy="476427"/>
          </a:xfrm>
          <a:prstGeom prst="curvedConnector3">
            <a:avLst>
              <a:gd name="adj1" fmla="val 3443591"/>
            </a:avLst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8993040" y="3178303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51" name="연결선: 구부러짐 50"/>
          <p:cNvCxnSpPr>
            <a:stCxn id="50" idx="7"/>
            <a:endCxn id="50" idx="1"/>
          </p:cNvCxnSpPr>
          <p:nvPr/>
        </p:nvCxnSpPr>
        <p:spPr>
          <a:xfrm rot="16200000" flipV="1">
            <a:off x="9329925" y="3038760"/>
            <a:ext cx="12700" cy="476427"/>
          </a:xfrm>
          <a:prstGeom prst="curvedConnector3">
            <a:avLst>
              <a:gd name="adj1" fmla="val 3443591"/>
            </a:avLst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10318747" y="3178303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53" name="연결선: 구부러짐 52"/>
          <p:cNvCxnSpPr>
            <a:stCxn id="52" idx="7"/>
            <a:endCxn id="52" idx="1"/>
          </p:cNvCxnSpPr>
          <p:nvPr/>
        </p:nvCxnSpPr>
        <p:spPr>
          <a:xfrm rot="16200000" flipV="1">
            <a:off x="10655632" y="3038760"/>
            <a:ext cx="12700" cy="476427"/>
          </a:xfrm>
          <a:prstGeom prst="curvedConnector3">
            <a:avLst>
              <a:gd name="adj1" fmla="val 3443591"/>
            </a:avLst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1404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트리구조을</a:t>
            </a:r>
            <a:r>
              <a:rPr lang="ko-KR" altLang="en-US" dirty="0"/>
              <a:t> 이용한 방법</a:t>
            </a:r>
            <a:r>
              <a:rPr lang="en-US" altLang="ko-KR" dirty="0"/>
              <a:t> : Find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371607" y="1321693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852870" y="1762851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007901" y="1971399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17564" y="2877778"/>
            <a:ext cx="673769" cy="67376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692319" y="1321693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6328618" y="1971404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125461" y="2436626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013035" y="1321693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494302" y="1762856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9649333" y="1971404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758997" y="2877783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713504" y="3110396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42253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r>
              <a:rPr lang="ko-KR" altLang="en-US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이 속한 집합의 대표를 찾자</a:t>
            </a:r>
          </a:p>
        </p:txBody>
      </p:sp>
    </p:spTree>
    <p:extLst>
      <p:ext uri="{BB962C8B-B14F-4D97-AF65-F5344CB8AC3E}">
        <p14:creationId xmlns:p14="http://schemas.microsoft.com/office/powerpoint/2010/main" val="10236979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트리구조을</a:t>
            </a:r>
            <a:r>
              <a:rPr lang="ko-KR" altLang="en-US" dirty="0"/>
              <a:t> 이용한 방법</a:t>
            </a:r>
            <a:r>
              <a:rPr lang="en-US" altLang="ko-KR" dirty="0"/>
              <a:t> : Find</a:t>
            </a:r>
            <a:r>
              <a:rPr lang="en-US" altLang="ko-KR" i="1" dirty="0"/>
              <a:t>(cont.)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42253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r>
              <a:rPr lang="ko-KR" altLang="en-US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이 속한 집합의 대표를 찾자</a:t>
            </a:r>
          </a:p>
        </p:txBody>
      </p:sp>
      <p:sp>
        <p:nvSpPr>
          <p:cNvPr id="16" name="타원 15"/>
          <p:cNvSpPr/>
          <p:nvPr/>
        </p:nvSpPr>
        <p:spPr>
          <a:xfrm>
            <a:off x="2093493" y="1888068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419724" y="3035080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767263" y="3035079"/>
            <a:ext cx="673769" cy="67376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20" name="직선 화살표 연결선 19"/>
          <p:cNvCxnSpPr>
            <a:stCxn id="17" idx="7"/>
            <a:endCxn id="16" idx="3"/>
          </p:cNvCxnSpPr>
          <p:nvPr/>
        </p:nvCxnSpPr>
        <p:spPr>
          <a:xfrm flipV="1">
            <a:off x="1994822" y="2463166"/>
            <a:ext cx="197342" cy="67058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9" idx="1"/>
            <a:endCxn id="16" idx="5"/>
          </p:cNvCxnSpPr>
          <p:nvPr/>
        </p:nvCxnSpPr>
        <p:spPr>
          <a:xfrm flipH="1" flipV="1">
            <a:off x="2668591" y="2463166"/>
            <a:ext cx="197343" cy="67058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구부러짐 21"/>
          <p:cNvCxnSpPr>
            <a:stCxn id="16" idx="7"/>
            <a:endCxn id="16" idx="1"/>
          </p:cNvCxnSpPr>
          <p:nvPr/>
        </p:nvCxnSpPr>
        <p:spPr>
          <a:xfrm rot="16200000" flipV="1">
            <a:off x="2430378" y="1748525"/>
            <a:ext cx="12700" cy="476427"/>
          </a:xfrm>
          <a:prstGeom prst="curvedConnector3">
            <a:avLst>
              <a:gd name="adj1" fmla="val 3376953"/>
            </a:avLst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9413346" y="1144626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739577" y="2291638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0087116" y="2291637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26" name="직선 화살표 연결선 25"/>
          <p:cNvCxnSpPr>
            <a:stCxn id="24" idx="7"/>
            <a:endCxn id="23" idx="3"/>
          </p:cNvCxnSpPr>
          <p:nvPr/>
        </p:nvCxnSpPr>
        <p:spPr>
          <a:xfrm flipV="1">
            <a:off x="9314675" y="1719724"/>
            <a:ext cx="197342" cy="67058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5" idx="1"/>
            <a:endCxn id="23" idx="5"/>
          </p:cNvCxnSpPr>
          <p:nvPr/>
        </p:nvCxnSpPr>
        <p:spPr>
          <a:xfrm flipH="1" flipV="1">
            <a:off x="9988444" y="1719724"/>
            <a:ext cx="197343" cy="67058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/>
          <p:cNvCxnSpPr>
            <a:stCxn id="23" idx="7"/>
            <a:endCxn id="23" idx="1"/>
          </p:cNvCxnSpPr>
          <p:nvPr/>
        </p:nvCxnSpPr>
        <p:spPr>
          <a:xfrm rot="16200000" flipV="1">
            <a:off x="9750231" y="1005083"/>
            <a:ext cx="12700" cy="476427"/>
          </a:xfrm>
          <a:prstGeom prst="curvedConnector3">
            <a:avLst>
              <a:gd name="adj1" fmla="val 3376953"/>
            </a:avLst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8588470" y="3719890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30" name="직선 화살표 연결선 29"/>
          <p:cNvCxnSpPr>
            <a:stCxn id="29" idx="0"/>
            <a:endCxn id="24" idx="4"/>
          </p:cNvCxnSpPr>
          <p:nvPr/>
        </p:nvCxnSpPr>
        <p:spPr>
          <a:xfrm flipV="1">
            <a:off x="8925355" y="2965407"/>
            <a:ext cx="151107" cy="75448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5700909" y="1993089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707259" y="3303626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33" name="직선 화살표 연결선 32"/>
          <p:cNvCxnSpPr>
            <a:stCxn id="32" idx="0"/>
            <a:endCxn id="31" idx="4"/>
          </p:cNvCxnSpPr>
          <p:nvPr/>
        </p:nvCxnSpPr>
        <p:spPr>
          <a:xfrm flipH="1" flipV="1">
            <a:off x="6037794" y="2666858"/>
            <a:ext cx="6350" cy="63676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구부러짐 33"/>
          <p:cNvCxnSpPr>
            <a:stCxn id="31" idx="7"/>
            <a:endCxn id="31" idx="1"/>
          </p:cNvCxnSpPr>
          <p:nvPr/>
        </p:nvCxnSpPr>
        <p:spPr>
          <a:xfrm rot="16200000" flipV="1">
            <a:off x="6037794" y="1853546"/>
            <a:ext cx="12700" cy="476427"/>
          </a:xfrm>
          <a:prstGeom prst="curvedConnector3">
            <a:avLst>
              <a:gd name="adj1" fmla="val 5976937"/>
            </a:avLst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90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트리구조을</a:t>
            </a:r>
            <a:r>
              <a:rPr lang="ko-KR" altLang="en-US" dirty="0"/>
              <a:t> 이용한 방법</a:t>
            </a:r>
            <a:r>
              <a:rPr lang="en-US" altLang="ko-KR" dirty="0"/>
              <a:t> : Find</a:t>
            </a:r>
            <a:r>
              <a:rPr lang="en-US" altLang="ko-KR" i="1" dirty="0"/>
              <a:t>(cont.)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42253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r>
              <a:rPr lang="ko-KR" altLang="en-US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이 속한 집합의 </a:t>
            </a:r>
            <a:r>
              <a:rPr lang="ko-KR" altLang="en-US" sz="2800" dirty="0" err="1">
                <a:latin typeface="D2Coding" panose="020B0609020101020101" pitchFamily="49" charset="-127"/>
                <a:ea typeface="서울남산체 M" panose="02020603020101020101" pitchFamily="18" charset="-127"/>
              </a:rPr>
              <a:t>대표은</a:t>
            </a:r>
            <a:r>
              <a:rPr lang="ko-KR" altLang="en-US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</a:t>
            </a:r>
            <a:r>
              <a:rPr lang="en-US" altLang="ko-KR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28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093493" y="1888068"/>
            <a:ext cx="673769" cy="6737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419724" y="3035080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767263" y="3035079"/>
            <a:ext cx="673769" cy="67376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20" name="직선 화살표 연결선 19"/>
          <p:cNvCxnSpPr>
            <a:stCxn id="17" idx="7"/>
            <a:endCxn id="16" idx="3"/>
          </p:cNvCxnSpPr>
          <p:nvPr/>
        </p:nvCxnSpPr>
        <p:spPr>
          <a:xfrm flipV="1">
            <a:off x="1994822" y="2463166"/>
            <a:ext cx="197342" cy="67058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9" idx="1"/>
            <a:endCxn id="16" idx="5"/>
          </p:cNvCxnSpPr>
          <p:nvPr/>
        </p:nvCxnSpPr>
        <p:spPr>
          <a:xfrm flipH="1" flipV="1">
            <a:off x="2668591" y="2463166"/>
            <a:ext cx="197343" cy="67058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구부러짐 21"/>
          <p:cNvCxnSpPr>
            <a:stCxn id="16" idx="7"/>
            <a:endCxn id="16" idx="1"/>
          </p:cNvCxnSpPr>
          <p:nvPr/>
        </p:nvCxnSpPr>
        <p:spPr>
          <a:xfrm rot="16200000" flipV="1">
            <a:off x="2430378" y="1748525"/>
            <a:ext cx="12700" cy="476427"/>
          </a:xfrm>
          <a:prstGeom prst="curvedConnector3">
            <a:avLst>
              <a:gd name="adj1" fmla="val 3376953"/>
            </a:avLst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9413346" y="1144626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739577" y="2291638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0087116" y="2291637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26" name="직선 화살표 연결선 25"/>
          <p:cNvCxnSpPr>
            <a:stCxn id="24" idx="7"/>
            <a:endCxn id="23" idx="3"/>
          </p:cNvCxnSpPr>
          <p:nvPr/>
        </p:nvCxnSpPr>
        <p:spPr>
          <a:xfrm flipV="1">
            <a:off x="9314675" y="1719724"/>
            <a:ext cx="197342" cy="67058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5" idx="1"/>
            <a:endCxn id="23" idx="5"/>
          </p:cNvCxnSpPr>
          <p:nvPr/>
        </p:nvCxnSpPr>
        <p:spPr>
          <a:xfrm flipH="1" flipV="1">
            <a:off x="9988444" y="1719724"/>
            <a:ext cx="197343" cy="67058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/>
          <p:cNvCxnSpPr>
            <a:stCxn id="23" idx="7"/>
            <a:endCxn id="23" idx="1"/>
          </p:cNvCxnSpPr>
          <p:nvPr/>
        </p:nvCxnSpPr>
        <p:spPr>
          <a:xfrm rot="16200000" flipV="1">
            <a:off x="9750231" y="1005083"/>
            <a:ext cx="12700" cy="476427"/>
          </a:xfrm>
          <a:prstGeom prst="curvedConnector3">
            <a:avLst>
              <a:gd name="adj1" fmla="val 3376953"/>
            </a:avLst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8588470" y="3719890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30" name="직선 화살표 연결선 29"/>
          <p:cNvCxnSpPr>
            <a:stCxn id="29" idx="0"/>
            <a:endCxn id="24" idx="4"/>
          </p:cNvCxnSpPr>
          <p:nvPr/>
        </p:nvCxnSpPr>
        <p:spPr>
          <a:xfrm flipV="1">
            <a:off x="8925355" y="2965407"/>
            <a:ext cx="151107" cy="75448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5700909" y="1993089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707259" y="3303626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33" name="직선 화살표 연결선 32"/>
          <p:cNvCxnSpPr>
            <a:stCxn id="32" idx="0"/>
            <a:endCxn id="31" idx="4"/>
          </p:cNvCxnSpPr>
          <p:nvPr/>
        </p:nvCxnSpPr>
        <p:spPr>
          <a:xfrm flipH="1" flipV="1">
            <a:off x="6037794" y="2666858"/>
            <a:ext cx="6350" cy="63676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구부러짐 33"/>
          <p:cNvCxnSpPr>
            <a:stCxn id="31" idx="7"/>
            <a:endCxn id="31" idx="1"/>
          </p:cNvCxnSpPr>
          <p:nvPr/>
        </p:nvCxnSpPr>
        <p:spPr>
          <a:xfrm rot="16200000" flipV="1">
            <a:off x="6037794" y="1853546"/>
            <a:ext cx="12700" cy="476427"/>
          </a:xfrm>
          <a:prstGeom prst="curvedConnector3">
            <a:avLst>
              <a:gd name="adj1" fmla="val 5976937"/>
            </a:avLst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923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트리구조을</a:t>
            </a:r>
            <a:r>
              <a:rPr lang="ko-KR" altLang="en-US" dirty="0"/>
              <a:t> 이용한 방법 </a:t>
            </a:r>
            <a:r>
              <a:rPr lang="en-US" altLang="ko-KR" dirty="0"/>
              <a:t>: Find</a:t>
            </a:r>
            <a:r>
              <a:rPr lang="ko-KR" altLang="en-US" dirty="0"/>
              <a:t> 최적화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9"/>
            <a:ext cx="10972800" cy="1058444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Find</a:t>
            </a:r>
            <a:r>
              <a:rPr lang="ko-KR" altLang="en-US" dirty="0"/>
              <a:t>을 할 때의 경로 상의 모든 노드를 대표 바로 밑으로 붙이는게 이득이다</a:t>
            </a:r>
            <a:r>
              <a:rPr lang="en-US" altLang="ko-KR" dirty="0"/>
              <a:t>.</a:t>
            </a:r>
          </a:p>
        </p:txBody>
      </p:sp>
      <p:sp>
        <p:nvSpPr>
          <p:cNvPr id="5" name="타원 4"/>
          <p:cNvSpPr/>
          <p:nvPr/>
        </p:nvSpPr>
        <p:spPr>
          <a:xfrm>
            <a:off x="2658137" y="2552101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321253" y="3690172"/>
            <a:ext cx="673769" cy="67376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239586" y="3690171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8" name="직선 화살표 연결선 7"/>
          <p:cNvCxnSpPr>
            <a:stCxn id="6" idx="0"/>
            <a:endCxn id="5" idx="3"/>
          </p:cNvCxnSpPr>
          <p:nvPr/>
        </p:nvCxnSpPr>
        <p:spPr>
          <a:xfrm flipV="1">
            <a:off x="2658138" y="3127199"/>
            <a:ext cx="98670" cy="56297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7" idx="1"/>
            <a:endCxn id="5" idx="5"/>
          </p:cNvCxnSpPr>
          <p:nvPr/>
        </p:nvCxnSpPr>
        <p:spPr>
          <a:xfrm flipH="1" flipV="1">
            <a:off x="3233235" y="3127199"/>
            <a:ext cx="105022" cy="66164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구부러짐 9"/>
          <p:cNvCxnSpPr>
            <a:stCxn id="5" idx="7"/>
            <a:endCxn id="5" idx="1"/>
          </p:cNvCxnSpPr>
          <p:nvPr/>
        </p:nvCxnSpPr>
        <p:spPr>
          <a:xfrm rot="16200000" flipV="1">
            <a:off x="2995022" y="2412558"/>
            <a:ext cx="12700" cy="476427"/>
          </a:xfrm>
          <a:prstGeom prst="curvedConnector3">
            <a:avLst>
              <a:gd name="adj1" fmla="val 2576937"/>
            </a:avLst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1984368" y="4837184"/>
            <a:ext cx="673769" cy="67376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12" name="직선 화살표 연결선 11"/>
          <p:cNvCxnSpPr>
            <a:stCxn id="11" idx="0"/>
            <a:endCxn id="6" idx="3"/>
          </p:cNvCxnSpPr>
          <p:nvPr/>
        </p:nvCxnSpPr>
        <p:spPr>
          <a:xfrm flipV="1">
            <a:off x="2321253" y="4265270"/>
            <a:ext cx="98671" cy="57191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1647483" y="6082867"/>
            <a:ext cx="673769" cy="67376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55" name="직선 화살표 연결선 54"/>
          <p:cNvCxnSpPr>
            <a:stCxn id="48" idx="0"/>
            <a:endCxn id="11" idx="3"/>
          </p:cNvCxnSpPr>
          <p:nvPr/>
        </p:nvCxnSpPr>
        <p:spPr>
          <a:xfrm flipV="1">
            <a:off x="1984368" y="5412282"/>
            <a:ext cx="98671" cy="67058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374601" y="6082867"/>
            <a:ext cx="673769" cy="67376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57" name="직선 화살표 연결선 56"/>
          <p:cNvCxnSpPr>
            <a:stCxn id="56" idx="6"/>
            <a:endCxn id="48" idx="2"/>
          </p:cNvCxnSpPr>
          <p:nvPr/>
        </p:nvCxnSpPr>
        <p:spPr>
          <a:xfrm>
            <a:off x="1048370" y="6419752"/>
            <a:ext cx="599113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2577405" y="6004974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59" name="직선 화살표 연결선 58"/>
          <p:cNvCxnSpPr>
            <a:stCxn id="58" idx="1"/>
            <a:endCxn id="11" idx="5"/>
          </p:cNvCxnSpPr>
          <p:nvPr/>
        </p:nvCxnSpPr>
        <p:spPr>
          <a:xfrm flipH="1" flipV="1">
            <a:off x="2559466" y="5412282"/>
            <a:ext cx="116610" cy="69136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3913355" y="4926912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61" name="직선 화살표 연결선 60"/>
          <p:cNvCxnSpPr>
            <a:stCxn id="60" idx="1"/>
            <a:endCxn id="7" idx="5"/>
          </p:cNvCxnSpPr>
          <p:nvPr/>
        </p:nvCxnSpPr>
        <p:spPr>
          <a:xfrm flipH="1" flipV="1">
            <a:off x="3814684" y="4265269"/>
            <a:ext cx="197342" cy="76031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7591651" y="2552101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8772214" y="3743978"/>
            <a:ext cx="673769" cy="67376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0021081" y="3681800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67" name="직선 화살표 연결선 66"/>
          <p:cNvCxnSpPr>
            <a:stCxn id="65" idx="0"/>
            <a:endCxn id="64" idx="5"/>
          </p:cNvCxnSpPr>
          <p:nvPr/>
        </p:nvCxnSpPr>
        <p:spPr>
          <a:xfrm flipH="1" flipV="1">
            <a:off x="8166749" y="3127199"/>
            <a:ext cx="942350" cy="61677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6" idx="1"/>
            <a:endCxn id="64" idx="6"/>
          </p:cNvCxnSpPr>
          <p:nvPr/>
        </p:nvCxnSpPr>
        <p:spPr>
          <a:xfrm flipH="1" flipV="1">
            <a:off x="8265420" y="2888986"/>
            <a:ext cx="1854332" cy="89148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구부러짐 68"/>
          <p:cNvCxnSpPr>
            <a:stCxn id="64" idx="7"/>
            <a:endCxn id="64" idx="1"/>
          </p:cNvCxnSpPr>
          <p:nvPr/>
        </p:nvCxnSpPr>
        <p:spPr>
          <a:xfrm rot="16200000" flipV="1">
            <a:off x="7928536" y="2412558"/>
            <a:ext cx="12700" cy="476427"/>
          </a:xfrm>
          <a:prstGeom prst="curvedConnector3">
            <a:avLst>
              <a:gd name="adj1" fmla="val 2576937"/>
            </a:avLst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7598001" y="3788421"/>
            <a:ext cx="673769" cy="67376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1" name="직선 화살표 연결선 70"/>
          <p:cNvCxnSpPr>
            <a:stCxn id="70" idx="0"/>
            <a:endCxn id="64" idx="4"/>
          </p:cNvCxnSpPr>
          <p:nvPr/>
        </p:nvCxnSpPr>
        <p:spPr>
          <a:xfrm flipH="1" flipV="1">
            <a:off x="7928536" y="3225870"/>
            <a:ext cx="6350" cy="56255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6611459" y="3788421"/>
            <a:ext cx="673769" cy="67376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3" name="직선 화살표 연결선 72"/>
          <p:cNvCxnSpPr>
            <a:stCxn id="72" idx="0"/>
            <a:endCxn id="64" idx="3"/>
          </p:cNvCxnSpPr>
          <p:nvPr/>
        </p:nvCxnSpPr>
        <p:spPr>
          <a:xfrm flipV="1">
            <a:off x="6948344" y="3127199"/>
            <a:ext cx="741978" cy="66122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5576851" y="3788420"/>
            <a:ext cx="673769" cy="67376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5" name="직선 화살표 연결선 74"/>
          <p:cNvCxnSpPr>
            <a:stCxn id="74" idx="7"/>
            <a:endCxn id="64" idx="2"/>
          </p:cNvCxnSpPr>
          <p:nvPr/>
        </p:nvCxnSpPr>
        <p:spPr>
          <a:xfrm flipV="1">
            <a:off x="6151949" y="2888986"/>
            <a:ext cx="1439702" cy="99810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8357585" y="4886308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7" name="직선 화살표 연결선 76"/>
          <p:cNvCxnSpPr>
            <a:stCxn id="76" idx="1"/>
            <a:endCxn id="70" idx="5"/>
          </p:cNvCxnSpPr>
          <p:nvPr/>
        </p:nvCxnSpPr>
        <p:spPr>
          <a:xfrm flipH="1" flipV="1">
            <a:off x="8173099" y="4363519"/>
            <a:ext cx="283157" cy="62146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10694850" y="4918541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9" name="직선 화살표 연결선 78"/>
          <p:cNvCxnSpPr>
            <a:stCxn id="78" idx="1"/>
            <a:endCxn id="66" idx="5"/>
          </p:cNvCxnSpPr>
          <p:nvPr/>
        </p:nvCxnSpPr>
        <p:spPr>
          <a:xfrm flipH="1" flipV="1">
            <a:off x="10596179" y="4256898"/>
            <a:ext cx="197342" cy="76031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236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Disjoint Set : </a:t>
            </a:r>
            <a:r>
              <a:rPr lang="ko-KR" altLang="en-US" dirty="0" err="1"/>
              <a:t>서로소</a:t>
            </a:r>
            <a:r>
              <a:rPr lang="ko-KR" altLang="en-US" dirty="0"/>
              <a:t> 집합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7"/>
            <a:ext cx="10058400" cy="43402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ko-KR" altLang="en-US" dirty="0" err="1"/>
              <a:t>서로소</a:t>
            </a:r>
            <a:r>
              <a:rPr lang="ko-KR" altLang="en-US" dirty="0"/>
              <a:t> 집합 </a:t>
            </a:r>
            <a:r>
              <a:rPr lang="en-US" altLang="ko-KR" dirty="0"/>
              <a:t>: </a:t>
            </a:r>
            <a:r>
              <a:rPr lang="ko-KR" altLang="en-US" dirty="0"/>
              <a:t>원소들이 서로소인 부분집합들로 나누어진 상태</a:t>
            </a:r>
          </a:p>
        </p:txBody>
      </p:sp>
      <p:sp>
        <p:nvSpPr>
          <p:cNvPr id="6" name="타원 5"/>
          <p:cNvSpPr/>
          <p:nvPr/>
        </p:nvSpPr>
        <p:spPr>
          <a:xfrm>
            <a:off x="1371607" y="2456227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852870" y="2897385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007901" y="3105933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117564" y="4012312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692319" y="2456227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328618" y="3105938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125461" y="3571160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013035" y="2456227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494302" y="2897390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9649333" y="3105938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758997" y="4012317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713504" y="4244930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30033" y="5437600"/>
            <a:ext cx="7992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r>
              <a:rPr lang="ko-KR" altLang="en-US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부터 </a:t>
            </a:r>
            <a:r>
              <a:rPr lang="en-US" altLang="ko-KR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r>
              <a:rPr lang="ko-KR" altLang="en-US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까지의 원소를 </a:t>
            </a:r>
            <a:r>
              <a:rPr lang="en-US" altLang="ko-KR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r>
              <a:rPr lang="ko-KR" altLang="en-US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개의 </a:t>
            </a:r>
            <a:r>
              <a:rPr lang="ko-KR" altLang="en-US" sz="2800" dirty="0" err="1">
                <a:latin typeface="D2Coding" panose="020B0609020101020101" pitchFamily="49" charset="-127"/>
                <a:ea typeface="서울남산체 M" panose="02020603020101020101" pitchFamily="18" charset="-127"/>
              </a:rPr>
              <a:t>서로소</a:t>
            </a:r>
            <a:r>
              <a:rPr lang="ko-KR" altLang="en-US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 집합 나눈 예시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89698" y="6085419"/>
            <a:ext cx="4899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(</a:t>
            </a:r>
            <a:r>
              <a:rPr lang="ko-KR" altLang="en-US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노랑색의 원소는 집합의 대표</a:t>
            </a:r>
            <a:r>
              <a:rPr lang="en-US" altLang="ko-KR" sz="28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)</a:t>
            </a:r>
            <a:endParaRPr lang="ko-KR" altLang="en-US" sz="2800" dirty="0" err="1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5963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트리구조을</a:t>
            </a:r>
            <a:r>
              <a:rPr lang="ko-KR" altLang="en-US" dirty="0"/>
              <a:t> 이용한 방법</a:t>
            </a:r>
            <a:r>
              <a:rPr lang="en-US" altLang="ko-KR" dirty="0"/>
              <a:t> : Union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371607" y="1321693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852870" y="1762851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007901" y="1971399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117564" y="2877778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692319" y="1321693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328618" y="1971404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125461" y="2436626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013035" y="1321693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494302" y="1762856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9649333" y="1971404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758997" y="2877783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713504" y="3110396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4929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트리구조을</a:t>
            </a:r>
            <a:r>
              <a:rPr lang="ko-KR" altLang="en-US" dirty="0"/>
              <a:t> 이용한 방법</a:t>
            </a:r>
            <a:r>
              <a:rPr lang="en-US" altLang="ko-KR" dirty="0"/>
              <a:t> : Union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6" name="타원 5"/>
          <p:cNvSpPr/>
          <p:nvPr/>
        </p:nvSpPr>
        <p:spPr>
          <a:xfrm>
            <a:off x="906379" y="1321693"/>
            <a:ext cx="662539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852870" y="1762851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457095" y="1941100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117564" y="2877778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325991" y="1971399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487782" y="2998100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013035" y="1321693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494302" y="1762856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9649333" y="1971404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758997" y="2877783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713504" y="3110396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33037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트리구조을</a:t>
            </a:r>
            <a:r>
              <a:rPr lang="ko-KR" altLang="en-US" dirty="0"/>
              <a:t> 이용한 방법</a:t>
            </a:r>
            <a:r>
              <a:rPr lang="en-US" altLang="ko-KR" dirty="0"/>
              <a:t> : Union </a:t>
            </a:r>
            <a:r>
              <a:rPr lang="en-US" altLang="ko-KR" i="1" dirty="0"/>
              <a:t>(cont.)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371607" y="1321693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852870" y="1762851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007901" y="1971399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117564" y="2877778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692319" y="1321693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328618" y="1971404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125461" y="2436626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013035" y="1321693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494302" y="1762856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9649333" y="1971404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758997" y="2877783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713504" y="3110396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55488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트리구조을</a:t>
            </a:r>
            <a:r>
              <a:rPr lang="ko-KR" altLang="en-US" dirty="0"/>
              <a:t> 이용한 방법</a:t>
            </a:r>
            <a:r>
              <a:rPr lang="en-US" altLang="ko-KR" dirty="0"/>
              <a:t> : Union </a:t>
            </a:r>
            <a:r>
              <a:rPr lang="en-US" altLang="ko-KR" i="1" dirty="0"/>
              <a:t>(cont.)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920516"/>
              </p:ext>
            </p:extLst>
          </p:nvPr>
        </p:nvGraphicFramePr>
        <p:xfrm>
          <a:off x="1015571" y="4698557"/>
          <a:ext cx="10050363" cy="174862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874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874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20" name="타원 19"/>
          <p:cNvSpPr/>
          <p:nvPr/>
        </p:nvSpPr>
        <p:spPr>
          <a:xfrm>
            <a:off x="2093493" y="1888068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419724" y="3035080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767263" y="3035079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23" name="직선 화살표 연결선 22"/>
          <p:cNvCxnSpPr>
            <a:stCxn id="21" idx="7"/>
            <a:endCxn id="20" idx="3"/>
          </p:cNvCxnSpPr>
          <p:nvPr/>
        </p:nvCxnSpPr>
        <p:spPr>
          <a:xfrm flipV="1">
            <a:off x="1994822" y="2463166"/>
            <a:ext cx="197342" cy="67058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2" idx="1"/>
            <a:endCxn id="20" idx="5"/>
          </p:cNvCxnSpPr>
          <p:nvPr/>
        </p:nvCxnSpPr>
        <p:spPr>
          <a:xfrm flipH="1" flipV="1">
            <a:off x="2668591" y="2463166"/>
            <a:ext cx="197343" cy="67058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/>
          <p:cNvCxnSpPr>
            <a:stCxn id="20" idx="7"/>
            <a:endCxn id="20" idx="1"/>
          </p:cNvCxnSpPr>
          <p:nvPr/>
        </p:nvCxnSpPr>
        <p:spPr>
          <a:xfrm rot="16200000" flipV="1">
            <a:off x="2430378" y="1748525"/>
            <a:ext cx="12700" cy="476427"/>
          </a:xfrm>
          <a:prstGeom prst="curvedConnector3">
            <a:avLst>
              <a:gd name="adj1" fmla="val 3376953"/>
            </a:avLst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9413346" y="1144626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739577" y="2291638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0087116" y="2291637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29" name="직선 화살표 연결선 28"/>
          <p:cNvCxnSpPr>
            <a:stCxn id="27" idx="7"/>
            <a:endCxn id="26" idx="3"/>
          </p:cNvCxnSpPr>
          <p:nvPr/>
        </p:nvCxnSpPr>
        <p:spPr>
          <a:xfrm flipV="1">
            <a:off x="9314675" y="1719724"/>
            <a:ext cx="197342" cy="67058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8" idx="1"/>
            <a:endCxn id="26" idx="5"/>
          </p:cNvCxnSpPr>
          <p:nvPr/>
        </p:nvCxnSpPr>
        <p:spPr>
          <a:xfrm flipH="1" flipV="1">
            <a:off x="9988444" y="1719724"/>
            <a:ext cx="197343" cy="67058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30"/>
          <p:cNvCxnSpPr>
            <a:stCxn id="26" idx="7"/>
            <a:endCxn id="26" idx="1"/>
          </p:cNvCxnSpPr>
          <p:nvPr/>
        </p:nvCxnSpPr>
        <p:spPr>
          <a:xfrm rot="16200000" flipV="1">
            <a:off x="9750231" y="1005083"/>
            <a:ext cx="12700" cy="476427"/>
          </a:xfrm>
          <a:prstGeom prst="curvedConnector3">
            <a:avLst>
              <a:gd name="adj1" fmla="val 3376953"/>
            </a:avLst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8588470" y="3719890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33" name="직선 화살표 연결선 32"/>
          <p:cNvCxnSpPr>
            <a:stCxn id="32" idx="0"/>
            <a:endCxn id="27" idx="4"/>
          </p:cNvCxnSpPr>
          <p:nvPr/>
        </p:nvCxnSpPr>
        <p:spPr>
          <a:xfrm flipV="1">
            <a:off x="8925355" y="2965407"/>
            <a:ext cx="151107" cy="75448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5700909" y="1993089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707259" y="3303626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36" name="직선 화살표 연결선 35"/>
          <p:cNvCxnSpPr>
            <a:stCxn id="35" idx="0"/>
            <a:endCxn id="34" idx="4"/>
          </p:cNvCxnSpPr>
          <p:nvPr/>
        </p:nvCxnSpPr>
        <p:spPr>
          <a:xfrm flipH="1" flipV="1">
            <a:off x="6037794" y="2666858"/>
            <a:ext cx="6350" cy="63676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구부러짐 36"/>
          <p:cNvCxnSpPr>
            <a:stCxn id="34" idx="7"/>
            <a:endCxn id="34" idx="1"/>
          </p:cNvCxnSpPr>
          <p:nvPr/>
        </p:nvCxnSpPr>
        <p:spPr>
          <a:xfrm rot="16200000" flipV="1">
            <a:off x="6037794" y="1853546"/>
            <a:ext cx="12700" cy="476427"/>
          </a:xfrm>
          <a:prstGeom prst="curvedConnector3">
            <a:avLst>
              <a:gd name="adj1" fmla="val 5976937"/>
            </a:avLst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5423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트리구조을</a:t>
            </a:r>
            <a:r>
              <a:rPr lang="ko-KR" altLang="en-US" dirty="0"/>
              <a:t> 이용한 방법</a:t>
            </a:r>
            <a:r>
              <a:rPr lang="en-US" altLang="ko-KR" dirty="0"/>
              <a:t> : Union </a:t>
            </a:r>
            <a:r>
              <a:rPr lang="en-US" altLang="ko-KR" i="1" dirty="0"/>
              <a:t>(cont.)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3586711" y="1487031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463301" y="2668879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75137" y="3017920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23" name="직선 화살표 연결선 22"/>
          <p:cNvCxnSpPr>
            <a:stCxn id="21" idx="7"/>
            <a:endCxn id="20" idx="3"/>
          </p:cNvCxnSpPr>
          <p:nvPr/>
        </p:nvCxnSpPr>
        <p:spPr>
          <a:xfrm flipV="1">
            <a:off x="3038399" y="2062129"/>
            <a:ext cx="646983" cy="70542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2" idx="0"/>
            <a:endCxn id="20" idx="4"/>
          </p:cNvCxnSpPr>
          <p:nvPr/>
        </p:nvCxnSpPr>
        <p:spPr>
          <a:xfrm flipV="1">
            <a:off x="3912022" y="2160800"/>
            <a:ext cx="11574" cy="8571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/>
          <p:cNvCxnSpPr>
            <a:stCxn id="20" idx="7"/>
            <a:endCxn id="20" idx="1"/>
          </p:cNvCxnSpPr>
          <p:nvPr/>
        </p:nvCxnSpPr>
        <p:spPr>
          <a:xfrm rot="16200000" flipV="1">
            <a:off x="3923596" y="1347488"/>
            <a:ext cx="12700" cy="476427"/>
          </a:xfrm>
          <a:prstGeom prst="curvedConnector3">
            <a:avLst>
              <a:gd name="adj1" fmla="val 3376953"/>
            </a:avLst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9413346" y="1144626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739577" y="2291638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0087116" y="2291637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29" name="직선 화살표 연결선 28"/>
          <p:cNvCxnSpPr>
            <a:stCxn id="27" idx="7"/>
            <a:endCxn id="26" idx="3"/>
          </p:cNvCxnSpPr>
          <p:nvPr/>
        </p:nvCxnSpPr>
        <p:spPr>
          <a:xfrm flipV="1">
            <a:off x="9314675" y="1719724"/>
            <a:ext cx="197342" cy="67058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8" idx="1"/>
            <a:endCxn id="26" idx="5"/>
          </p:cNvCxnSpPr>
          <p:nvPr/>
        </p:nvCxnSpPr>
        <p:spPr>
          <a:xfrm flipH="1" flipV="1">
            <a:off x="9988444" y="1719724"/>
            <a:ext cx="197343" cy="67058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30"/>
          <p:cNvCxnSpPr>
            <a:stCxn id="26" idx="7"/>
            <a:endCxn id="26" idx="1"/>
          </p:cNvCxnSpPr>
          <p:nvPr/>
        </p:nvCxnSpPr>
        <p:spPr>
          <a:xfrm rot="16200000" flipV="1">
            <a:off x="9750231" y="1005083"/>
            <a:ext cx="12700" cy="476427"/>
          </a:xfrm>
          <a:prstGeom prst="curvedConnector3">
            <a:avLst>
              <a:gd name="adj1" fmla="val 3376953"/>
            </a:avLst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8588470" y="3719890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33" name="직선 화살표 연결선 32"/>
          <p:cNvCxnSpPr>
            <a:stCxn id="32" idx="0"/>
            <a:endCxn id="27" idx="4"/>
          </p:cNvCxnSpPr>
          <p:nvPr/>
        </p:nvCxnSpPr>
        <p:spPr>
          <a:xfrm flipV="1">
            <a:off x="8925355" y="2965407"/>
            <a:ext cx="151107" cy="75448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4812431" y="2493899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818781" y="3804436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36" name="직선 화살표 연결선 35"/>
          <p:cNvCxnSpPr>
            <a:stCxn id="35" idx="0"/>
            <a:endCxn id="34" idx="4"/>
          </p:cNvCxnSpPr>
          <p:nvPr/>
        </p:nvCxnSpPr>
        <p:spPr>
          <a:xfrm flipH="1" flipV="1">
            <a:off x="5149316" y="3167668"/>
            <a:ext cx="6350" cy="63676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4" idx="1"/>
            <a:endCxn id="20" idx="5"/>
          </p:cNvCxnSpPr>
          <p:nvPr/>
        </p:nvCxnSpPr>
        <p:spPr>
          <a:xfrm flipH="1" flipV="1">
            <a:off x="4161809" y="2062129"/>
            <a:ext cx="749293" cy="53044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363490"/>
              </p:ext>
            </p:extLst>
          </p:nvPr>
        </p:nvGraphicFramePr>
        <p:xfrm>
          <a:off x="1015571" y="4698557"/>
          <a:ext cx="10050363" cy="174862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6707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1116707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</a:tblGrid>
              <a:tr h="874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874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5394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트리구조을</a:t>
            </a:r>
            <a:r>
              <a:rPr lang="ko-KR" altLang="en-US" dirty="0"/>
              <a:t> 이용한 방법 </a:t>
            </a:r>
            <a:r>
              <a:rPr lang="en-US" altLang="ko-KR" dirty="0"/>
              <a:t>: Union</a:t>
            </a:r>
            <a:r>
              <a:rPr lang="ko-KR" altLang="en-US" dirty="0"/>
              <a:t> 최적화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9"/>
            <a:ext cx="10972800" cy="1058444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Union</a:t>
            </a:r>
            <a:r>
              <a:rPr lang="ko-KR" altLang="en-US" dirty="0"/>
              <a:t>을 할 때</a:t>
            </a:r>
            <a:r>
              <a:rPr lang="en-US" altLang="ko-KR" dirty="0"/>
              <a:t>, </a:t>
            </a:r>
            <a:r>
              <a:rPr lang="ko-KR" altLang="en-US" dirty="0"/>
              <a:t>높이가 낮은 트리를 높이가 큰 트리로 붙이는 것이 이득이다</a:t>
            </a:r>
            <a:r>
              <a:rPr lang="en-US" altLang="ko-KR" dirty="0"/>
              <a:t>.</a:t>
            </a:r>
          </a:p>
        </p:txBody>
      </p:sp>
      <p:sp>
        <p:nvSpPr>
          <p:cNvPr id="5" name="타원 4"/>
          <p:cNvSpPr/>
          <p:nvPr/>
        </p:nvSpPr>
        <p:spPr>
          <a:xfrm>
            <a:off x="1174689" y="3148111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500920" y="4295123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848459" y="4295122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8" name="직선 화살표 연결선 7"/>
          <p:cNvCxnSpPr>
            <a:stCxn id="6" idx="7"/>
            <a:endCxn id="5" idx="3"/>
          </p:cNvCxnSpPr>
          <p:nvPr/>
        </p:nvCxnSpPr>
        <p:spPr>
          <a:xfrm flipV="1">
            <a:off x="1076018" y="3723209"/>
            <a:ext cx="197342" cy="67058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7" idx="1"/>
            <a:endCxn id="5" idx="5"/>
          </p:cNvCxnSpPr>
          <p:nvPr/>
        </p:nvCxnSpPr>
        <p:spPr>
          <a:xfrm flipH="1" flipV="1">
            <a:off x="1749787" y="3723209"/>
            <a:ext cx="197343" cy="67058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구부러짐 9"/>
          <p:cNvCxnSpPr>
            <a:stCxn id="5" idx="7"/>
            <a:endCxn id="5" idx="1"/>
          </p:cNvCxnSpPr>
          <p:nvPr/>
        </p:nvCxnSpPr>
        <p:spPr>
          <a:xfrm rot="16200000" flipV="1">
            <a:off x="1511574" y="3008568"/>
            <a:ext cx="12700" cy="476427"/>
          </a:xfrm>
          <a:prstGeom prst="curvedConnector3">
            <a:avLst>
              <a:gd name="adj1" fmla="val 3376953"/>
            </a:avLst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349813" y="5723375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12" name="직선 화살표 연결선 11"/>
          <p:cNvCxnSpPr>
            <a:stCxn id="11" idx="0"/>
            <a:endCxn id="6" idx="4"/>
          </p:cNvCxnSpPr>
          <p:nvPr/>
        </p:nvCxnSpPr>
        <p:spPr>
          <a:xfrm flipV="1">
            <a:off x="686698" y="4968892"/>
            <a:ext cx="151107" cy="75448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3097327" y="3083256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103677" y="4393793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15" name="직선 화살표 연결선 14"/>
          <p:cNvCxnSpPr>
            <a:stCxn id="14" idx="0"/>
            <a:endCxn id="13" idx="4"/>
          </p:cNvCxnSpPr>
          <p:nvPr/>
        </p:nvCxnSpPr>
        <p:spPr>
          <a:xfrm flipH="1" flipV="1">
            <a:off x="3434212" y="3757025"/>
            <a:ext cx="6350" cy="63676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/>
          <p:cNvCxnSpPr>
            <a:stCxn id="13" idx="7"/>
            <a:endCxn id="13" idx="1"/>
          </p:cNvCxnSpPr>
          <p:nvPr/>
        </p:nvCxnSpPr>
        <p:spPr>
          <a:xfrm rot="16200000" flipV="1">
            <a:off x="3434212" y="2943713"/>
            <a:ext cx="12700" cy="476427"/>
          </a:xfrm>
          <a:prstGeom prst="curvedConnector3">
            <a:avLst>
              <a:gd name="adj1" fmla="val 4110252"/>
            </a:avLst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5724760" y="2642349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950972" y="3752692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933218" y="3720025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20" name="직선 화살표 연결선 19"/>
          <p:cNvCxnSpPr>
            <a:stCxn id="18" idx="7"/>
            <a:endCxn id="17" idx="3"/>
          </p:cNvCxnSpPr>
          <p:nvPr/>
        </p:nvCxnSpPr>
        <p:spPr>
          <a:xfrm flipV="1">
            <a:off x="5526070" y="3217447"/>
            <a:ext cx="297361" cy="63391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9" idx="0"/>
            <a:endCxn id="17" idx="5"/>
          </p:cNvCxnSpPr>
          <p:nvPr/>
        </p:nvCxnSpPr>
        <p:spPr>
          <a:xfrm flipV="1">
            <a:off x="6270103" y="3217447"/>
            <a:ext cx="29755" cy="50257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구부러짐 21"/>
          <p:cNvCxnSpPr>
            <a:stCxn id="17" idx="7"/>
            <a:endCxn id="17" idx="1"/>
          </p:cNvCxnSpPr>
          <p:nvPr/>
        </p:nvCxnSpPr>
        <p:spPr>
          <a:xfrm rot="16200000" flipV="1">
            <a:off x="6061645" y="2502806"/>
            <a:ext cx="12700" cy="476427"/>
          </a:xfrm>
          <a:prstGeom prst="curvedConnector3">
            <a:avLst>
              <a:gd name="adj1" fmla="val 2576937"/>
            </a:avLst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4277203" y="4992660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24" name="직선 화살표 연결선 23"/>
          <p:cNvCxnSpPr>
            <a:stCxn id="23" idx="0"/>
            <a:endCxn id="18" idx="3"/>
          </p:cNvCxnSpPr>
          <p:nvPr/>
        </p:nvCxnSpPr>
        <p:spPr>
          <a:xfrm flipV="1">
            <a:off x="4614088" y="4327790"/>
            <a:ext cx="435555" cy="66487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6923674" y="3720024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611944" y="4878222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27" name="직선 화살표 연결선 26"/>
          <p:cNvCxnSpPr>
            <a:stCxn id="26" idx="0"/>
            <a:endCxn id="25" idx="4"/>
          </p:cNvCxnSpPr>
          <p:nvPr/>
        </p:nvCxnSpPr>
        <p:spPr>
          <a:xfrm flipV="1">
            <a:off x="6948829" y="4393793"/>
            <a:ext cx="311730" cy="48442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5" idx="1"/>
            <a:endCxn id="17" idx="6"/>
          </p:cNvCxnSpPr>
          <p:nvPr/>
        </p:nvCxnSpPr>
        <p:spPr>
          <a:xfrm flipH="1" flipV="1">
            <a:off x="6398529" y="2979234"/>
            <a:ext cx="623816" cy="83946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8704305" y="3760986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8184882" y="4858703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9378073" y="4885833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46" name="직선 화살표 연결선 45"/>
          <p:cNvCxnSpPr>
            <a:stCxn id="44" idx="0"/>
            <a:endCxn id="43" idx="3"/>
          </p:cNvCxnSpPr>
          <p:nvPr/>
        </p:nvCxnSpPr>
        <p:spPr>
          <a:xfrm flipV="1">
            <a:off x="8521767" y="4336084"/>
            <a:ext cx="281209" cy="52261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45" idx="1"/>
            <a:endCxn id="43" idx="5"/>
          </p:cNvCxnSpPr>
          <p:nvPr/>
        </p:nvCxnSpPr>
        <p:spPr>
          <a:xfrm flipH="1" flipV="1">
            <a:off x="9279403" y="4336084"/>
            <a:ext cx="197341" cy="6484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7725532" y="6054908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50" name="직선 화살표 연결선 49"/>
          <p:cNvCxnSpPr>
            <a:stCxn id="49" idx="0"/>
            <a:endCxn id="44" idx="3"/>
          </p:cNvCxnSpPr>
          <p:nvPr/>
        </p:nvCxnSpPr>
        <p:spPr>
          <a:xfrm flipV="1">
            <a:off x="8062417" y="5433801"/>
            <a:ext cx="221136" cy="62110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9378074" y="2741020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0562247" y="3752692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53" name="직선 화살표 연결선 52"/>
          <p:cNvCxnSpPr>
            <a:stCxn id="52" idx="0"/>
            <a:endCxn id="51" idx="5"/>
          </p:cNvCxnSpPr>
          <p:nvPr/>
        </p:nvCxnSpPr>
        <p:spPr>
          <a:xfrm flipH="1" flipV="1">
            <a:off x="9953172" y="3316118"/>
            <a:ext cx="945960" cy="43657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구부러짐 53"/>
          <p:cNvCxnSpPr>
            <a:stCxn id="51" idx="7"/>
            <a:endCxn id="51" idx="1"/>
          </p:cNvCxnSpPr>
          <p:nvPr/>
        </p:nvCxnSpPr>
        <p:spPr>
          <a:xfrm rot="16200000" flipV="1">
            <a:off x="9714959" y="2601477"/>
            <a:ext cx="12700" cy="476427"/>
          </a:xfrm>
          <a:prstGeom prst="curvedConnector3">
            <a:avLst>
              <a:gd name="adj1" fmla="val 2576937"/>
            </a:avLst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43" idx="7"/>
            <a:endCxn id="51" idx="3"/>
          </p:cNvCxnSpPr>
          <p:nvPr/>
        </p:nvCxnSpPr>
        <p:spPr>
          <a:xfrm flipV="1">
            <a:off x="9279403" y="3316118"/>
            <a:ext cx="197342" cy="54353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8165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트리구조을</a:t>
            </a:r>
            <a:r>
              <a:rPr lang="ko-KR" altLang="en-US" dirty="0"/>
              <a:t> 이용한 방법 </a:t>
            </a:r>
            <a:r>
              <a:rPr lang="en-US" altLang="ko-KR" dirty="0"/>
              <a:t>: Summary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Array[i] = i</a:t>
            </a:r>
            <a:r>
              <a:rPr lang="ko-KR" altLang="en-US" dirty="0"/>
              <a:t>번 원소가 속하는 집합의 번호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1) </a:t>
            </a:r>
            <a:r>
              <a:rPr lang="ko-KR" altLang="en-US" dirty="0"/>
              <a:t>초기화 </a:t>
            </a:r>
            <a:r>
              <a:rPr lang="en-US" altLang="ko-KR" dirty="0"/>
              <a:t>: O(N)</a:t>
            </a:r>
          </a:p>
          <a:p>
            <a:pPr marL="0" indent="0" algn="ctr">
              <a:buNone/>
            </a:pPr>
            <a:r>
              <a:rPr lang="en-US" altLang="ko-KR" dirty="0"/>
              <a:t>2) Union : O(a(N))</a:t>
            </a:r>
          </a:p>
          <a:p>
            <a:pPr marL="0" indent="0" algn="ctr">
              <a:buNone/>
            </a:pPr>
            <a:r>
              <a:rPr lang="en-US" altLang="ko-KR" dirty="0"/>
              <a:t>3) Find : O(a(N))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a(N)</a:t>
            </a:r>
            <a:r>
              <a:rPr lang="ko-KR" altLang="en-US" dirty="0"/>
              <a:t>이란 </a:t>
            </a:r>
            <a:r>
              <a:rPr lang="en-US" altLang="ko-KR" dirty="0"/>
              <a:t>Ackermann</a:t>
            </a:r>
            <a:r>
              <a:rPr lang="ko-KR" altLang="en-US" dirty="0"/>
              <a:t> 함수를 이용해서 정의되는 함수이다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a(N)</a:t>
            </a:r>
            <a:r>
              <a:rPr lang="ko-KR" altLang="en-US" dirty="0"/>
              <a:t>은 대부분의 숫자에 대해 </a:t>
            </a:r>
            <a:r>
              <a:rPr lang="en-US" altLang="ko-KR" dirty="0"/>
              <a:t>5</a:t>
            </a:r>
            <a:r>
              <a:rPr lang="ko-KR" altLang="en-US" dirty="0"/>
              <a:t>이하의 값을 갖는 상수라고 생각해도 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147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필요한 연산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54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필요한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7"/>
            <a:ext cx="10058400" cy="449891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1) </a:t>
            </a:r>
            <a:r>
              <a:rPr lang="ko-KR" altLang="en-US" dirty="0"/>
              <a:t>초기화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각각의 원소가 하나의 집합이 되게 함</a:t>
            </a:r>
            <a:endParaRPr lang="en-US" altLang="ko-KR" dirty="0"/>
          </a:p>
          <a:p>
            <a:pPr marL="457200" indent="-457200" algn="ctr">
              <a:buAutoNum type="arabicParenR"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2) Union : </a:t>
            </a:r>
            <a:r>
              <a:rPr lang="ko-KR" altLang="en-US" dirty="0"/>
              <a:t>합치기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두 원소</a:t>
            </a:r>
            <a:r>
              <a:rPr lang="en-US" altLang="ko-KR" dirty="0"/>
              <a:t> a, b</a:t>
            </a:r>
            <a:r>
              <a:rPr lang="ko-KR" altLang="en-US" dirty="0"/>
              <a:t>가 주어질 때</a:t>
            </a:r>
            <a:r>
              <a:rPr lang="en-US" altLang="ko-KR" dirty="0"/>
              <a:t>, </a:t>
            </a:r>
            <a:r>
              <a:rPr lang="ko-KR" altLang="en-US" dirty="0"/>
              <a:t>이들이 속한 두 집합을 하나로 합침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3) Find : </a:t>
            </a:r>
            <a:r>
              <a:rPr lang="ko-KR" altLang="en-US" dirty="0"/>
              <a:t>찾기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어떤 원소 </a:t>
            </a:r>
            <a:r>
              <a:rPr lang="en-US" altLang="ko-KR" dirty="0"/>
              <a:t>a</a:t>
            </a:r>
            <a:r>
              <a:rPr lang="ko-KR" altLang="en-US" dirty="0"/>
              <a:t>가 주어질 때</a:t>
            </a:r>
            <a:r>
              <a:rPr lang="en-US" altLang="ko-KR" dirty="0"/>
              <a:t>, </a:t>
            </a:r>
            <a:r>
              <a:rPr lang="ko-KR" altLang="en-US" dirty="0"/>
              <a:t>이 원소가 속한 집합을 반환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005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필요한 연산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7"/>
            <a:ext cx="10058400" cy="4498916"/>
          </a:xfrm>
        </p:spPr>
        <p:txBody>
          <a:bodyPr/>
          <a:lstStyle/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Union</a:t>
            </a:r>
            <a:r>
              <a:rPr lang="ko-KR" altLang="en-US" sz="2800" dirty="0"/>
              <a:t>과 </a:t>
            </a:r>
            <a:r>
              <a:rPr lang="en-US" altLang="ko-KR" sz="2800" dirty="0"/>
              <a:t>Find</a:t>
            </a:r>
            <a:r>
              <a:rPr lang="ko-KR" altLang="en-US" sz="2800" dirty="0"/>
              <a:t>를 하는 자료구조</a:t>
            </a:r>
            <a:endParaRPr lang="en-US" altLang="ko-KR" sz="2800" dirty="0"/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Disjoint Set</a:t>
            </a:r>
            <a:r>
              <a:rPr lang="ko-KR" altLang="en-US" sz="2800" dirty="0"/>
              <a:t>를 표현하는</a:t>
            </a:r>
            <a:r>
              <a:rPr lang="en-US" altLang="ko-KR" sz="2800" dirty="0"/>
              <a:t> </a:t>
            </a:r>
            <a:r>
              <a:rPr lang="ko-KR" altLang="en-US" sz="2800" dirty="0"/>
              <a:t>자료구조를 </a:t>
            </a: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“Union-Find </a:t>
            </a:r>
            <a:r>
              <a:rPr lang="ko-KR" altLang="en-US" sz="2800" dirty="0"/>
              <a:t>자료구조</a:t>
            </a:r>
            <a:r>
              <a:rPr lang="en-US" altLang="ko-KR" sz="2800" dirty="0"/>
              <a:t>” </a:t>
            </a:r>
            <a:r>
              <a:rPr lang="ko-KR" altLang="en-US" sz="2800" dirty="0"/>
              <a:t>라 한다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19737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필요한 연산 </a:t>
            </a:r>
            <a:r>
              <a:rPr lang="en-US" altLang="ko-KR" dirty="0"/>
              <a:t>: </a:t>
            </a:r>
            <a:r>
              <a:rPr lang="ko-KR" altLang="en-US" dirty="0"/>
              <a:t>초기화</a:t>
            </a:r>
          </a:p>
        </p:txBody>
      </p:sp>
      <p:sp>
        <p:nvSpPr>
          <p:cNvPr id="17" name="타원 16"/>
          <p:cNvSpPr/>
          <p:nvPr/>
        </p:nvSpPr>
        <p:spPr>
          <a:xfrm>
            <a:off x="1532037" y="2031112"/>
            <a:ext cx="1267319" cy="1267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828811" y="2343933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8943493" y="2031112"/>
            <a:ext cx="1267319" cy="1267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9240267" y="2343933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384901" y="2003049"/>
            <a:ext cx="1267319" cy="1267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681675" y="2315870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237765" y="2003049"/>
            <a:ext cx="1267319" cy="1267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534539" y="2315870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090629" y="2003049"/>
            <a:ext cx="1267319" cy="1267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7387403" y="2315870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414356" y="4071598"/>
            <a:ext cx="1267319" cy="1267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711130" y="4384419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267220" y="4043535"/>
            <a:ext cx="1267319" cy="1267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563994" y="4356356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6120084" y="4043535"/>
            <a:ext cx="1267319" cy="1267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6416858" y="4356356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7972948" y="4043535"/>
            <a:ext cx="1267319" cy="1267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8269722" y="4356356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7902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Union : </a:t>
            </a:r>
            <a:r>
              <a:rPr lang="ko-KR" altLang="en-US" dirty="0"/>
              <a:t>합치기</a:t>
            </a:r>
          </a:p>
        </p:txBody>
      </p:sp>
      <p:sp>
        <p:nvSpPr>
          <p:cNvPr id="6" name="타원 5"/>
          <p:cNvSpPr/>
          <p:nvPr/>
        </p:nvSpPr>
        <p:spPr>
          <a:xfrm>
            <a:off x="1371607" y="2456227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852870" y="2897385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007901" y="3105933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117564" y="4012312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8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692319" y="2456227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328618" y="3105938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9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125461" y="3571160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013035" y="2456227"/>
            <a:ext cx="2839452" cy="2839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494302" y="2897390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9649333" y="3105938"/>
            <a:ext cx="673769" cy="673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758997" y="4012317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713504" y="4244930"/>
            <a:ext cx="673769" cy="673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32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2890631"/>
      </p:ext>
    </p:extLst>
  </p:cSld>
  <p:clrMapOvr>
    <a:masterClrMapping/>
  </p:clrMapOvr>
</p:sld>
</file>

<file path=ppt/theme/theme1.xml><?xml version="1.0" encoding="utf-8"?>
<a:theme xmlns:a="http://schemas.openxmlformats.org/drawingml/2006/main" name="상승">
  <a:themeElements>
    <a:clrScheme name="Rise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28D3EA"/>
      </a:hlink>
      <a:folHlink>
        <a:srgbClr val="0033CC"/>
      </a:folHlink>
    </a:clrScheme>
    <a:fontScheme name="Rise">
      <a:majorFont>
        <a:latin typeface="Tahoma"/>
        <a:ea typeface="한컴 윤고딕 240"/>
        <a:cs typeface=""/>
      </a:majorFont>
      <a:minorFont>
        <a:latin typeface="Tahoma"/>
        <a:ea typeface="함초롬돋움"/>
        <a:cs typeface=""/>
      </a:minorFont>
    </a:fontScheme>
    <a:fmtScheme name="Rise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  <a:objectDefaults>
    <a:lnDef>
      <a:spPr>
        <a:ln w="38100" cmpd="sng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err="1" smtClean="0">
            <a:latin typeface="D2Coding" panose="020B0609020101020101" pitchFamily="49" charset="-127"/>
            <a:ea typeface="서울남산체 M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상승</Template>
  <TotalTime>1000</TotalTime>
  <Words>1283</Words>
  <Application>Microsoft Office PowerPoint</Application>
  <PresentationFormat>와이드스크린</PresentationFormat>
  <Paragraphs>729</Paragraphs>
  <Slides>46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6" baseType="lpstr">
      <vt:lpstr>맑은 고딕</vt:lpstr>
      <vt:lpstr>Tahoma</vt:lpstr>
      <vt:lpstr>서울남산체 M</vt:lpstr>
      <vt:lpstr>Wingdings</vt:lpstr>
      <vt:lpstr>Yoon 윤고딕 550_TT</vt:lpstr>
      <vt:lpstr>한컴 윤고딕 240</vt:lpstr>
      <vt:lpstr>함초롬돋움</vt:lpstr>
      <vt:lpstr>D2Coding</vt:lpstr>
      <vt:lpstr>Arial</vt:lpstr>
      <vt:lpstr>상승</vt:lpstr>
      <vt:lpstr>Union and Find: Disjoint Set</vt:lpstr>
      <vt:lpstr>목차</vt:lpstr>
      <vt:lpstr>Disjoint Set</vt:lpstr>
      <vt:lpstr>Disjoint Set : 서로소 집합</vt:lpstr>
      <vt:lpstr>필요한 연산</vt:lpstr>
      <vt:lpstr>필요한 연산</vt:lpstr>
      <vt:lpstr>필요한 연산 (cont.)</vt:lpstr>
      <vt:lpstr>필요한 연산 : 초기화</vt:lpstr>
      <vt:lpstr>Union : 합치기</vt:lpstr>
      <vt:lpstr>Union : 합치기 (cont.)</vt:lpstr>
      <vt:lpstr>Union : 합치기 (cont.)</vt:lpstr>
      <vt:lpstr>Find : 찾기</vt:lpstr>
      <vt:lpstr>Find : 찾기 (cont.)</vt:lpstr>
      <vt:lpstr>Find : 찾기 (cont.)</vt:lpstr>
      <vt:lpstr>Find : 찾기 (cont.)</vt:lpstr>
      <vt:lpstr>Find : 찾기 (cont.)</vt:lpstr>
      <vt:lpstr>Find : 찾기 (cont.)</vt:lpstr>
      <vt:lpstr>Union-Find의 구현 (slow)</vt:lpstr>
      <vt:lpstr>Union-Find의 구현 - 배열을 이용한 방법</vt:lpstr>
      <vt:lpstr>배열을 이용한 방법 : 초기화</vt:lpstr>
      <vt:lpstr>배열을 이용한 방법 : Union</vt:lpstr>
      <vt:lpstr>배열을 이용한 방법 : Union (cont.)</vt:lpstr>
      <vt:lpstr>배열을 이용한 방법 : Union (cont.)</vt:lpstr>
      <vt:lpstr>배열을 이용한 방법 : Union (cont.)</vt:lpstr>
      <vt:lpstr>배열을 이용한 방법 : Find</vt:lpstr>
      <vt:lpstr>배열을 이용한 방법 : Find(cont.)</vt:lpstr>
      <vt:lpstr>배열을 이용한 방법 : Find(cont.)</vt:lpstr>
      <vt:lpstr>배열을 이용한 방법 : Find (cont.)</vt:lpstr>
      <vt:lpstr>배열을 이용한 방법 : Find (cont.)</vt:lpstr>
      <vt:lpstr>배열을 이용한 방법 : Find(cont.)</vt:lpstr>
      <vt:lpstr>배열을 이용한 방법 : Summary</vt:lpstr>
      <vt:lpstr>Union-Find의 구현 (fast)</vt:lpstr>
      <vt:lpstr>Union-Find의 구현 - 트리구조을 이용한 방법</vt:lpstr>
      <vt:lpstr>Union-Find의 구현 - 트리구조을 이용한 방법</vt:lpstr>
      <vt:lpstr>트리구조을 이용한 방법 : 초기화</vt:lpstr>
      <vt:lpstr>트리구조을 이용한 방법 : Find</vt:lpstr>
      <vt:lpstr>트리구조을 이용한 방법 : Find(cont.)</vt:lpstr>
      <vt:lpstr>트리구조을 이용한 방법 : Find(cont.)</vt:lpstr>
      <vt:lpstr>트리구조을 이용한 방법 : Find 최적화</vt:lpstr>
      <vt:lpstr>트리구조을 이용한 방법 : Union</vt:lpstr>
      <vt:lpstr>트리구조을 이용한 방법 : Union (cont.)</vt:lpstr>
      <vt:lpstr>트리구조을 이용한 방법 : Union (cont.)</vt:lpstr>
      <vt:lpstr>트리구조을 이용한 방법 : Union (cont.)</vt:lpstr>
      <vt:lpstr>트리구조을 이용한 방법 : Union (cont.)</vt:lpstr>
      <vt:lpstr>트리구조을 이용한 방법 : Union 최적화</vt:lpstr>
      <vt:lpstr>트리구조을 이용한 방법 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거대도시의 야경</dc:title>
  <dc:creator>김종범</dc:creator>
  <cp:lastModifiedBy>김종범</cp:lastModifiedBy>
  <cp:revision>32</cp:revision>
  <dcterms:created xsi:type="dcterms:W3CDTF">2016-10-19T22:43:44Z</dcterms:created>
  <dcterms:modified xsi:type="dcterms:W3CDTF">2016-11-03T00:03:20Z</dcterms:modified>
</cp:coreProperties>
</file>