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20"/>
  </p:notesMasterIdLst>
  <p:sldIdLst>
    <p:sldId id="256" r:id="rId2"/>
    <p:sldId id="263" r:id="rId3"/>
    <p:sldId id="264" r:id="rId4"/>
    <p:sldId id="318" r:id="rId5"/>
    <p:sldId id="319" r:id="rId6"/>
    <p:sldId id="320" r:id="rId7"/>
    <p:sldId id="321" r:id="rId8"/>
    <p:sldId id="324" r:id="rId9"/>
    <p:sldId id="322" r:id="rId10"/>
    <p:sldId id="323" r:id="rId11"/>
    <p:sldId id="325" r:id="rId12"/>
    <p:sldId id="326" r:id="rId13"/>
    <p:sldId id="327" r:id="rId14"/>
    <p:sldId id="328" r:id="rId15"/>
    <p:sldId id="330" r:id="rId16"/>
    <p:sldId id="329" r:id="rId17"/>
    <p:sldId id="331" r:id="rId18"/>
    <p:sldId id="332" r:id="rId19"/>
  </p:sldIdLst>
  <p:sldSz cx="12192000" cy="6858000"/>
  <p:notesSz cx="6858000" cy="9144000"/>
  <p:embeddedFontLst>
    <p:embeddedFont>
      <p:font typeface="D2Coding" panose="020B0609020101020101" pitchFamily="49" charset="-127"/>
      <p:regular r:id="rId21"/>
      <p:bold r:id="rId22"/>
    </p:embeddedFont>
    <p:embeddedFont>
      <p:font typeface="서울남산체 M" panose="02020603020101020101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Yoon 윤고딕 550_TT" panose="02090603020101020101" pitchFamily="18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40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>
            <a:lvl1pPr>
              <a:defRPr b="0" i="0" baseline="0">
                <a:latin typeface="D2Coding" panose="020B0609020101020101" pitchFamily="49" charset="-127"/>
              </a:defRPr>
            </a:lvl1pPr>
            <a:lvl2pPr>
              <a:defRPr b="0" i="0" baseline="0">
                <a:latin typeface="D2Coding" panose="020B0609020101020101" pitchFamily="49" charset="-127"/>
              </a:defRPr>
            </a:lvl2pPr>
            <a:lvl3pPr>
              <a:defRPr b="0" i="0" baseline="0">
                <a:latin typeface="D2Coding" panose="020B0609020101020101" pitchFamily="49" charset="-127"/>
              </a:defRPr>
            </a:lvl3pPr>
            <a:lvl4pPr>
              <a:defRPr b="0" i="0" baseline="0">
                <a:latin typeface="D2Coding" panose="020B0609020101020101" pitchFamily="49" charset="-127"/>
              </a:defRPr>
            </a:lvl4pPr>
            <a:lvl5pPr>
              <a:defRPr b="0" i="0" baseline="0">
                <a:latin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i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b="0" i="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 b="0" i="0" baseline="0">
                <a:latin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i="0" kern="1200" baseline="0">
          <a:solidFill>
            <a:schemeClr val="accent2">
              <a:lumMod val="7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339516"/>
            <a:ext cx="10363200" cy="2558716"/>
          </a:xfrm>
        </p:spPr>
        <p:txBody>
          <a:bodyPr/>
          <a:lstStyle/>
          <a:p>
            <a:r>
              <a:rPr lang="ko-KR" altLang="en-US" dirty="0" err="1"/>
              <a:t>아나그램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1005222"/>
          </a:xfrm>
        </p:spPr>
        <p:txBody>
          <a:bodyPr/>
          <a:lstStyle/>
          <a:p>
            <a:r>
              <a:rPr lang="en-US" altLang="ko-KR" cap="none" dirty="0"/>
              <a:t>JongBeom Kim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KaJeBiii</a:t>
            </a:r>
            <a:r>
              <a:rPr lang="en-US" altLang="ko-KR" dirty="0"/>
              <a:t>)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생각</a:t>
            </a: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3A6E5D90-06CB-4F00-9A95-393F6F66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622" y="1357298"/>
            <a:ext cx="4381144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4400" dirty="0"/>
              <a:t>CAADB</a:t>
            </a:r>
          </a:p>
          <a:p>
            <a:pPr marL="0" indent="0" algn="ctr">
              <a:buNone/>
            </a:pPr>
            <a:endParaRPr lang="en-US" altLang="ko-KR" sz="4400" dirty="0"/>
          </a:p>
          <a:p>
            <a:pPr marL="0" indent="0" algn="ctr">
              <a:buNone/>
            </a:pPr>
            <a:endParaRPr lang="en-US" altLang="ko-KR" sz="4400" dirty="0"/>
          </a:p>
          <a:p>
            <a:pPr marL="0" indent="0" algn="ctr">
              <a:buNone/>
            </a:pPr>
            <a:r>
              <a:rPr lang="en-US" altLang="ko-KR" sz="4400" dirty="0"/>
              <a:t>C</a:t>
            </a:r>
            <a:r>
              <a:rPr lang="en-US" altLang="ko-KR" sz="4400" dirty="0">
                <a:highlight>
                  <a:srgbClr val="FFFF00"/>
                </a:highlight>
              </a:rPr>
              <a:t>ADBCA</a:t>
            </a:r>
            <a:r>
              <a:rPr lang="en-US" altLang="ko-KR" sz="4400" dirty="0"/>
              <a:t>ABDACAB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86777A6-5FE4-42D2-9544-E23415448288}"/>
              </a:ext>
            </a:extLst>
          </p:cNvPr>
          <p:cNvGraphicFramePr>
            <a:graphicFrameLocks noGrp="1"/>
          </p:cNvGraphicFramePr>
          <p:nvPr/>
        </p:nvGraphicFramePr>
        <p:xfrm>
          <a:off x="7369324" y="1605141"/>
          <a:ext cx="2940456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8430610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370663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618692818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36389227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28197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4799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E7464B2-716E-48AE-91E5-087DBC21F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020785"/>
              </p:ext>
            </p:extLst>
          </p:nvPr>
        </p:nvGraphicFramePr>
        <p:xfrm>
          <a:off x="7369324" y="4081997"/>
          <a:ext cx="2940456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8430610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370663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618692818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36389227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28197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47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45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생각</a:t>
            </a: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3A6E5D90-06CB-4F00-9A95-393F6F66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622" y="1357298"/>
            <a:ext cx="4381144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4400" dirty="0"/>
              <a:t>CAADB</a:t>
            </a:r>
          </a:p>
          <a:p>
            <a:pPr marL="0" indent="0" algn="ctr">
              <a:buNone/>
            </a:pPr>
            <a:endParaRPr lang="en-US" altLang="ko-KR" sz="4400" dirty="0"/>
          </a:p>
          <a:p>
            <a:pPr marL="0" indent="0" algn="ctr">
              <a:buNone/>
            </a:pPr>
            <a:endParaRPr lang="en-US" altLang="ko-KR" sz="4400" dirty="0"/>
          </a:p>
          <a:p>
            <a:pPr marL="0" indent="0" algn="ctr">
              <a:buNone/>
            </a:pPr>
            <a:r>
              <a:rPr lang="en-US" altLang="ko-KR" sz="4400" dirty="0"/>
              <a:t>CA</a:t>
            </a:r>
            <a:r>
              <a:rPr lang="en-US" altLang="ko-KR" sz="4400" dirty="0">
                <a:highlight>
                  <a:srgbClr val="FFFF00"/>
                </a:highlight>
              </a:rPr>
              <a:t>DBCAA</a:t>
            </a:r>
            <a:r>
              <a:rPr lang="en-US" altLang="ko-KR" sz="4400" dirty="0"/>
              <a:t>BDACAB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86777A6-5FE4-42D2-9544-E23415448288}"/>
              </a:ext>
            </a:extLst>
          </p:cNvPr>
          <p:cNvGraphicFramePr>
            <a:graphicFrameLocks noGrp="1"/>
          </p:cNvGraphicFramePr>
          <p:nvPr/>
        </p:nvGraphicFramePr>
        <p:xfrm>
          <a:off x="7369324" y="1605141"/>
          <a:ext cx="2940456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8430610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370663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618692818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36389227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28197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4799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E7464B2-716E-48AE-91E5-087DBC21F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841993"/>
              </p:ext>
            </p:extLst>
          </p:nvPr>
        </p:nvGraphicFramePr>
        <p:xfrm>
          <a:off x="7369324" y="4081997"/>
          <a:ext cx="2940456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8430610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370663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618692818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36389227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28197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47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00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생각</a:t>
            </a: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3A6E5D90-06CB-4F00-9A95-393F6F66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622" y="1357298"/>
            <a:ext cx="4381144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4400" dirty="0"/>
              <a:t>CAADB</a:t>
            </a:r>
          </a:p>
          <a:p>
            <a:pPr marL="0" indent="0" algn="ctr">
              <a:buNone/>
            </a:pPr>
            <a:endParaRPr lang="en-US" altLang="ko-KR" sz="4400" dirty="0"/>
          </a:p>
          <a:p>
            <a:pPr marL="0" indent="0" algn="ctr">
              <a:buNone/>
            </a:pPr>
            <a:endParaRPr lang="en-US" altLang="ko-KR" sz="4400" dirty="0"/>
          </a:p>
          <a:p>
            <a:pPr marL="0" indent="0" algn="ctr">
              <a:buNone/>
            </a:pPr>
            <a:r>
              <a:rPr lang="en-US" altLang="ko-KR" sz="4400" dirty="0"/>
              <a:t>CAD</a:t>
            </a:r>
            <a:r>
              <a:rPr lang="en-US" altLang="ko-KR" sz="4400" dirty="0">
                <a:highlight>
                  <a:srgbClr val="FFFF00"/>
                </a:highlight>
              </a:rPr>
              <a:t>BCAAB</a:t>
            </a:r>
            <a:r>
              <a:rPr lang="en-US" altLang="ko-KR" sz="4400" dirty="0"/>
              <a:t>DACAB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86777A6-5FE4-42D2-9544-E23415448288}"/>
              </a:ext>
            </a:extLst>
          </p:cNvPr>
          <p:cNvGraphicFramePr>
            <a:graphicFrameLocks noGrp="1"/>
          </p:cNvGraphicFramePr>
          <p:nvPr/>
        </p:nvGraphicFramePr>
        <p:xfrm>
          <a:off x="7369324" y="1605141"/>
          <a:ext cx="2940456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8430610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370663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618692818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36389227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28197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4799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E7464B2-716E-48AE-91E5-087DBC21F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44489"/>
              </p:ext>
            </p:extLst>
          </p:nvPr>
        </p:nvGraphicFramePr>
        <p:xfrm>
          <a:off x="7369324" y="4081997"/>
          <a:ext cx="2940456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8430610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370663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618692818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36389227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28197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47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2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생각</a:t>
            </a: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3A6E5D90-06CB-4F00-9A95-393F6F66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622" y="1357298"/>
            <a:ext cx="4381144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4400" dirty="0"/>
              <a:t>CAADB</a:t>
            </a:r>
          </a:p>
          <a:p>
            <a:pPr marL="0" indent="0" algn="ctr">
              <a:buNone/>
            </a:pPr>
            <a:endParaRPr lang="en-US" altLang="ko-KR" sz="4400" dirty="0"/>
          </a:p>
          <a:p>
            <a:pPr marL="0" indent="0" algn="ctr">
              <a:buNone/>
            </a:pPr>
            <a:endParaRPr lang="en-US" altLang="ko-KR" sz="4400" dirty="0"/>
          </a:p>
          <a:p>
            <a:pPr marL="0" indent="0" algn="ctr">
              <a:buNone/>
            </a:pPr>
            <a:r>
              <a:rPr lang="en-US" altLang="ko-KR" sz="4400" dirty="0"/>
              <a:t>CADB</a:t>
            </a:r>
            <a:r>
              <a:rPr lang="en-US" altLang="ko-KR" sz="4400" dirty="0">
                <a:highlight>
                  <a:srgbClr val="FFFF00"/>
                </a:highlight>
              </a:rPr>
              <a:t>CAABD</a:t>
            </a:r>
            <a:r>
              <a:rPr lang="en-US" altLang="ko-KR" sz="4400" dirty="0"/>
              <a:t>ACAB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86777A6-5FE4-42D2-9544-E23415448288}"/>
              </a:ext>
            </a:extLst>
          </p:cNvPr>
          <p:cNvGraphicFramePr>
            <a:graphicFrameLocks noGrp="1"/>
          </p:cNvGraphicFramePr>
          <p:nvPr/>
        </p:nvGraphicFramePr>
        <p:xfrm>
          <a:off x="7369324" y="1605141"/>
          <a:ext cx="2940456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8430610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370663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618692818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36389227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28197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4799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E7464B2-716E-48AE-91E5-087DBC21F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780529"/>
              </p:ext>
            </p:extLst>
          </p:nvPr>
        </p:nvGraphicFramePr>
        <p:xfrm>
          <a:off x="7369324" y="4081997"/>
          <a:ext cx="2940456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8430610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370663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618692818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36389227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28197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47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96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생각</a:t>
            </a: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3A6E5D90-06CB-4F00-9A95-393F6F66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하지만 매번 이렇게 개수를 세면서 확인하는 것은 너무 </a:t>
            </a:r>
            <a:r>
              <a:rPr lang="ko-KR" altLang="en-US" dirty="0" err="1"/>
              <a:t>오래걸린다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(|S2| - |S1| + 1) *</a:t>
            </a:r>
            <a:r>
              <a:rPr lang="ko-KR" altLang="en-US" dirty="0"/>
              <a:t> </a:t>
            </a:r>
            <a:r>
              <a:rPr lang="en-US" altLang="ko-KR" dirty="0"/>
              <a:t>|S1| </a:t>
            </a:r>
            <a:r>
              <a:rPr lang="ko-KR" altLang="en-US" dirty="0"/>
              <a:t>만큼의 시간이 걸린다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이전의 정보를 이용하여 현재 정보를 빨리 구해보자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9389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O(N)</a:t>
            </a:r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3A6E5D90-06CB-4F00-9A95-393F6F66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622" y="1357298"/>
            <a:ext cx="4381144" cy="5334059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4000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r>
              <a:rPr lang="en-US" altLang="ko-KR" sz="4000" dirty="0">
                <a:highlight>
                  <a:srgbClr val="FFFF00"/>
                </a:highlight>
              </a:rPr>
              <a:t>CADBC</a:t>
            </a:r>
            <a:r>
              <a:rPr lang="en-US" altLang="ko-KR" sz="4000" dirty="0"/>
              <a:t>AABDACAB</a:t>
            </a:r>
          </a:p>
          <a:p>
            <a:pPr marL="0" indent="0" algn="ctr">
              <a:buNone/>
            </a:pPr>
            <a:endParaRPr lang="en-US" altLang="ko-KR" sz="4000" dirty="0"/>
          </a:p>
          <a:p>
            <a:pPr marL="0" indent="0" algn="ctr">
              <a:buNone/>
            </a:pPr>
            <a:endParaRPr lang="en-US" altLang="ko-KR" sz="4000" dirty="0"/>
          </a:p>
          <a:p>
            <a:pPr marL="0" indent="0" algn="ctr">
              <a:buNone/>
            </a:pPr>
            <a:endParaRPr lang="en-US" altLang="ko-KR" sz="4000" dirty="0"/>
          </a:p>
          <a:p>
            <a:pPr marL="0" indent="0" algn="ctr">
              <a:buNone/>
            </a:pPr>
            <a:r>
              <a:rPr lang="en-US" altLang="ko-KR" sz="4000" dirty="0"/>
              <a:t>C</a:t>
            </a:r>
            <a:r>
              <a:rPr lang="en-US" altLang="ko-KR" sz="4000" dirty="0">
                <a:highlight>
                  <a:srgbClr val="FFFF00"/>
                </a:highlight>
              </a:rPr>
              <a:t>ADBCA</a:t>
            </a:r>
            <a:r>
              <a:rPr lang="en-US" altLang="ko-KR" sz="4000" dirty="0"/>
              <a:t>ABDACAB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E7464B2-716E-48AE-91E5-087DBC21F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56076"/>
              </p:ext>
            </p:extLst>
          </p:nvPr>
        </p:nvGraphicFramePr>
        <p:xfrm>
          <a:off x="7121497" y="1332961"/>
          <a:ext cx="2940456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8430610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370663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618692818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36389227"/>
                    </a:ext>
                  </a:extLst>
                </a:gridCol>
              </a:tblGrid>
              <a:tr h="569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28197"/>
                  </a:ext>
                </a:extLst>
              </a:tr>
              <a:tr h="569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4799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44E5F6F-F9A0-42B8-A697-7F7F9FECB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252729"/>
              </p:ext>
            </p:extLst>
          </p:nvPr>
        </p:nvGraphicFramePr>
        <p:xfrm>
          <a:off x="7121497" y="5276521"/>
          <a:ext cx="2940456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8430610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370663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618692818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36389227"/>
                    </a:ext>
                  </a:extLst>
                </a:gridCol>
              </a:tblGrid>
              <a:tr h="569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28197"/>
                  </a:ext>
                </a:extLst>
              </a:tr>
              <a:tr h="569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47997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52596AD-CC82-45AF-B0D6-73E71B09CA38}"/>
              </a:ext>
            </a:extLst>
          </p:cNvPr>
          <p:cNvCxnSpPr>
            <a:cxnSpLocks/>
          </p:cNvCxnSpPr>
          <p:nvPr/>
        </p:nvCxnSpPr>
        <p:spPr>
          <a:xfrm>
            <a:off x="8591726" y="3285115"/>
            <a:ext cx="1" cy="147842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03C60F1-3781-4708-8659-7BBBFF26DCF8}"/>
              </a:ext>
            </a:extLst>
          </p:cNvPr>
          <p:cNvCxnSpPr>
            <a:cxnSpLocks/>
          </p:cNvCxnSpPr>
          <p:nvPr/>
        </p:nvCxnSpPr>
        <p:spPr>
          <a:xfrm>
            <a:off x="3364193" y="3285115"/>
            <a:ext cx="1" cy="147842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845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O(N)</a:t>
            </a:r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3A6E5D90-06CB-4F00-9A95-393F6F66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622" y="1357298"/>
            <a:ext cx="4381144" cy="5334059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4000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r>
              <a:rPr lang="en-US" altLang="ko-KR" sz="4000" dirty="0">
                <a:highlight>
                  <a:srgbClr val="FFFF00"/>
                </a:highlight>
              </a:rPr>
              <a:t>CADBC</a:t>
            </a:r>
            <a:r>
              <a:rPr lang="en-US" altLang="ko-KR" sz="4000" dirty="0"/>
              <a:t>AABDACAB</a:t>
            </a:r>
          </a:p>
          <a:p>
            <a:pPr marL="0" indent="0" algn="ctr">
              <a:buNone/>
            </a:pPr>
            <a:endParaRPr lang="en-US" altLang="ko-KR" sz="4000" dirty="0"/>
          </a:p>
          <a:p>
            <a:pPr marL="0" indent="0" algn="ctr">
              <a:buNone/>
            </a:pPr>
            <a:r>
              <a:rPr lang="en-US" altLang="ko-KR" sz="4000" dirty="0">
                <a:highlight>
                  <a:srgbClr val="FFFF00"/>
                </a:highlight>
              </a:rPr>
              <a:t>CADBCA</a:t>
            </a:r>
            <a:r>
              <a:rPr lang="en-US" altLang="ko-KR" sz="4000" dirty="0"/>
              <a:t>ABDACAB</a:t>
            </a:r>
          </a:p>
          <a:p>
            <a:pPr marL="0" indent="0" algn="ctr">
              <a:buNone/>
            </a:pPr>
            <a:endParaRPr lang="en-US" altLang="ko-KR" sz="4000" dirty="0"/>
          </a:p>
          <a:p>
            <a:pPr marL="0" indent="0" algn="ctr">
              <a:buNone/>
            </a:pPr>
            <a:r>
              <a:rPr lang="en-US" altLang="ko-KR" sz="4000" dirty="0"/>
              <a:t>C</a:t>
            </a:r>
            <a:r>
              <a:rPr lang="en-US" altLang="ko-KR" sz="4000" dirty="0">
                <a:highlight>
                  <a:srgbClr val="FFFF00"/>
                </a:highlight>
              </a:rPr>
              <a:t>ADBCA</a:t>
            </a:r>
            <a:r>
              <a:rPr lang="en-US" altLang="ko-KR" sz="4000" dirty="0"/>
              <a:t>ABDACAB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554B6F1-BE77-43F4-B0F9-458319428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969739"/>
              </p:ext>
            </p:extLst>
          </p:nvPr>
        </p:nvGraphicFramePr>
        <p:xfrm>
          <a:off x="7121497" y="1332961"/>
          <a:ext cx="2940456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8430610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370663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618692818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36389227"/>
                    </a:ext>
                  </a:extLst>
                </a:gridCol>
              </a:tblGrid>
              <a:tr h="569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28197"/>
                  </a:ext>
                </a:extLst>
              </a:tr>
              <a:tr h="569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4799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96EF20F-1846-4173-B7AA-74A3F9847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844973"/>
              </p:ext>
            </p:extLst>
          </p:nvPr>
        </p:nvGraphicFramePr>
        <p:xfrm>
          <a:off x="7121497" y="5276521"/>
          <a:ext cx="2940456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8430610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370663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618692818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36389227"/>
                    </a:ext>
                  </a:extLst>
                </a:gridCol>
              </a:tblGrid>
              <a:tr h="569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28197"/>
                  </a:ext>
                </a:extLst>
              </a:tr>
              <a:tr h="569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4799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A933ED2-0CB7-49EF-8E41-39910A803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558690"/>
              </p:ext>
            </p:extLst>
          </p:nvPr>
        </p:nvGraphicFramePr>
        <p:xfrm>
          <a:off x="7121497" y="3384247"/>
          <a:ext cx="2940456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8430610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370663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618692818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36389227"/>
                    </a:ext>
                  </a:extLst>
                </a:gridCol>
              </a:tblGrid>
              <a:tr h="569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28197"/>
                  </a:ext>
                </a:extLst>
              </a:tr>
              <a:tr h="569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47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270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O(N)</a:t>
            </a:r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3A6E5D90-06CB-4F00-9A95-393F6F66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622" y="1357298"/>
            <a:ext cx="4381144" cy="5334059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4000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r>
              <a:rPr lang="en-US" altLang="ko-KR" sz="4000" dirty="0"/>
              <a:t>C</a:t>
            </a:r>
            <a:r>
              <a:rPr lang="en-US" altLang="ko-KR" sz="4000" dirty="0">
                <a:highlight>
                  <a:srgbClr val="FFFF00"/>
                </a:highlight>
              </a:rPr>
              <a:t>ADBCA</a:t>
            </a:r>
            <a:r>
              <a:rPr lang="en-US" altLang="ko-KR" sz="4000" dirty="0"/>
              <a:t>ABDACAB</a:t>
            </a:r>
          </a:p>
          <a:p>
            <a:pPr marL="0" indent="0" algn="ctr">
              <a:buNone/>
            </a:pPr>
            <a:endParaRPr lang="en-US" altLang="ko-KR" sz="4000" dirty="0"/>
          </a:p>
          <a:p>
            <a:pPr marL="0" indent="0" algn="ctr">
              <a:buNone/>
            </a:pPr>
            <a:r>
              <a:rPr lang="en-US" altLang="ko-KR" sz="4000" dirty="0"/>
              <a:t>C</a:t>
            </a:r>
            <a:r>
              <a:rPr lang="en-US" altLang="ko-KR" sz="4000" dirty="0">
                <a:highlight>
                  <a:srgbClr val="FFFF00"/>
                </a:highlight>
              </a:rPr>
              <a:t>ADBCAA</a:t>
            </a:r>
            <a:r>
              <a:rPr lang="en-US" altLang="ko-KR" sz="4000" dirty="0"/>
              <a:t>BDACAB</a:t>
            </a:r>
          </a:p>
          <a:p>
            <a:pPr marL="0" indent="0" algn="ctr">
              <a:buNone/>
            </a:pPr>
            <a:endParaRPr lang="en-US" altLang="ko-KR" sz="4000" dirty="0"/>
          </a:p>
          <a:p>
            <a:pPr marL="0" indent="0" algn="ctr">
              <a:buNone/>
            </a:pPr>
            <a:r>
              <a:rPr lang="en-US" altLang="ko-KR" sz="4000" dirty="0"/>
              <a:t>CA</a:t>
            </a:r>
            <a:r>
              <a:rPr lang="en-US" altLang="ko-KR" sz="4000" dirty="0">
                <a:highlight>
                  <a:srgbClr val="FFFF00"/>
                </a:highlight>
              </a:rPr>
              <a:t>DBCAA</a:t>
            </a:r>
            <a:r>
              <a:rPr lang="en-US" altLang="ko-KR" sz="4000" dirty="0"/>
              <a:t>BDACAB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554B6F1-BE77-43F4-B0F9-458319428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311510"/>
              </p:ext>
            </p:extLst>
          </p:nvPr>
        </p:nvGraphicFramePr>
        <p:xfrm>
          <a:off x="7121497" y="1332961"/>
          <a:ext cx="2940456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8430610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370663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618692818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36389227"/>
                    </a:ext>
                  </a:extLst>
                </a:gridCol>
              </a:tblGrid>
              <a:tr h="569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28197"/>
                  </a:ext>
                </a:extLst>
              </a:tr>
              <a:tr h="569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4799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96EF20F-1846-4173-B7AA-74A3F9847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860049"/>
              </p:ext>
            </p:extLst>
          </p:nvPr>
        </p:nvGraphicFramePr>
        <p:xfrm>
          <a:off x="7121497" y="5276521"/>
          <a:ext cx="2940456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8430610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370663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618692818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36389227"/>
                    </a:ext>
                  </a:extLst>
                </a:gridCol>
              </a:tblGrid>
              <a:tr h="569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28197"/>
                  </a:ext>
                </a:extLst>
              </a:tr>
              <a:tr h="569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4799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A933ED2-0CB7-49EF-8E41-39910A803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773352"/>
              </p:ext>
            </p:extLst>
          </p:nvPr>
        </p:nvGraphicFramePr>
        <p:xfrm>
          <a:off x="7121497" y="3384247"/>
          <a:ext cx="2940456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8430610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370663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618692818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36389227"/>
                    </a:ext>
                  </a:extLst>
                </a:gridCol>
              </a:tblGrid>
              <a:tr h="569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28197"/>
                  </a:ext>
                </a:extLst>
              </a:tr>
              <a:tr h="569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47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352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O(N)</a:t>
            </a:r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3A6E5D90-06CB-4F00-9A95-393F6F66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(|S2| - |S1| + 1)</a:t>
            </a:r>
            <a:r>
              <a:rPr lang="ko-KR" altLang="en-US" dirty="0"/>
              <a:t>번 세줄 때 마다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</a:t>
            </a:r>
            <a:r>
              <a:rPr lang="ko-KR" altLang="en-US" dirty="0"/>
              <a:t>번의 연산을 통해서 문자의 개수를 알 수 있다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/>
              <a:t>연산량은</a:t>
            </a:r>
            <a:r>
              <a:rPr lang="ko-KR" altLang="en-US" dirty="0"/>
              <a:t> </a:t>
            </a:r>
            <a:r>
              <a:rPr lang="en-US" altLang="ko-KR" dirty="0"/>
              <a:t>(|S2| - |S1| + 1) * 2 * 26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O(|S2|)</a:t>
            </a:r>
          </a:p>
        </p:txBody>
      </p:sp>
    </p:spTree>
    <p:extLst>
      <p:ext uri="{BB962C8B-B14F-4D97-AF65-F5344CB8AC3E}">
        <p14:creationId xmlns:p14="http://schemas.microsoft.com/office/powerpoint/2010/main" val="239777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</a:rPr>
              <a:t>문제 내용</a:t>
            </a:r>
            <a:endParaRPr lang="en-US" altLang="ko-KR" dirty="0">
              <a:latin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</a:rPr>
              <a:t>문제 풀이</a:t>
            </a:r>
            <a:endParaRPr lang="en-US" altLang="ko-KR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3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/>
              <a:t>아나그램이란</a:t>
            </a:r>
            <a:r>
              <a:rPr lang="ko-KR" altLang="en-US" dirty="0"/>
              <a:t> 문자열의 문자들을 모두 사용하여 재배열한 것을 의미한다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문자열 </a:t>
            </a:r>
            <a:r>
              <a:rPr lang="en-US" altLang="ko-KR" dirty="0"/>
              <a:t>S1, S2</a:t>
            </a:r>
            <a:r>
              <a:rPr lang="ko-KR" altLang="en-US" dirty="0"/>
              <a:t>가 주어질 때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S2</a:t>
            </a:r>
            <a:r>
              <a:rPr lang="ko-KR" altLang="en-US" dirty="0"/>
              <a:t>의 부분문자열 중 </a:t>
            </a:r>
            <a:r>
              <a:rPr lang="en-US" altLang="ko-KR" dirty="0"/>
              <a:t>S1</a:t>
            </a:r>
            <a:r>
              <a:rPr lang="ko-KR" altLang="en-US" dirty="0"/>
              <a:t>의 </a:t>
            </a:r>
            <a:r>
              <a:rPr lang="ko-KR" altLang="en-US" dirty="0" err="1"/>
              <a:t>아나그램인</a:t>
            </a:r>
            <a:r>
              <a:rPr lang="ko-KR" altLang="en-US" dirty="0"/>
              <a:t> 것의 개수를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829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42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아나그램</a:t>
            </a:r>
            <a:r>
              <a:rPr lang="ko-KR" altLang="en-US" dirty="0"/>
              <a:t> 성질</a:t>
            </a: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3A6E5D90-06CB-4F00-9A95-393F6F66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4400" dirty="0"/>
              <a:t>ABAACBDDBACBAA</a:t>
            </a:r>
          </a:p>
          <a:p>
            <a:pPr marL="0" indent="0" algn="ctr">
              <a:buNone/>
            </a:pPr>
            <a:endParaRPr lang="en-US" altLang="ko-KR" sz="4400" dirty="0"/>
          </a:p>
          <a:p>
            <a:pPr marL="0" indent="0" algn="ctr">
              <a:buNone/>
            </a:pPr>
            <a:endParaRPr lang="en-US" altLang="ko-KR" sz="4400" dirty="0"/>
          </a:p>
          <a:p>
            <a:pPr marL="0" indent="0" algn="ctr">
              <a:buNone/>
            </a:pPr>
            <a:r>
              <a:rPr lang="en-US" altLang="ko-KR" sz="4400" dirty="0"/>
              <a:t>CADAABDAAABCBB</a:t>
            </a:r>
          </a:p>
        </p:txBody>
      </p:sp>
    </p:spTree>
    <p:extLst>
      <p:ext uri="{BB962C8B-B14F-4D97-AF65-F5344CB8AC3E}">
        <p14:creationId xmlns:p14="http://schemas.microsoft.com/office/powerpoint/2010/main" val="408489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아나그램</a:t>
            </a:r>
            <a:r>
              <a:rPr lang="ko-KR" altLang="en-US" dirty="0"/>
              <a:t> 성질</a:t>
            </a: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3A6E5D90-06CB-4F00-9A95-393F6F66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7298"/>
            <a:ext cx="5526280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4400" dirty="0"/>
              <a:t>ABAACBDDBACBAA</a:t>
            </a:r>
          </a:p>
          <a:p>
            <a:pPr marL="0" indent="0" algn="ctr">
              <a:buNone/>
            </a:pPr>
            <a:endParaRPr lang="en-US" altLang="ko-KR" sz="4400" dirty="0"/>
          </a:p>
          <a:p>
            <a:pPr marL="0" indent="0" algn="ctr">
              <a:buNone/>
            </a:pPr>
            <a:endParaRPr lang="en-US" altLang="ko-KR" sz="4400" dirty="0"/>
          </a:p>
          <a:p>
            <a:pPr marL="0" indent="0" algn="ctr">
              <a:buNone/>
            </a:pPr>
            <a:r>
              <a:rPr lang="en-US" altLang="ko-KR" sz="4400" dirty="0"/>
              <a:t>CADAABDAAABCBB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596D401-3A13-47F7-8DF6-717D450C4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79049"/>
              </p:ext>
            </p:extLst>
          </p:nvPr>
        </p:nvGraphicFramePr>
        <p:xfrm>
          <a:off x="7369324" y="1605141"/>
          <a:ext cx="2940456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8430610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370663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618692818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36389227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28197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4799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5C8B6DB-8683-4D7E-B096-F88480580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89794"/>
              </p:ext>
            </p:extLst>
          </p:nvPr>
        </p:nvGraphicFramePr>
        <p:xfrm>
          <a:off x="7369324" y="4081997"/>
          <a:ext cx="2940456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8430610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370663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618692818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36389227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28197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47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73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생각</a:t>
            </a: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3A6E5D90-06CB-4F00-9A95-393F6F66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622" y="1357298"/>
            <a:ext cx="4381144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4400" dirty="0"/>
              <a:t>CAADB</a:t>
            </a:r>
          </a:p>
          <a:p>
            <a:pPr marL="0" indent="0" algn="ctr">
              <a:buNone/>
            </a:pPr>
            <a:endParaRPr lang="en-US" altLang="ko-KR" sz="4400" dirty="0"/>
          </a:p>
          <a:p>
            <a:pPr marL="0" indent="0" algn="ctr">
              <a:buNone/>
            </a:pPr>
            <a:endParaRPr lang="en-US" altLang="ko-KR" sz="4400" dirty="0"/>
          </a:p>
          <a:p>
            <a:pPr marL="0" indent="0" algn="ctr">
              <a:buNone/>
            </a:pPr>
            <a:r>
              <a:rPr lang="en-US" altLang="ko-KR" sz="4400" dirty="0"/>
              <a:t>CADBCAABDACAB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86777A6-5FE4-42D2-9544-E23415448288}"/>
              </a:ext>
            </a:extLst>
          </p:cNvPr>
          <p:cNvGraphicFramePr>
            <a:graphicFrameLocks noGrp="1"/>
          </p:cNvGraphicFramePr>
          <p:nvPr/>
        </p:nvGraphicFramePr>
        <p:xfrm>
          <a:off x="7369324" y="1605141"/>
          <a:ext cx="2940456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8430610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370663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618692818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36389227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28197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4799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E7464B2-716E-48AE-91E5-087DBC21F815}"/>
              </a:ext>
            </a:extLst>
          </p:cNvPr>
          <p:cNvGraphicFramePr>
            <a:graphicFrameLocks noGrp="1"/>
          </p:cNvGraphicFramePr>
          <p:nvPr/>
        </p:nvGraphicFramePr>
        <p:xfrm>
          <a:off x="7369324" y="4081997"/>
          <a:ext cx="2940456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8430610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370663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618692818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36389227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28197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47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5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생각</a:t>
            </a: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3A6E5D90-06CB-4F00-9A95-393F6F66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622" y="1357298"/>
            <a:ext cx="4381144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4400" dirty="0"/>
              <a:t>CAADB</a:t>
            </a:r>
          </a:p>
          <a:p>
            <a:pPr marL="0" indent="0" algn="ctr">
              <a:buNone/>
            </a:pPr>
            <a:endParaRPr lang="en-US" altLang="ko-KR" sz="4400" dirty="0"/>
          </a:p>
          <a:p>
            <a:pPr marL="0" indent="0" algn="ctr">
              <a:buNone/>
            </a:pPr>
            <a:endParaRPr lang="en-US" altLang="ko-KR" sz="4400" dirty="0"/>
          </a:p>
          <a:p>
            <a:pPr marL="0" indent="0" algn="ctr">
              <a:buNone/>
            </a:pPr>
            <a:r>
              <a:rPr lang="en-US" altLang="ko-KR" sz="4400" dirty="0">
                <a:highlight>
                  <a:srgbClr val="FFFF00"/>
                </a:highlight>
              </a:rPr>
              <a:t>CADBC</a:t>
            </a:r>
            <a:r>
              <a:rPr lang="en-US" altLang="ko-KR" sz="4400" dirty="0"/>
              <a:t>AABDACAB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86777A6-5FE4-42D2-9544-E23415448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897691"/>
              </p:ext>
            </p:extLst>
          </p:nvPr>
        </p:nvGraphicFramePr>
        <p:xfrm>
          <a:off x="7369324" y="1605141"/>
          <a:ext cx="2940456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8430610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370663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618692818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36389227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28197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4799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E7464B2-716E-48AE-91E5-087DBC21F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993538"/>
              </p:ext>
            </p:extLst>
          </p:nvPr>
        </p:nvGraphicFramePr>
        <p:xfrm>
          <a:off x="7369324" y="4081997"/>
          <a:ext cx="2940456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84306102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61370663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618692818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236389227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28197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47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983613"/>
      </p:ext>
    </p:extLst>
  </p:cSld>
  <p:clrMapOvr>
    <a:masterClrMapping/>
  </p:clrMapOvr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 sz="2400" dirty="0" smtClean="0">
            <a:latin typeface="D2Coding" panose="020B0609020101020101" pitchFamily="49" charset="-127"/>
            <a:ea typeface="D2Coding" panose="020B0609020101020101" pitchFamily="49" charset="-12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1159</TotalTime>
  <Words>359</Words>
  <Application>Microsoft Office PowerPoint</Application>
  <PresentationFormat>와이드스크린</PresentationFormat>
  <Paragraphs>280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D2Coding</vt:lpstr>
      <vt:lpstr>서울남산체 M</vt:lpstr>
      <vt:lpstr>Wingdings</vt:lpstr>
      <vt:lpstr>Arial</vt:lpstr>
      <vt:lpstr>맑은 고딕</vt:lpstr>
      <vt:lpstr>Yoon 윤고딕 550_TT</vt:lpstr>
      <vt:lpstr>상승</vt:lpstr>
      <vt:lpstr>아나그램</vt:lpstr>
      <vt:lpstr>목차</vt:lpstr>
      <vt:lpstr>문제 내용</vt:lpstr>
      <vt:lpstr>문제 내용</vt:lpstr>
      <vt:lpstr>문제 풀이</vt:lpstr>
      <vt:lpstr>아나그램 성질</vt:lpstr>
      <vt:lpstr>아나그램 성질</vt:lpstr>
      <vt:lpstr>풀이 생각</vt:lpstr>
      <vt:lpstr>풀이 생각</vt:lpstr>
      <vt:lpstr>풀이 생각</vt:lpstr>
      <vt:lpstr>풀이 생각</vt:lpstr>
      <vt:lpstr>풀이 생각</vt:lpstr>
      <vt:lpstr>풀이 생각</vt:lpstr>
      <vt:lpstr>풀이 생각</vt:lpstr>
      <vt:lpstr>O(N)</vt:lpstr>
      <vt:lpstr>O(N)</vt:lpstr>
      <vt:lpstr>O(N)</vt:lpstr>
      <vt:lpstr>O(N)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김종범</cp:lastModifiedBy>
  <cp:revision>54</cp:revision>
  <dcterms:created xsi:type="dcterms:W3CDTF">2016-10-19T22:43:44Z</dcterms:created>
  <dcterms:modified xsi:type="dcterms:W3CDTF">2017-06-13T01:05:57Z</dcterms:modified>
</cp:coreProperties>
</file>