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40"/>
  </p:notesMasterIdLst>
  <p:handoutMasterIdLst>
    <p:handoutMasterId r:id="rId141"/>
  </p:handoutMasterIdLst>
  <p:sldIdLst>
    <p:sldId id="256" r:id="rId2"/>
    <p:sldId id="450" r:id="rId3"/>
    <p:sldId id="298" r:id="rId4"/>
    <p:sldId id="429" r:id="rId5"/>
    <p:sldId id="434" r:id="rId6"/>
    <p:sldId id="436" r:id="rId7"/>
    <p:sldId id="453" r:id="rId8"/>
    <p:sldId id="454" r:id="rId9"/>
    <p:sldId id="456" r:id="rId10"/>
    <p:sldId id="299" r:id="rId11"/>
    <p:sldId id="301" r:id="rId12"/>
    <p:sldId id="300" r:id="rId13"/>
    <p:sldId id="302" r:id="rId14"/>
    <p:sldId id="303" r:id="rId15"/>
    <p:sldId id="455" r:id="rId16"/>
    <p:sldId id="332" r:id="rId17"/>
    <p:sldId id="437" r:id="rId18"/>
    <p:sldId id="306" r:id="rId19"/>
    <p:sldId id="307" r:id="rId20"/>
    <p:sldId id="438" r:id="rId21"/>
    <p:sldId id="446" r:id="rId22"/>
    <p:sldId id="452" r:id="rId23"/>
    <p:sldId id="311" r:id="rId24"/>
    <p:sldId id="312" r:id="rId25"/>
    <p:sldId id="439" r:id="rId26"/>
    <p:sldId id="440" r:id="rId27"/>
    <p:sldId id="441"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3" r:id="rId44"/>
    <p:sldId id="334" r:id="rId45"/>
    <p:sldId id="337" r:id="rId46"/>
    <p:sldId id="442" r:id="rId47"/>
    <p:sldId id="336" r:id="rId48"/>
    <p:sldId id="338" r:id="rId49"/>
    <p:sldId id="339" r:id="rId50"/>
    <p:sldId id="340" r:id="rId51"/>
    <p:sldId id="341" r:id="rId52"/>
    <p:sldId id="342" r:id="rId53"/>
    <p:sldId id="343" r:id="rId54"/>
    <p:sldId id="344" r:id="rId55"/>
    <p:sldId id="443" r:id="rId56"/>
    <p:sldId id="346" r:id="rId57"/>
    <p:sldId id="347" r:id="rId58"/>
    <p:sldId id="348" r:id="rId59"/>
    <p:sldId id="349" r:id="rId60"/>
    <p:sldId id="350" r:id="rId61"/>
    <p:sldId id="351" r:id="rId62"/>
    <p:sldId id="430" r:id="rId63"/>
    <p:sldId id="448" r:id="rId64"/>
    <p:sldId id="352" r:id="rId65"/>
    <p:sldId id="353" r:id="rId66"/>
    <p:sldId id="354" r:id="rId67"/>
    <p:sldId id="355" r:id="rId68"/>
    <p:sldId id="356" r:id="rId69"/>
    <p:sldId id="432" r:id="rId70"/>
    <p:sldId id="447" r:id="rId71"/>
    <p:sldId id="357" r:id="rId72"/>
    <p:sldId id="444" r:id="rId73"/>
    <p:sldId id="359" r:id="rId74"/>
    <p:sldId id="360" r:id="rId75"/>
    <p:sldId id="361" r:id="rId76"/>
    <p:sldId id="362" r:id="rId77"/>
    <p:sldId id="363" r:id="rId78"/>
    <p:sldId id="364" r:id="rId79"/>
    <p:sldId id="365" r:id="rId80"/>
    <p:sldId id="366" r:id="rId81"/>
    <p:sldId id="367" r:id="rId82"/>
    <p:sldId id="368" r:id="rId83"/>
    <p:sldId id="371" r:id="rId84"/>
    <p:sldId id="372" r:id="rId85"/>
    <p:sldId id="373" r:id="rId86"/>
    <p:sldId id="370" r:id="rId87"/>
    <p:sldId id="391" r:id="rId88"/>
    <p:sldId id="374" r:id="rId89"/>
    <p:sldId id="375" r:id="rId90"/>
    <p:sldId id="376" r:id="rId91"/>
    <p:sldId id="377" r:id="rId92"/>
    <p:sldId id="378" r:id="rId93"/>
    <p:sldId id="379" r:id="rId94"/>
    <p:sldId id="380" r:id="rId95"/>
    <p:sldId id="381" r:id="rId96"/>
    <p:sldId id="382" r:id="rId97"/>
    <p:sldId id="383" r:id="rId98"/>
    <p:sldId id="384" r:id="rId99"/>
    <p:sldId id="387" r:id="rId100"/>
    <p:sldId id="385" r:id="rId101"/>
    <p:sldId id="386" r:id="rId102"/>
    <p:sldId id="388" r:id="rId103"/>
    <p:sldId id="390" r:id="rId104"/>
    <p:sldId id="394" r:id="rId105"/>
    <p:sldId id="395" r:id="rId106"/>
    <p:sldId id="396" r:id="rId107"/>
    <p:sldId id="397" r:id="rId108"/>
    <p:sldId id="398" r:id="rId109"/>
    <p:sldId id="399" r:id="rId110"/>
    <p:sldId id="401" r:id="rId111"/>
    <p:sldId id="413" r:id="rId112"/>
    <p:sldId id="400" r:id="rId113"/>
    <p:sldId id="402" r:id="rId114"/>
    <p:sldId id="403" r:id="rId115"/>
    <p:sldId id="404" r:id="rId116"/>
    <p:sldId id="405" r:id="rId117"/>
    <p:sldId id="406" r:id="rId118"/>
    <p:sldId id="407" r:id="rId119"/>
    <p:sldId id="408" r:id="rId120"/>
    <p:sldId id="409" r:id="rId121"/>
    <p:sldId id="410" r:id="rId122"/>
    <p:sldId id="411" r:id="rId123"/>
    <p:sldId id="412" r:id="rId124"/>
    <p:sldId id="414" r:id="rId125"/>
    <p:sldId id="415" r:id="rId126"/>
    <p:sldId id="417" r:id="rId127"/>
    <p:sldId id="416" r:id="rId128"/>
    <p:sldId id="419" r:id="rId129"/>
    <p:sldId id="420" r:id="rId130"/>
    <p:sldId id="421" r:id="rId131"/>
    <p:sldId id="422" r:id="rId132"/>
    <p:sldId id="425" r:id="rId133"/>
    <p:sldId id="423" r:id="rId134"/>
    <p:sldId id="424" r:id="rId135"/>
    <p:sldId id="426" r:id="rId136"/>
    <p:sldId id="449" r:id="rId137"/>
    <p:sldId id="451" r:id="rId138"/>
    <p:sldId id="445" r:id="rId139"/>
  </p:sldIdLst>
  <p:sldSz cx="9144000" cy="5143500" type="screen16x9"/>
  <p:notesSz cx="6858000" cy="9144000"/>
  <p:defaultTextStyle>
    <a:defPPr>
      <a:defRPr lang="en-US"/>
    </a:defPPr>
    <a:lvl1pPr algn="l" rtl="0" eaLnBrk="0" fontAlgn="base" hangingPunct="0">
      <a:spcBef>
        <a:spcPct val="0"/>
      </a:spcBef>
      <a:spcAft>
        <a:spcPct val="0"/>
      </a:spcAft>
      <a:defRPr sz="16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16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16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16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extLst>
    <p:ext uri="{521415D9-36F7-43E2-AB2F-B90AF26B5E84}">
      <p14:sectionLst xmlns:p14="http://schemas.microsoft.com/office/powerpoint/2010/main">
        <p14:section name="Default Section" id="{3E5BED84-D93E-404B-8EE7-E8FC2EF1D6CF}">
          <p14:sldIdLst>
            <p14:sldId id="256"/>
            <p14:sldId id="450"/>
          </p14:sldIdLst>
        </p14:section>
        <p14:section name="Agenda" id="{B57AF8DF-C6BC-4818-85CF-E33B845ABFF3}">
          <p14:sldIdLst>
            <p14:sldId id="298"/>
          </p14:sldIdLst>
        </p14:section>
        <p14:section name="Introduction" id="{4666144E-6166-478B-A30C-5387DE69A02A}">
          <p14:sldIdLst>
            <p14:sldId id="429"/>
            <p14:sldId id="434"/>
            <p14:sldId id="436"/>
          </p14:sldIdLst>
        </p14:section>
        <p14:section name="What is Git?" id="{2AA94A78-13D2-4085-8D75-5B88036BF8CD}">
          <p14:sldIdLst>
            <p14:sldId id="453"/>
            <p14:sldId id="454"/>
            <p14:sldId id="456"/>
            <p14:sldId id="299"/>
            <p14:sldId id="301"/>
            <p14:sldId id="300"/>
            <p14:sldId id="302"/>
            <p14:sldId id="303"/>
            <p14:sldId id="455"/>
            <p14:sldId id="332"/>
            <p14:sldId id="437"/>
            <p14:sldId id="306"/>
            <p14:sldId id="307"/>
            <p14:sldId id="438"/>
            <p14:sldId id="446"/>
            <p14:sldId id="452"/>
          </p14:sldIdLst>
        </p14:section>
        <p14:section name="Git 101 - Introducing Branching" id="{005821C7-9B2A-44AD-ACB9-8BF090EC547C}">
          <p14:sldIdLst>
            <p14:sldId id="311"/>
            <p14:sldId id="312"/>
            <p14:sldId id="439"/>
            <p14:sldId id="440"/>
            <p14:sldId id="441"/>
          </p14:sldIdLst>
        </p14:section>
        <p14:section name="Git Initialization" id="{E8981C10-3968-4541-AAA0-86748C9C180E}">
          <p14:sldIdLst>
            <p14:sldId id="317"/>
          </p14:sldIdLst>
        </p14:section>
        <p14:section name="Simple Local Branching" id="{7FA7E4D8-15A5-443E-BFA8-8085377B91FE}">
          <p14:sldIdLst>
            <p14:sldId id="318"/>
            <p14:sldId id="319"/>
            <p14:sldId id="320"/>
            <p14:sldId id="321"/>
            <p14:sldId id="322"/>
            <p14:sldId id="323"/>
            <p14:sldId id="324"/>
            <p14:sldId id="325"/>
            <p14:sldId id="326"/>
            <p14:sldId id="327"/>
            <p14:sldId id="328"/>
            <p14:sldId id="329"/>
            <p14:sldId id="330"/>
            <p14:sldId id="331"/>
            <p14:sldId id="333"/>
            <p14:sldId id="334"/>
            <p14:sldId id="337"/>
            <p14:sldId id="442"/>
          </p14:sldIdLst>
        </p14:section>
        <p14:section name="Branching and Remotes" id="{DF2DAFB3-2A8C-49F6-B352-E7E24D784F8B}">
          <p14:sldIdLst>
            <p14:sldId id="336"/>
            <p14:sldId id="338"/>
            <p14:sldId id="339"/>
            <p14:sldId id="340"/>
            <p14:sldId id="341"/>
            <p14:sldId id="342"/>
            <p14:sldId id="343"/>
            <p14:sldId id="344"/>
            <p14:sldId id="443"/>
            <p14:sldId id="346"/>
            <p14:sldId id="347"/>
            <p14:sldId id="348"/>
            <p14:sldId id="349"/>
            <p14:sldId id="350"/>
            <p14:sldId id="351"/>
            <p14:sldId id="430"/>
            <p14:sldId id="448"/>
            <p14:sldId id="352"/>
            <p14:sldId id="353"/>
            <p14:sldId id="354"/>
            <p14:sldId id="355"/>
            <p14:sldId id="356"/>
            <p14:sldId id="432"/>
            <p14:sldId id="447"/>
            <p14:sldId id="357"/>
            <p14:sldId id="444"/>
          </p14:sldIdLst>
        </p14:section>
        <p14:section name="Short vs. Long Lived Branches" id="{7907DAA9-48B6-44BF-8DE9-25B2299B3DC5}">
          <p14:sldIdLst>
            <p14:sldId id="359"/>
            <p14:sldId id="360"/>
            <p14:sldId id="361"/>
            <p14:sldId id="362"/>
            <p14:sldId id="363"/>
            <p14:sldId id="364"/>
            <p14:sldId id="365"/>
            <p14:sldId id="366"/>
            <p14:sldId id="367"/>
            <p14:sldId id="368"/>
            <p14:sldId id="371"/>
            <p14:sldId id="372"/>
            <p14:sldId id="373"/>
            <p14:sldId id="370"/>
            <p14:sldId id="391"/>
            <p14:sldId id="374"/>
            <p14:sldId id="375"/>
            <p14:sldId id="376"/>
            <p14:sldId id="377"/>
            <p14:sldId id="378"/>
            <p14:sldId id="379"/>
            <p14:sldId id="380"/>
            <p14:sldId id="381"/>
            <p14:sldId id="382"/>
            <p14:sldId id="383"/>
            <p14:sldId id="384"/>
            <p14:sldId id="387"/>
            <p14:sldId id="385"/>
            <p14:sldId id="386"/>
            <p14:sldId id="388"/>
            <p14:sldId id="390"/>
            <p14:sldId id="394"/>
          </p14:sldIdLst>
        </p14:section>
        <p14:section name="Deploying with Git" id="{31EF688B-53D6-4BE0-B68C-CD84E5F06A04}">
          <p14:sldIdLst>
            <p14:sldId id="395"/>
            <p14:sldId id="396"/>
            <p14:sldId id="397"/>
            <p14:sldId id="398"/>
            <p14:sldId id="399"/>
            <p14:sldId id="401"/>
            <p14:sldId id="413"/>
            <p14:sldId id="400"/>
            <p14:sldId id="402"/>
            <p14:sldId id="403"/>
            <p14:sldId id="404"/>
            <p14:sldId id="405"/>
            <p14:sldId id="406"/>
            <p14:sldId id="407"/>
            <p14:sldId id="408"/>
            <p14:sldId id="409"/>
            <p14:sldId id="410"/>
            <p14:sldId id="411"/>
            <p14:sldId id="412"/>
            <p14:sldId id="414"/>
            <p14:sldId id="415"/>
            <p14:sldId id="417"/>
            <p14:sldId id="416"/>
          </p14:sldIdLst>
        </p14:section>
        <p14:section name="Git-TF" id="{A35ADB72-8ECF-4C0A-AB01-098494394EC4}">
          <p14:sldIdLst>
            <p14:sldId id="419"/>
            <p14:sldId id="420"/>
            <p14:sldId id="421"/>
            <p14:sldId id="422"/>
            <p14:sldId id="425"/>
            <p14:sldId id="423"/>
            <p14:sldId id="424"/>
            <p14:sldId id="426"/>
          </p14:sldIdLst>
        </p14:section>
        <p14:section name="Tools" id="{84A8BEAF-61E4-42D9-8DFA-C7446CB100CE}">
          <p14:sldIdLst>
            <p14:sldId id="449"/>
            <p14:sldId id="451"/>
            <p14:sldId id="44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223D4F"/>
    <a:srgbClr val="EAE9EA"/>
    <a:srgbClr val="FFCC00"/>
    <a:srgbClr val="0095D5"/>
    <a:srgbClr val="80FF00"/>
    <a:srgbClr val="00FF00"/>
    <a:srgbClr val="669B48"/>
    <a:srgbClr val="4682C7"/>
    <a:srgbClr val="00B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68801" autoAdjust="0"/>
  </p:normalViewPr>
  <p:slideViewPr>
    <p:cSldViewPr snapToGrid="0">
      <p:cViewPr varScale="1">
        <p:scale>
          <a:sx n="74" d="100"/>
          <a:sy n="74" d="100"/>
        </p:scale>
        <p:origin x="978" y="6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7" d="100"/>
          <a:sy n="87" d="100"/>
        </p:scale>
        <p:origin x="-22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1">
                <a:latin typeface="Arial" charset="0"/>
              </a:defRPr>
            </a:lvl1pPr>
          </a:lstStyle>
          <a:p>
            <a:r>
              <a:rPr lang="en-US" dirty="0"/>
              <a:t>Visual Studio Live! Las Vegas 2011</a:t>
            </a:r>
          </a:p>
        </p:txBody>
      </p:sp>
      <p:sp>
        <p:nvSpPr>
          <p:cNvPr id="194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1">
                <a:latin typeface="Arial" charset="0"/>
              </a:defRPr>
            </a:lvl1pPr>
          </a:lstStyle>
          <a:p>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endParaRPr lang="en-US" dirty="0"/>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1">
                <a:latin typeface="Arial" charset="0"/>
              </a:defRPr>
            </a:lvl1pPr>
          </a:lstStyle>
          <a:p>
            <a:fld id="{577E5F8E-A22C-4219-BB4C-DB71246CAA5B}" type="slidenum">
              <a:rPr lang="en-US"/>
              <a:pPr/>
              <a:t>‹#›</a:t>
            </a:fld>
            <a:endParaRPr lang="en-US" dirty="0"/>
          </a:p>
        </p:txBody>
      </p:sp>
    </p:spTree>
    <p:extLst>
      <p:ext uri="{BB962C8B-B14F-4D97-AF65-F5344CB8AC3E}">
        <p14:creationId xmlns:p14="http://schemas.microsoft.com/office/powerpoint/2010/main" val="2106063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Franklin Gothic Medium" pitchFamily="34" charset="0"/>
              </a:defRPr>
            </a:lvl1pPr>
          </a:lstStyle>
          <a:p>
            <a:r>
              <a:rPr lang="en-US" dirty="0"/>
              <a:t>Visual Studio Live! Las Vegas 2011MGB 2003</a:t>
            </a:r>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Franklin Gothic Medium" pitchFamily="34" charset="0"/>
              </a:defRPr>
            </a:lvl1pPr>
          </a:lstStyle>
          <a:p>
            <a:endParaRPr lang="en-US" dirty="0"/>
          </a:p>
        </p:txBody>
      </p:sp>
      <p:sp>
        <p:nvSpPr>
          <p:cNvPr id="297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6673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a:latin typeface="Franklin Gothic Medium" pitchFamily="34" charset="0"/>
                <a:cs typeface="Arial" charset="0"/>
              </a:defRPr>
            </a:lvl1pPr>
          </a:lstStyle>
          <a:p>
            <a:r>
              <a:rPr lang="en-US" dirty="0">
                <a:cs typeface="+mn-cs"/>
              </a:rPr>
              <a:t>© 2003 Microsoft Corporation. All rights reserved.</a:t>
            </a:r>
          </a:p>
          <a:p>
            <a:pPr eaLnBrk="0" hangingPunct="0"/>
            <a:r>
              <a:rPr lang="en-US" dirty="0"/>
              <a:t>This presentation is for informational purposes only. Microsoft makes no warranties, express or implied, in this summary.</a:t>
            </a:r>
            <a:endParaRPr lang="en-US" sz="1200" dirty="0">
              <a:cs typeface="+mn-cs"/>
            </a:endParaRPr>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Franklin Gothic Medium" pitchFamily="34" charset="0"/>
              </a:defRPr>
            </a:lvl1pPr>
          </a:lstStyle>
          <a:p>
            <a:fld id="{2EBBA783-26AD-4B42-9137-B69FDD389735}" type="slidenum">
              <a:rPr lang="en-US"/>
              <a:pPr/>
              <a:t>‹#›</a:t>
            </a:fld>
            <a:endParaRPr lang="en-US" dirty="0"/>
          </a:p>
        </p:txBody>
      </p:sp>
    </p:spTree>
    <p:extLst>
      <p:ext uri="{BB962C8B-B14F-4D97-AF65-F5344CB8AC3E}">
        <p14:creationId xmlns:p14="http://schemas.microsoft.com/office/powerpoint/2010/main" val="1671771649"/>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Franklin Gothic Medium" pitchFamily="34" charset="0"/>
        <a:ea typeface="+mn-ea"/>
        <a:cs typeface="+mn-cs"/>
      </a:defRPr>
    </a:lvl1pPr>
    <a:lvl2pPr marL="233363" indent="9525" algn="l" rtl="0" fontAlgn="base">
      <a:spcBef>
        <a:spcPct val="30000"/>
      </a:spcBef>
      <a:spcAft>
        <a:spcPct val="0"/>
      </a:spcAft>
      <a:buChar char="•"/>
      <a:defRPr sz="1000" kern="1200">
        <a:solidFill>
          <a:schemeClr val="tx1"/>
        </a:solidFill>
        <a:latin typeface="Franklin Gothic Medium" pitchFamily="34" charset="0"/>
        <a:ea typeface="+mn-ea"/>
        <a:cs typeface="+mn-cs"/>
      </a:defRPr>
    </a:lvl2pPr>
    <a:lvl3pPr marL="457200" indent="-9525" algn="l" rtl="0" fontAlgn="base">
      <a:spcBef>
        <a:spcPct val="30000"/>
      </a:spcBef>
      <a:spcAft>
        <a:spcPct val="0"/>
      </a:spcAft>
      <a:buChar char="•"/>
      <a:defRPr sz="900" kern="1200">
        <a:solidFill>
          <a:schemeClr val="tx1"/>
        </a:solidFill>
        <a:latin typeface="Franklin Gothic Medium" pitchFamily="34" charset="0"/>
        <a:ea typeface="+mn-ea"/>
        <a:cs typeface="+mn-cs"/>
      </a:defRPr>
    </a:lvl3pPr>
    <a:lvl4pPr marL="681038" algn="l" rtl="0" fontAlgn="base">
      <a:spcBef>
        <a:spcPct val="30000"/>
      </a:spcBef>
      <a:spcAft>
        <a:spcPct val="0"/>
      </a:spcAft>
      <a:buChar char="•"/>
      <a:defRPr sz="900" kern="1200">
        <a:solidFill>
          <a:schemeClr val="tx1"/>
        </a:solidFill>
        <a:latin typeface="Franklin Gothic Medium" pitchFamily="34" charset="0"/>
        <a:ea typeface="+mn-ea"/>
        <a:cs typeface="+mn-cs"/>
      </a:defRPr>
    </a:lvl4pPr>
    <a:lvl5pPr marL="904875" algn="l" rtl="0" fontAlgn="base">
      <a:spcBef>
        <a:spcPct val="30000"/>
      </a:spcBef>
      <a:spcAft>
        <a:spcPct val="0"/>
      </a:spcAft>
      <a:buChar char="•"/>
      <a:defRPr sz="900" kern="1200">
        <a:solidFill>
          <a:schemeClr val="tx1"/>
        </a:solidFill>
        <a:latin typeface="Franklin Gothic Medium"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a:t>
            </a:fld>
            <a:endParaRPr lang="en-US" dirty="0"/>
          </a:p>
        </p:txBody>
      </p:sp>
    </p:spTree>
    <p:extLst>
      <p:ext uri="{BB962C8B-B14F-4D97-AF65-F5344CB8AC3E}">
        <p14:creationId xmlns:p14="http://schemas.microsoft.com/office/powerpoint/2010/main" val="409607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directory</a:t>
            </a:r>
            <a:r>
              <a:rPr lang="en-US" baseline="0" dirty="0" smtClean="0"/>
              <a:t> content management system</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13</a:t>
            </a:fld>
            <a:endParaRPr lang="en-US" dirty="0"/>
          </a:p>
        </p:txBody>
      </p:sp>
    </p:spTree>
    <p:extLst>
      <p:ext uri="{BB962C8B-B14F-4D97-AF65-F5344CB8AC3E}">
        <p14:creationId xmlns:p14="http://schemas.microsoft.com/office/powerpoint/2010/main" val="281522671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Adding Post Commit hooks can automate deployments</a:t>
            </a:r>
            <a:r>
              <a:rPr lang="en-US" baseline="0" dirty="0" smtClean="0"/>
              <a:t> on changes.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127</a:t>
            </a:fld>
            <a:endParaRPr lang="en-US" dirty="0"/>
          </a:p>
        </p:txBody>
      </p:sp>
    </p:spTree>
    <p:extLst>
      <p:ext uri="{BB962C8B-B14F-4D97-AF65-F5344CB8AC3E}">
        <p14:creationId xmlns:p14="http://schemas.microsoft.com/office/powerpoint/2010/main" val="419467648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your organization uses TFS? Can this git stuff be used at all?</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128</a:t>
            </a:fld>
            <a:endParaRPr lang="en-US" dirty="0"/>
          </a:p>
        </p:txBody>
      </p:sp>
    </p:spTree>
    <p:extLst>
      <p:ext uri="{BB962C8B-B14F-4D97-AF65-F5344CB8AC3E}">
        <p14:creationId xmlns:p14="http://schemas.microsoft.com/office/powerpoint/2010/main" val="32299279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your organization uses TFS? Can this git stuff be used at all?</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129</a:t>
            </a:fld>
            <a:endParaRPr lang="en-US" dirty="0"/>
          </a:p>
        </p:txBody>
      </p:sp>
    </p:spTree>
    <p:extLst>
      <p:ext uri="{BB962C8B-B14F-4D97-AF65-F5344CB8AC3E}">
        <p14:creationId xmlns:p14="http://schemas.microsoft.com/office/powerpoint/2010/main" val="41271680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your organization uses TFS? Can this git stuff be used at all?</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130</a:t>
            </a:fld>
            <a:endParaRPr lang="en-US" dirty="0"/>
          </a:p>
        </p:txBody>
      </p:sp>
    </p:spTree>
    <p:extLst>
      <p:ext uri="{BB962C8B-B14F-4D97-AF65-F5344CB8AC3E}">
        <p14:creationId xmlns:p14="http://schemas.microsoft.com/office/powerpoint/2010/main" val="13537895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Git TF is multi-platform. If you have a team working on OSX they can use Git Locally and push to a central TFS server.</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131</a:t>
            </a:fld>
            <a:endParaRPr lang="en-US" dirty="0"/>
          </a:p>
        </p:txBody>
      </p:sp>
    </p:spTree>
    <p:extLst>
      <p:ext uri="{BB962C8B-B14F-4D97-AF65-F5344CB8AC3E}">
        <p14:creationId xmlns:p14="http://schemas.microsoft.com/office/powerpoint/2010/main" val="1807763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Git TF is multi-platform. If you have a team working on OSX they can use Git Locally and push to a central TFS server.</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132</a:t>
            </a:fld>
            <a:endParaRPr lang="en-US" dirty="0"/>
          </a:p>
        </p:txBody>
      </p:sp>
    </p:spTree>
    <p:extLst>
      <p:ext uri="{BB962C8B-B14F-4D97-AF65-F5344CB8AC3E}">
        <p14:creationId xmlns:p14="http://schemas.microsoft.com/office/powerpoint/2010/main" val="25713526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133</a:t>
            </a:fld>
            <a:endParaRPr lang="en-US" dirty="0"/>
          </a:p>
        </p:txBody>
      </p:sp>
    </p:spTree>
    <p:extLst>
      <p:ext uri="{BB962C8B-B14F-4D97-AF65-F5344CB8AC3E}">
        <p14:creationId xmlns:p14="http://schemas.microsoft.com/office/powerpoint/2010/main" val="407108137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larger teams, it is not recommended to share changes directly between each using Git (Git push/pull)</a:t>
            </a:r>
          </a:p>
          <a:p>
            <a:endParaRPr lang="en-US" baseline="0" dirty="0" smtClean="0"/>
          </a:p>
          <a:p>
            <a:r>
              <a:rPr lang="en-US" baseline="0" dirty="0" smtClean="0"/>
              <a:t>If development teams want to share changes in git then using a single authority model works best. </a:t>
            </a:r>
          </a:p>
          <a:p>
            <a:endParaRPr lang="en-US" baseline="0" dirty="0" smtClean="0"/>
          </a:p>
          <a:p>
            <a:r>
              <a:rPr lang="en-US" baseline="0" dirty="0" smtClean="0"/>
              <a:t>This pattern works well for teams that don’t share code with others using TFS often. For example the iOS team. </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134</a:t>
            </a:fld>
            <a:endParaRPr lang="en-US" dirty="0"/>
          </a:p>
        </p:txBody>
      </p:sp>
    </p:spTree>
    <p:extLst>
      <p:ext uri="{BB962C8B-B14F-4D97-AF65-F5344CB8AC3E}">
        <p14:creationId xmlns:p14="http://schemas.microsoft.com/office/powerpoint/2010/main" val="324181649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Git TF is multi-platform. If you have a team working on OSX they can use Git Locally and push to a central TFS server.</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135</a:t>
            </a:fld>
            <a:endParaRPr lang="en-US" dirty="0"/>
          </a:p>
        </p:txBody>
      </p:sp>
    </p:spTree>
    <p:extLst>
      <p:ext uri="{BB962C8B-B14F-4D97-AF65-F5344CB8AC3E}">
        <p14:creationId xmlns:p14="http://schemas.microsoft.com/office/powerpoint/2010/main" val="210477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tree b</a:t>
            </a:r>
            <a:r>
              <a:rPr lang="en-US" baseline="0" dirty="0" smtClean="0"/>
              <a:t>ased history storage system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14</a:t>
            </a:fld>
            <a:endParaRPr lang="en-US" dirty="0"/>
          </a:p>
        </p:txBody>
      </p:sp>
    </p:spTree>
    <p:extLst>
      <p:ext uri="{BB962C8B-B14F-4D97-AF65-F5344CB8AC3E}">
        <p14:creationId xmlns:p14="http://schemas.microsoft.com/office/powerpoint/2010/main" val="1048516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How</a:t>
            </a:r>
            <a:r>
              <a:rPr lang="en-US" baseline="0" dirty="0" smtClean="0"/>
              <a:t> git is described on the Git Man page a Stupid content tracker.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15</a:t>
            </a:fld>
            <a:endParaRPr lang="en-US" dirty="0"/>
          </a:p>
        </p:txBody>
      </p:sp>
    </p:spTree>
    <p:extLst>
      <p:ext uri="{BB962C8B-B14F-4D97-AF65-F5344CB8AC3E}">
        <p14:creationId xmlns:p14="http://schemas.microsoft.com/office/powerpoint/2010/main" val="2358747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r>
              <a:rPr lang="en-US" baseline="0" dirty="0" smtClean="0"/>
              <a:t> is super cool.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17</a:t>
            </a:fld>
            <a:endParaRPr lang="en-US" dirty="0"/>
          </a:p>
        </p:txBody>
      </p:sp>
    </p:spTree>
    <p:extLst>
      <p:ext uri="{BB962C8B-B14F-4D97-AF65-F5344CB8AC3E}">
        <p14:creationId xmlns:p14="http://schemas.microsoft.com/office/powerpoint/2010/main" val="3962552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does it really mean to have a distributed version control system? </a:t>
            </a:r>
          </a:p>
          <a:p>
            <a:endParaRPr lang="en-US" baseline="0" dirty="0" smtClean="0"/>
          </a:p>
          <a:p>
            <a:r>
              <a:rPr lang="en-US" baseline="0" dirty="0" smtClean="0"/>
              <a:t>Everyone on your team has a complete history of the code locally.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18</a:t>
            </a:fld>
            <a:endParaRPr lang="en-US" dirty="0"/>
          </a:p>
        </p:txBody>
      </p:sp>
    </p:spTree>
    <p:extLst>
      <p:ext uri="{BB962C8B-B14F-4D97-AF65-F5344CB8AC3E}">
        <p14:creationId xmlns:p14="http://schemas.microsoft.com/office/powerpoint/2010/main" val="2686589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about everything in Git can be done offline. </a:t>
            </a:r>
          </a:p>
          <a:p>
            <a:endParaRPr lang="en-US" baseline="0" dirty="0" smtClean="0"/>
          </a:p>
          <a:p>
            <a:r>
              <a:rPr lang="en-US" baseline="0" dirty="0" smtClean="0"/>
              <a:t>Not just that the system works well when it is offline. It is design from the beginning to have no real dependencies on a specific server. </a:t>
            </a:r>
          </a:p>
          <a:p>
            <a:endParaRPr lang="en-US" baseline="0" dirty="0" smtClean="0"/>
          </a:p>
          <a:p>
            <a:r>
              <a:rPr lang="en-US" baseline="0" dirty="0" smtClean="0"/>
              <a:t>The only actions you do in git where you need a server is when you push or pull changes from other team members. </a:t>
            </a:r>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19</a:t>
            </a:fld>
            <a:endParaRPr lang="en-US" dirty="0"/>
          </a:p>
        </p:txBody>
      </p:sp>
    </p:spTree>
    <p:extLst>
      <p:ext uri="{BB962C8B-B14F-4D97-AF65-F5344CB8AC3E}">
        <p14:creationId xmlns:p14="http://schemas.microsoft.com/office/powerpoint/2010/main" val="1400068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git there is no</a:t>
            </a:r>
            <a:r>
              <a:rPr lang="en-US" baseline="0" dirty="0" smtClean="0"/>
              <a:t> central server required. So the authority is really determined by the conventions your team puts in place.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20</a:t>
            </a:fld>
            <a:endParaRPr lang="en-US" dirty="0"/>
          </a:p>
        </p:txBody>
      </p:sp>
    </p:spTree>
    <p:extLst>
      <p:ext uri="{BB962C8B-B14F-4D97-AF65-F5344CB8AC3E}">
        <p14:creationId xmlns:p14="http://schemas.microsoft.com/office/powerpoint/2010/main" val="4084752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Git’s nature you can even share changes in a peer-to –peer nature. </a:t>
            </a:r>
          </a:p>
          <a:p>
            <a:endParaRPr lang="en-US" baseline="0" dirty="0" smtClean="0"/>
          </a:p>
          <a:p>
            <a:r>
              <a:rPr lang="en-US" baseline="0" dirty="0" smtClean="0"/>
              <a:t>This does not happen often but Git does enable this ability. If your server is offline for some reason your team can still work.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21</a:t>
            </a:fld>
            <a:endParaRPr lang="en-US" dirty="0"/>
          </a:p>
        </p:txBody>
      </p:sp>
    </p:spTree>
    <p:extLst>
      <p:ext uri="{BB962C8B-B14F-4D97-AF65-F5344CB8AC3E}">
        <p14:creationId xmlns:p14="http://schemas.microsoft.com/office/powerpoint/2010/main" val="106314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over simplifying the story, but the basics are that centralized version control system define a central authority. </a:t>
            </a:r>
          </a:p>
          <a:p>
            <a:endParaRPr lang="en-US" baseline="0" dirty="0" smtClean="0"/>
          </a:p>
          <a:p>
            <a:r>
              <a:rPr lang="en-US" baseline="0" dirty="0" smtClean="0"/>
              <a:t>I am not saying one system is better that the other, it is just that each model that its benefits. </a:t>
            </a:r>
          </a:p>
          <a:p>
            <a:endParaRPr lang="en-US" baseline="0" dirty="0" smtClean="0"/>
          </a:p>
          <a:p>
            <a:r>
              <a:rPr lang="en-US" baseline="0" dirty="0" smtClean="0"/>
              <a:t>In the distributed model by definition everything is expected to be off line. To have a system that expects everything to be offline, you have to build in several local capabilities that are not required in a centralized model. </a:t>
            </a:r>
          </a:p>
          <a:p>
            <a:endParaRPr lang="en-US" baseline="0" dirty="0" smtClean="0"/>
          </a:p>
          <a:p>
            <a:r>
              <a:rPr lang="en-US" baseline="0" dirty="0" smtClean="0"/>
              <a:t>Such as local branching. And to make branching fast and lightweight you better make merging great also. </a:t>
            </a:r>
          </a:p>
          <a:p>
            <a:endParaRPr lang="en-US" baseline="0" dirty="0" smtClean="0"/>
          </a:p>
          <a:p>
            <a:r>
              <a:rPr lang="en-US" baseline="0" dirty="0" smtClean="0"/>
              <a:t>I won’t go into the guts of git that enables some of this capability in this talk, but if you are interested I will highlight some resources at the end of the talk where you can go deeper.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22</a:t>
            </a:fld>
            <a:endParaRPr lang="en-US" dirty="0"/>
          </a:p>
        </p:txBody>
      </p:sp>
    </p:spTree>
    <p:extLst>
      <p:ext uri="{BB962C8B-B14F-4D97-AF65-F5344CB8AC3E}">
        <p14:creationId xmlns:p14="http://schemas.microsoft.com/office/powerpoint/2010/main" val="66163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a:t>
            </a:r>
            <a:r>
              <a:rPr lang="en-US" baseline="0" dirty="0" smtClean="0"/>
              <a:t> get into branching.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23</a:t>
            </a:fld>
            <a:endParaRPr lang="en-US" dirty="0"/>
          </a:p>
        </p:txBody>
      </p:sp>
    </p:spTree>
    <p:extLst>
      <p:ext uri="{BB962C8B-B14F-4D97-AF65-F5344CB8AC3E}">
        <p14:creationId xmlns:p14="http://schemas.microsoft.com/office/powerpoint/2010/main" val="2765730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 I’m going to talk through several core concepts within Git. How you can take advantage of it within your team. And a few powerful scenarios such as using git to handle deployments.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3</a:t>
            </a:fld>
            <a:endParaRPr lang="en-US" dirty="0"/>
          </a:p>
        </p:txBody>
      </p:sp>
    </p:spTree>
    <p:extLst>
      <p:ext uri="{BB962C8B-B14F-4D97-AF65-F5344CB8AC3E}">
        <p14:creationId xmlns:p14="http://schemas.microsoft.com/office/powerpoint/2010/main" val="103347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this you need to forget what your experiences with branching in centralized version control systems. </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24</a:t>
            </a:fld>
            <a:endParaRPr lang="en-US" dirty="0"/>
          </a:p>
        </p:txBody>
      </p:sp>
    </p:spTree>
    <p:extLst>
      <p:ext uri="{BB962C8B-B14F-4D97-AF65-F5344CB8AC3E}">
        <p14:creationId xmlns:p14="http://schemas.microsoft.com/office/powerpoint/2010/main" val="1409058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Git branch is just a sticky</a:t>
            </a:r>
            <a:r>
              <a:rPr lang="en-US" baseline="0" dirty="0" smtClean="0"/>
              <a:t> note on the graph.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25</a:t>
            </a:fld>
            <a:endParaRPr lang="en-US" dirty="0"/>
          </a:p>
        </p:txBody>
      </p:sp>
    </p:spTree>
    <p:extLst>
      <p:ext uri="{BB962C8B-B14F-4D97-AF65-F5344CB8AC3E}">
        <p14:creationId xmlns:p14="http://schemas.microsoft.com/office/powerpoint/2010/main" val="2329140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work happens within this one location. </a:t>
            </a:r>
          </a:p>
          <a:p>
            <a:endParaRPr lang="en-US" baseline="0" dirty="0" smtClean="0"/>
          </a:p>
          <a:p>
            <a:r>
              <a:rPr lang="en-US" baseline="0" dirty="0" smtClean="0"/>
              <a:t>When I first started using Git, it really freaked me out when I switched branches for the first time and things just disappeared. </a:t>
            </a:r>
          </a:p>
          <a:p>
            <a:endParaRPr lang="en-US" baseline="0" dirty="0" smtClean="0"/>
          </a:p>
          <a:p>
            <a:r>
              <a:rPr lang="en-US" baseline="0" dirty="0" smtClean="0"/>
              <a:t>It took me awhile to really trust what was happening. So don’t freak out it is ok.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26</a:t>
            </a:fld>
            <a:endParaRPr lang="en-US" dirty="0"/>
          </a:p>
        </p:txBody>
      </p:sp>
    </p:spTree>
    <p:extLst>
      <p:ext uri="{BB962C8B-B14F-4D97-AF65-F5344CB8AC3E}">
        <p14:creationId xmlns:p14="http://schemas.microsoft.com/office/powerpoint/2010/main" val="71775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Switching</a:t>
            </a:r>
            <a:r>
              <a:rPr lang="en-US" baseline="0" dirty="0" smtClean="0"/>
              <a:t> between branches is just moving the sticky note around.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27</a:t>
            </a:fld>
            <a:endParaRPr lang="en-US" dirty="0"/>
          </a:p>
        </p:txBody>
      </p:sp>
    </p:spTree>
    <p:extLst>
      <p:ext uri="{BB962C8B-B14F-4D97-AF65-F5344CB8AC3E}">
        <p14:creationId xmlns:p14="http://schemas.microsoft.com/office/powerpoint/2010/main" val="1928171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you install git on your machine to get started you will need to initialize a repository. </a:t>
            </a:r>
          </a:p>
          <a:p>
            <a:endParaRPr lang="en-US" baseline="0" dirty="0" smtClean="0"/>
          </a:p>
          <a:p>
            <a:r>
              <a:rPr lang="en-US" baseline="0" dirty="0" smtClean="0"/>
              <a:t>You can do this by going into your file system, creating a folder and doing git init within the folder.</a:t>
            </a:r>
          </a:p>
          <a:p>
            <a:endParaRPr lang="en-US" baseline="0" dirty="0" smtClean="0"/>
          </a:p>
          <a:p>
            <a:r>
              <a:rPr lang="en-US" baseline="0" dirty="0" smtClean="0"/>
              <a:t>All the magic happens in the Dot Git folder. This folder IS GIT. You can copy this folder to another machine and it will work.</a:t>
            </a:r>
          </a:p>
          <a:p>
            <a:endParaRPr lang="en-US" baseline="0" dirty="0" smtClean="0"/>
          </a:p>
          <a:p>
            <a:r>
              <a:rPr lang="en-US" baseline="0" dirty="0" smtClean="0"/>
              <a:t>When I first started playing with git, I had setup a new machine, and was having a hell of a time trying to figure out how I should move my git projects over to the new machine. It was kind of embarrassing. Eventually I just tried to copy it over and it worked. </a:t>
            </a:r>
          </a:p>
          <a:p>
            <a:endParaRPr lang="en-US" baseline="0" dirty="0" smtClean="0"/>
          </a:p>
          <a:p>
            <a:r>
              <a:rPr lang="en-US" baseline="0" dirty="0" smtClean="0"/>
              <a:t>At this point you really don’t have much. You need to do your first commit to make this light up. </a:t>
            </a:r>
          </a:p>
          <a:p>
            <a:endParaRPr lang="en-US" baseline="0" dirty="0" smtClean="0"/>
          </a:p>
          <a:p>
            <a:r>
              <a:rPr lang="en-US" baseline="0" dirty="0" smtClean="0"/>
              <a:t>You create a file. When then stage it, but telling git the track this file. In this case I told git to add all files. </a:t>
            </a:r>
          </a:p>
          <a:p>
            <a:endParaRPr lang="en-US" baseline="0" dirty="0" smtClean="0"/>
          </a:p>
          <a:p>
            <a:r>
              <a:rPr lang="en-US" baseline="0" dirty="0" smtClean="0"/>
              <a:t>Then I was able to commit with a message say this is my first commit.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28</a:t>
            </a:fld>
            <a:endParaRPr lang="en-US" dirty="0"/>
          </a:p>
        </p:txBody>
      </p:sp>
    </p:spTree>
    <p:extLst>
      <p:ext uri="{BB962C8B-B14F-4D97-AF65-F5344CB8AC3E}">
        <p14:creationId xmlns:p14="http://schemas.microsoft.com/office/powerpoint/2010/main" val="3336666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lets see what this visually looks</a:t>
            </a:r>
            <a:r>
              <a:rPr lang="en-US" baseline="0" dirty="0" smtClean="0"/>
              <a:t> like. </a:t>
            </a:r>
          </a:p>
          <a:p>
            <a:endParaRPr lang="en-US" baseline="0" dirty="0" smtClean="0"/>
          </a:p>
          <a:p>
            <a:r>
              <a:rPr lang="en-US" baseline="0" dirty="0" smtClean="0"/>
              <a:t>On my first commit I have A.  </a:t>
            </a:r>
          </a:p>
          <a:p>
            <a:endParaRPr lang="en-US" baseline="0" dirty="0" smtClean="0"/>
          </a:p>
          <a:p>
            <a:r>
              <a:rPr lang="en-US" baseline="0" dirty="0" smtClean="0"/>
              <a:t>The default branch that gets created with git is a branch names Master. </a:t>
            </a:r>
          </a:p>
          <a:p>
            <a:endParaRPr lang="en-US" baseline="0" dirty="0" smtClean="0"/>
          </a:p>
          <a:p>
            <a:r>
              <a:rPr lang="en-US" baseline="0" dirty="0" smtClean="0"/>
              <a:t>This is just a default name. As I mentioned before, most everything in git is done by convention. Master does not mean anything special to git.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C9CDE3-DFEB-4EE7-A970-0153FC206FB6}" type="slidenum">
              <a:rPr lang="en-US" smtClean="0"/>
              <a:t>29</a:t>
            </a:fld>
            <a:endParaRPr lang="en-US" dirty="0"/>
          </a:p>
        </p:txBody>
      </p:sp>
    </p:spTree>
    <p:extLst>
      <p:ext uri="{BB962C8B-B14F-4D97-AF65-F5344CB8AC3E}">
        <p14:creationId xmlns:p14="http://schemas.microsoft.com/office/powerpoint/2010/main" val="1148825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make a set of commits, moving master and our current pointer (*)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30</a:t>
            </a:fld>
            <a:endParaRPr lang="en-US" dirty="0"/>
          </a:p>
        </p:txBody>
      </p:sp>
    </p:spTree>
    <p:extLst>
      <p:ext uri="{BB962C8B-B14F-4D97-AF65-F5344CB8AC3E}">
        <p14:creationId xmlns:p14="http://schemas.microsoft.com/office/powerpoint/2010/main" val="1653170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Suppose we want to work on a bug.</a:t>
            </a:r>
            <a:r>
              <a:rPr lang="en-US" baseline="0" dirty="0" smtClean="0"/>
              <a:t> We start by creating a local “story branch” for this work.</a:t>
            </a:r>
          </a:p>
          <a:p>
            <a:endParaRPr lang="en-US" baseline="0" dirty="0" smtClean="0"/>
          </a:p>
          <a:p>
            <a:r>
              <a:rPr lang="en-US" baseline="0" dirty="0" smtClean="0"/>
              <a:t>Notice that the new branch is really just a pointer to the same commit (C) but our current pointer (*) is moved.</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31</a:t>
            </a:fld>
            <a:endParaRPr lang="en-US" dirty="0"/>
          </a:p>
        </p:txBody>
      </p:sp>
    </p:spTree>
    <p:extLst>
      <p:ext uri="{BB962C8B-B14F-4D97-AF65-F5344CB8AC3E}">
        <p14:creationId xmlns:p14="http://schemas.microsoft.com/office/powerpoint/2010/main" val="4059103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we make commits and they move along, with the branch and current pointer following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32</a:t>
            </a:fld>
            <a:endParaRPr lang="en-US" dirty="0"/>
          </a:p>
        </p:txBody>
      </p:sp>
    </p:spTree>
    <p:extLst>
      <p:ext uri="{BB962C8B-B14F-4D97-AF65-F5344CB8AC3E}">
        <p14:creationId xmlns:p14="http://schemas.microsoft.com/office/powerpoint/2010/main" val="926517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can “checkout” to go back to the master branch</a:t>
            </a:r>
            <a:r>
              <a:rPr lang="en-US" dirty="0" smtClean="0"/>
              <a:t>.</a:t>
            </a:r>
          </a:p>
          <a:p>
            <a:endParaRPr lang="en-US" dirty="0" smtClean="0"/>
          </a:p>
          <a:p>
            <a:r>
              <a:rPr lang="en-US" dirty="0" smtClean="0"/>
              <a:t>This is where I was</a:t>
            </a:r>
            <a:r>
              <a:rPr lang="en-US" baseline="0" dirty="0" smtClean="0"/>
              <a:t> freaked out the first time I did this. My IDE removed the changes I just made. It can be pretty startling, but don’t worry you didn’t lose anything. </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33</a:t>
            </a:fld>
            <a:endParaRPr lang="en-US" dirty="0"/>
          </a:p>
        </p:txBody>
      </p:sp>
    </p:spTree>
    <p:extLst>
      <p:ext uri="{BB962C8B-B14F-4D97-AF65-F5344CB8AC3E}">
        <p14:creationId xmlns:p14="http://schemas.microsoft.com/office/powerpoint/2010/main" val="322696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name is Mark Groves and I am a Program manager within Developer Division </a:t>
            </a:r>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4</a:t>
            </a:fld>
            <a:endParaRPr lang="en-US" dirty="0"/>
          </a:p>
        </p:txBody>
      </p:sp>
    </p:spTree>
    <p:extLst>
      <p:ext uri="{BB962C8B-B14F-4D97-AF65-F5344CB8AC3E}">
        <p14:creationId xmlns:p14="http://schemas.microsoft.com/office/powerpoint/2010/main" val="3769936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then merge</a:t>
            </a:r>
            <a:r>
              <a:rPr lang="en-US" baseline="0" dirty="0" smtClean="0"/>
              <a:t> from the story branch, bringing those change histories together.</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34</a:t>
            </a:fld>
            <a:endParaRPr lang="en-US" dirty="0"/>
          </a:p>
        </p:txBody>
      </p:sp>
    </p:spTree>
    <p:extLst>
      <p:ext uri="{BB962C8B-B14F-4D97-AF65-F5344CB8AC3E}">
        <p14:creationId xmlns:p14="http://schemas.microsoft.com/office/powerpoint/2010/main" val="3526853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since we’re done with the</a:t>
            </a:r>
            <a:r>
              <a:rPr lang="en-US" baseline="0" dirty="0" smtClean="0"/>
              <a:t> story branch, we can delete it. This all happened locally, without affecting anyone upstream.</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35</a:t>
            </a:fld>
            <a:endParaRPr lang="en-US" dirty="0"/>
          </a:p>
        </p:txBody>
      </p:sp>
    </p:spTree>
    <p:extLst>
      <p:ext uri="{BB962C8B-B14F-4D97-AF65-F5344CB8AC3E}">
        <p14:creationId xmlns:p14="http://schemas.microsoft.com/office/powerpoint/2010/main" val="1126240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Let’s consider another scenario.</a:t>
            </a:r>
            <a:r>
              <a:rPr lang="en-US" baseline="0" dirty="0" smtClean="0"/>
              <a:t> Here we created our bug story branch back off of (C). But some changes have happened in master (bug 123 which we just merged) since then.</a:t>
            </a:r>
          </a:p>
          <a:p>
            <a:endParaRPr lang="en-US" baseline="0" dirty="0" smtClean="0"/>
          </a:p>
          <a:p>
            <a:r>
              <a:rPr lang="en-US" baseline="0" dirty="0" smtClean="0"/>
              <a:t>And we made a couple of commits in bug 456.</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36</a:t>
            </a:fld>
            <a:endParaRPr lang="en-US" dirty="0"/>
          </a:p>
        </p:txBody>
      </p:sp>
    </p:spTree>
    <p:extLst>
      <p:ext uri="{BB962C8B-B14F-4D97-AF65-F5344CB8AC3E}">
        <p14:creationId xmlns:p14="http://schemas.microsoft.com/office/powerpoint/2010/main" val="3120510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Again, to merge, we checkout back</a:t>
            </a:r>
            <a:r>
              <a:rPr lang="en-US" baseline="0" dirty="0" smtClean="0"/>
              <a:t> to master which moves our (*) pointer.</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37</a:t>
            </a:fld>
            <a:endParaRPr lang="en-US" dirty="0"/>
          </a:p>
        </p:txBody>
      </p:sp>
    </p:spTree>
    <p:extLst>
      <p:ext uri="{BB962C8B-B14F-4D97-AF65-F5344CB8AC3E}">
        <p14:creationId xmlns:p14="http://schemas.microsoft.com/office/powerpoint/2010/main" val="139623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now we merge,</a:t>
            </a:r>
            <a:r>
              <a:rPr lang="en-US" baseline="0" dirty="0" smtClean="0"/>
              <a:t> connecting the new (H) to both (E) and (G). Note that this merge, especially if there are conflicts, can be unpleasant to perform.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FC9CDE3-DFEB-4EE7-A970-0153FC206FB6}" type="slidenum">
              <a:rPr lang="en-US" smtClean="0"/>
              <a:t>38</a:t>
            </a:fld>
            <a:endParaRPr lang="en-US" dirty="0"/>
          </a:p>
        </p:txBody>
      </p:sp>
    </p:spTree>
    <p:extLst>
      <p:ext uri="{BB962C8B-B14F-4D97-AF65-F5344CB8AC3E}">
        <p14:creationId xmlns:p14="http://schemas.microsoft.com/office/powerpoint/2010/main" val="2225785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we delete the branch pointer.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notice the structure we have now. This is very non-linear. That will make it challenging to see the changes independently. And it can get very messy over time.</a:t>
            </a:r>
            <a:endParaRPr lang="en-US"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39</a:t>
            </a:fld>
            <a:endParaRPr lang="en-US" dirty="0"/>
          </a:p>
        </p:txBody>
      </p:sp>
    </p:spTree>
    <p:extLst>
      <p:ext uri="{BB962C8B-B14F-4D97-AF65-F5344CB8AC3E}">
        <p14:creationId xmlns:p14="http://schemas.microsoft.com/office/powerpoint/2010/main" val="3296716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Rebase flow - Let’s </a:t>
            </a:r>
            <a:r>
              <a:rPr lang="en-US" dirty="0" smtClean="0"/>
              <a:t>go</a:t>
            </a:r>
            <a:r>
              <a:rPr lang="en-US" baseline="0" dirty="0" smtClean="0"/>
              <a:t> back in time and look at another approach that git enables. So here we are ready to merge.</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40</a:t>
            </a:fld>
            <a:endParaRPr lang="en-US" dirty="0"/>
          </a:p>
        </p:txBody>
      </p:sp>
    </p:spTree>
    <p:extLst>
      <p:ext uri="{BB962C8B-B14F-4D97-AF65-F5344CB8AC3E}">
        <p14:creationId xmlns:p14="http://schemas.microsoft.com/office/powerpoint/2010/main" val="2382300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Instead of merging, we “rebase”.</a:t>
            </a:r>
          </a:p>
          <a:p>
            <a:endParaRPr lang="en-US" dirty="0" smtClean="0"/>
          </a:p>
          <a:p>
            <a:r>
              <a:rPr lang="en-US" dirty="0" smtClean="0"/>
              <a:t>What</a:t>
            </a:r>
            <a:r>
              <a:rPr lang="en-US" baseline="0" dirty="0" smtClean="0"/>
              <a:t> this means is something like this:</a:t>
            </a:r>
          </a:p>
          <a:p>
            <a:r>
              <a:rPr lang="en-US" baseline="0" dirty="0" smtClean="0"/>
              <a:t>1. Take the changes we had made against (C) and undo them, but remember what they were</a:t>
            </a:r>
          </a:p>
          <a:p>
            <a:r>
              <a:rPr lang="en-US" baseline="0" dirty="0" smtClean="0"/>
              <a:t>2. Re-apply them on (E) instead</a:t>
            </a:r>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41</a:t>
            </a:fld>
            <a:endParaRPr lang="en-US" dirty="0"/>
          </a:p>
        </p:txBody>
      </p:sp>
    </p:spTree>
    <p:extLst>
      <p:ext uri="{BB962C8B-B14F-4D97-AF65-F5344CB8AC3E}">
        <p14:creationId xmlns:p14="http://schemas.microsoft.com/office/powerpoint/2010/main" val="856536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when we merge them,</a:t>
            </a:r>
            <a:r>
              <a:rPr lang="en-US" baseline="0" dirty="0" smtClean="0"/>
              <a:t> we get a nice linear flow.</a:t>
            </a:r>
          </a:p>
          <a:p>
            <a:endParaRPr lang="en-US" baseline="0" dirty="0" smtClean="0"/>
          </a:p>
          <a:p>
            <a:r>
              <a:rPr lang="en-US" baseline="0" dirty="0" smtClean="0"/>
              <a:t>Also, the actual changeset ordering in the repository mirrors what actually happened. (F’) and (G’) come after E rather than in parallel to it. Also, there is one fewer snapshots in the repository.</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42</a:t>
            </a:fld>
            <a:endParaRPr lang="en-US" dirty="0"/>
          </a:p>
        </p:txBody>
      </p:sp>
    </p:spTree>
    <p:extLst>
      <p:ext uri="{BB962C8B-B14F-4D97-AF65-F5344CB8AC3E}">
        <p14:creationId xmlns:p14="http://schemas.microsoft.com/office/powerpoint/2010/main" val="121005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of course,</a:t>
            </a:r>
            <a:r>
              <a:rPr lang="en-US" baseline="0" dirty="0" smtClean="0"/>
              <a:t> most of you work on software with other people.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47</a:t>
            </a:fld>
            <a:endParaRPr lang="en-US" dirty="0"/>
          </a:p>
        </p:txBody>
      </p:sp>
    </p:spTree>
    <p:extLst>
      <p:ext uri="{BB962C8B-B14F-4D97-AF65-F5344CB8AC3E}">
        <p14:creationId xmlns:p14="http://schemas.microsoft.com/office/powerpoint/2010/main" val="280336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CodePlex. I’m pretty sure this audience is familiar</a:t>
            </a:r>
            <a:r>
              <a:rPr lang="en-US" baseline="0" dirty="0" smtClean="0"/>
              <a:t> with CodePlex. Before working on CodePlex, I worked on several parts of the Visual Studio product, including the UML and architectural discovery features. And in VS 2012 I worked on the Code Review and the My work Features. </a:t>
            </a:r>
          </a:p>
          <a:p>
            <a:endParaRPr lang="en-US" baseline="0" dirty="0" smtClean="0"/>
          </a:p>
          <a:p>
            <a:r>
              <a:rPr lang="en-US" baseline="0" dirty="0" smtClean="0"/>
              <a:t>So developer productivity has been something that has been close to my heart for several years.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a:t>
            </a:fld>
            <a:endParaRPr lang="en-US" dirty="0"/>
          </a:p>
        </p:txBody>
      </p:sp>
    </p:spTree>
    <p:extLst>
      <p:ext uri="{BB962C8B-B14F-4D97-AF65-F5344CB8AC3E}">
        <p14:creationId xmlns:p14="http://schemas.microsoft.com/office/powerpoint/2010/main" val="171480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everyone on the team has a complete copy of the repository you can do things like this. </a:t>
            </a:r>
          </a:p>
          <a:p>
            <a:endParaRPr lang="en-US" baseline="0" dirty="0" smtClean="0"/>
          </a:p>
          <a:p>
            <a:r>
              <a:rPr lang="en-US" baseline="0" dirty="0" smtClean="0"/>
              <a:t>But no one wants to keep track of changes this way.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48</a:t>
            </a:fld>
            <a:endParaRPr lang="en-US" dirty="0"/>
          </a:p>
        </p:txBody>
      </p:sp>
    </p:spTree>
    <p:extLst>
      <p:ext uri="{BB962C8B-B14F-4D97-AF65-F5344CB8AC3E}">
        <p14:creationId xmlns:p14="http://schemas.microsoft.com/office/powerpoint/2010/main" val="3734946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a:t>
            </a:r>
            <a:r>
              <a:rPr lang="en-US" baseline="0" dirty="0" smtClean="0"/>
              <a:t> you add in a remote server.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49</a:t>
            </a:fld>
            <a:endParaRPr lang="en-US" dirty="0"/>
          </a:p>
        </p:txBody>
      </p:sp>
    </p:spTree>
    <p:extLst>
      <p:ext uri="{BB962C8B-B14F-4D97-AF65-F5344CB8AC3E}">
        <p14:creationId xmlns:p14="http://schemas.microsoft.com/office/powerpoint/2010/main" val="32596166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really is nothing special about the remote server. You can have more than one. But it enables a nice integration location, just like you are used to in the centralized version control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50</a:t>
            </a:fld>
            <a:endParaRPr lang="en-US" dirty="0"/>
          </a:p>
        </p:txBody>
      </p:sp>
    </p:spTree>
    <p:extLst>
      <p:ext uri="{BB962C8B-B14F-4D97-AF65-F5344CB8AC3E}">
        <p14:creationId xmlns:p14="http://schemas.microsoft.com/office/powerpoint/2010/main" val="3330215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ways to configure a remote within your local machine.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51</a:t>
            </a:fld>
            <a:endParaRPr lang="en-US" dirty="0"/>
          </a:p>
        </p:txBody>
      </p:sp>
    </p:spTree>
    <p:extLst>
      <p:ext uri="{BB962C8B-B14F-4D97-AF65-F5344CB8AC3E}">
        <p14:creationId xmlns:p14="http://schemas.microsoft.com/office/powerpoint/2010/main" val="3938121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an existing repository you can just add a git remote using </a:t>
            </a:r>
          </a:p>
          <a:p>
            <a:r>
              <a:rPr lang="en-US" baseline="0" dirty="0" smtClean="0"/>
              <a:t/>
            </a:r>
            <a:br>
              <a:rPr lang="en-US" baseline="0" dirty="0" smtClean="0"/>
            </a:br>
            <a:r>
              <a:rPr lang="en-US" baseline="0" dirty="0" smtClean="0"/>
              <a:t>Git remote add NAME.  Origin is not a special name, it is just a common convention that gets used. You can name this anything you want.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52</a:t>
            </a:fld>
            <a:endParaRPr lang="en-US" dirty="0"/>
          </a:p>
        </p:txBody>
      </p:sp>
    </p:spTree>
    <p:extLst>
      <p:ext uri="{BB962C8B-B14F-4D97-AF65-F5344CB8AC3E}">
        <p14:creationId xmlns:p14="http://schemas.microsoft.com/office/powerpoint/2010/main" val="1938950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have a local</a:t>
            </a:r>
            <a:r>
              <a:rPr lang="en-US" baseline="0" dirty="0" smtClean="0"/>
              <a:t> copy of the repository you can clone the repository from the remote. </a:t>
            </a:r>
          </a:p>
          <a:p>
            <a:endParaRPr lang="en-US" baseline="0" dirty="0" smtClean="0"/>
          </a:p>
          <a:p>
            <a:r>
              <a:rPr lang="en-US" baseline="0" dirty="0" smtClean="0"/>
              <a:t>Doing this pulls the full repository locally, and sets up the remote connection information.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53</a:t>
            </a:fld>
            <a:endParaRPr lang="en-US" dirty="0"/>
          </a:p>
        </p:txBody>
      </p:sp>
    </p:spTree>
    <p:extLst>
      <p:ext uri="{BB962C8B-B14F-4D97-AF65-F5344CB8AC3E}">
        <p14:creationId xmlns:p14="http://schemas.microsoft.com/office/powerpoint/2010/main" val="259266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54</a:t>
            </a:fld>
            <a:endParaRPr lang="en-US" dirty="0"/>
          </a:p>
        </p:txBody>
      </p:sp>
    </p:spTree>
    <p:extLst>
      <p:ext uri="{BB962C8B-B14F-4D97-AF65-F5344CB8AC3E}">
        <p14:creationId xmlns:p14="http://schemas.microsoft.com/office/powerpoint/2010/main" val="35260977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55</a:t>
            </a:fld>
            <a:endParaRPr lang="en-US" dirty="0"/>
          </a:p>
        </p:txBody>
      </p:sp>
    </p:spTree>
    <p:extLst>
      <p:ext uri="{BB962C8B-B14F-4D97-AF65-F5344CB8AC3E}">
        <p14:creationId xmlns:p14="http://schemas.microsoft.com/office/powerpoint/2010/main" val="96363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Suppose</a:t>
            </a:r>
            <a:r>
              <a:rPr lang="en-US" baseline="0" dirty="0" smtClean="0"/>
              <a:t> we are here. We cloned master on (A) and have been fixing bug 123 in our story branch.</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56</a:t>
            </a:fld>
            <a:endParaRPr lang="en-US" dirty="0"/>
          </a:p>
        </p:txBody>
      </p:sp>
    </p:spTree>
    <p:extLst>
      <p:ext uri="{BB962C8B-B14F-4D97-AF65-F5344CB8AC3E}">
        <p14:creationId xmlns:p14="http://schemas.microsoft.com/office/powerpoint/2010/main" val="145611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I’ll use the orange box to indicate where the master pointer is on the remote server.</a:t>
            </a:r>
          </a:p>
          <a:p>
            <a:endParaRPr lang="en-US" dirty="0" smtClean="0"/>
          </a:p>
          <a:p>
            <a:r>
              <a:rPr lang="en-US" dirty="0" smtClean="0"/>
              <a:t>Here</a:t>
            </a:r>
            <a:r>
              <a:rPr lang="en-US" baseline="0" dirty="0" smtClean="0"/>
              <a:t> we are as before with our local master branch and the remote master branch both pointing at (A)</a:t>
            </a:r>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57</a:t>
            </a:fld>
            <a:endParaRPr lang="en-US" dirty="0"/>
          </a:p>
        </p:txBody>
      </p:sp>
    </p:spTree>
    <p:extLst>
      <p:ext uri="{BB962C8B-B14F-4D97-AF65-F5344CB8AC3E}">
        <p14:creationId xmlns:p14="http://schemas.microsoft.com/office/powerpoint/2010/main" val="53250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 March of last</a:t>
            </a:r>
            <a:r>
              <a:rPr lang="en-US" baseline="0" dirty="0" smtClean="0"/>
              <a:t> year, CodePlex added Git Support. You may have heard about announcement. </a:t>
            </a:r>
          </a:p>
          <a:p>
            <a:endParaRPr lang="en-US" baseline="0" dirty="0" smtClean="0"/>
          </a:p>
          <a:p>
            <a:r>
              <a:rPr lang="en-US" baseline="0" dirty="0" smtClean="0"/>
              <a:t>We now have several teams within the company using git on a daily basis. The ASP.Net Web Stack team, Entity Framework, the Typescript team, and several others. Including the CodePlex team.</a:t>
            </a:r>
          </a:p>
          <a:p>
            <a:endParaRPr lang="en-US" baseline="0" dirty="0" smtClean="0"/>
          </a:p>
          <a:p>
            <a:r>
              <a:rPr lang="en-US" baseline="0" dirty="0" smtClean="0"/>
              <a:t>I had been playing with Git on personal projects for about a year, but this was the first time I had to chance to work with a development team on a real project.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6</a:t>
            </a:fld>
            <a:endParaRPr lang="en-US" dirty="0"/>
          </a:p>
        </p:txBody>
      </p:sp>
    </p:spTree>
    <p:extLst>
      <p:ext uri="{BB962C8B-B14F-4D97-AF65-F5344CB8AC3E}">
        <p14:creationId xmlns:p14="http://schemas.microsoft.com/office/powerpoint/2010/main" val="312154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changes on the Bug123 branch are only known to my local machine the remote server does not have these changes. Or the bug123 branch for that matter. </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58</a:t>
            </a:fld>
            <a:endParaRPr lang="en-US" dirty="0"/>
          </a:p>
        </p:txBody>
      </p:sp>
    </p:spTree>
    <p:extLst>
      <p:ext uri="{BB962C8B-B14F-4D97-AF65-F5344CB8AC3E}">
        <p14:creationId xmlns:p14="http://schemas.microsoft.com/office/powerpoint/2010/main" val="2402605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But in fact there are two versions</a:t>
            </a:r>
            <a:r>
              <a:rPr lang="en-US" baseline="0" dirty="0" smtClean="0"/>
              <a:t> of the orange master pointer. One is what we last know about the upstream master and the other is what is actually up there (which we don’t know about).</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59</a:t>
            </a:fld>
            <a:endParaRPr lang="en-US" dirty="0"/>
          </a:p>
        </p:txBody>
      </p:sp>
    </p:spTree>
    <p:extLst>
      <p:ext uri="{BB962C8B-B14F-4D97-AF65-F5344CB8AC3E}">
        <p14:creationId xmlns:p14="http://schemas.microsoft.com/office/powerpoint/2010/main" val="16427637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if this is what we know, we can update our master to</a:t>
            </a:r>
            <a:r>
              <a:rPr lang="en-US" baseline="0" dirty="0" smtClean="0"/>
              <a:t> catch up.</a:t>
            </a:r>
          </a:p>
          <a:p>
            <a:endParaRPr lang="en-US" baseline="0" dirty="0" smtClean="0"/>
          </a:p>
          <a:p>
            <a:r>
              <a:rPr lang="en-US" baseline="0" dirty="0" smtClean="0"/>
              <a:t>First we checkout master which moves our current (*) to there. Note that we are actually on our master, not the upstream one. That is always true. But the tracking branch is also pointing to (A) at this point.</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60</a:t>
            </a:fld>
            <a:endParaRPr lang="en-US" dirty="0"/>
          </a:p>
        </p:txBody>
      </p:sp>
    </p:spTree>
    <p:extLst>
      <p:ext uri="{BB962C8B-B14F-4D97-AF65-F5344CB8AC3E}">
        <p14:creationId xmlns:p14="http://schemas.microsoft.com/office/powerpoint/2010/main" val="3929936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we</a:t>
            </a:r>
            <a:r>
              <a:rPr lang="en-US" baseline="0" dirty="0" smtClean="0"/>
              <a:t> can do a pull on the origin (our source remote) and move both along to their new place.</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61</a:t>
            </a:fld>
            <a:endParaRPr lang="en-US" dirty="0"/>
          </a:p>
        </p:txBody>
      </p:sp>
    </p:spTree>
    <p:extLst>
      <p:ext uri="{BB962C8B-B14F-4D97-AF65-F5344CB8AC3E}">
        <p14:creationId xmlns:p14="http://schemas.microsoft.com/office/powerpoint/2010/main" val="1283597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not talked about Pull before. The</a:t>
            </a:r>
            <a:r>
              <a:rPr lang="en-US" baseline="0" dirty="0" smtClean="0"/>
              <a:t> pull command is combination of a fetch from the remote server and a merge of the changes. </a:t>
            </a:r>
          </a:p>
          <a:p>
            <a:endParaRPr lang="en-US" baseline="0" dirty="0" smtClean="0"/>
          </a:p>
          <a:p>
            <a:r>
              <a:rPr lang="en-US" baseline="0" dirty="0" smtClean="0"/>
              <a:t>You can do these steps separately, but if you are not working on the branch you are pulling down, pull is just a nice way to get up to date.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62</a:t>
            </a:fld>
            <a:endParaRPr lang="en-US" dirty="0"/>
          </a:p>
        </p:txBody>
      </p:sp>
    </p:spTree>
    <p:extLst>
      <p:ext uri="{BB962C8B-B14F-4D97-AF65-F5344CB8AC3E}">
        <p14:creationId xmlns:p14="http://schemas.microsoft.com/office/powerpoint/2010/main" val="741662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we</a:t>
            </a:r>
            <a:r>
              <a:rPr lang="en-US" baseline="0" dirty="0" smtClean="0"/>
              <a:t> can do a pull on the origin (our source remote) and move both along to their new place.</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63</a:t>
            </a:fld>
            <a:endParaRPr lang="en-US" dirty="0"/>
          </a:p>
        </p:txBody>
      </p:sp>
    </p:spTree>
    <p:extLst>
      <p:ext uri="{BB962C8B-B14F-4D97-AF65-F5344CB8AC3E}">
        <p14:creationId xmlns:p14="http://schemas.microsoft.com/office/powerpoint/2010/main" val="4199136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Returning to</a:t>
            </a:r>
            <a:r>
              <a:rPr lang="en-US" baseline="0" dirty="0" smtClean="0"/>
              <a:t> our bug fix now by checkout on that, we have a similar problem to what we saw before. B-C-D-E all come before F and G. Merging would create issues, right?</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64</a:t>
            </a:fld>
            <a:endParaRPr lang="en-US" dirty="0"/>
          </a:p>
        </p:txBody>
      </p:sp>
    </p:spTree>
    <p:extLst>
      <p:ext uri="{BB962C8B-B14F-4D97-AF65-F5344CB8AC3E}">
        <p14:creationId xmlns:p14="http://schemas.microsoft.com/office/powerpoint/2010/main" val="16706778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we use rebase to rewind and replay B-C-D-E</a:t>
            </a:r>
            <a:r>
              <a:rPr lang="en-US" baseline="0" dirty="0" smtClean="0"/>
              <a:t> after 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65</a:t>
            </a:fld>
            <a:endParaRPr lang="en-US" dirty="0"/>
          </a:p>
        </p:txBody>
      </p:sp>
    </p:spTree>
    <p:extLst>
      <p:ext uri="{BB962C8B-B14F-4D97-AF65-F5344CB8AC3E}">
        <p14:creationId xmlns:p14="http://schemas.microsoft.com/office/powerpoint/2010/main" val="31213609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Then we checkout back</a:t>
            </a:r>
            <a:r>
              <a:rPr lang="en-US" baseline="0" dirty="0" smtClean="0"/>
              <a:t> to master</a:t>
            </a:r>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66</a:t>
            </a:fld>
            <a:endParaRPr lang="en-US" dirty="0"/>
          </a:p>
        </p:txBody>
      </p:sp>
    </p:spTree>
    <p:extLst>
      <p:ext uri="{BB962C8B-B14F-4D97-AF65-F5344CB8AC3E}">
        <p14:creationId xmlns:p14="http://schemas.microsoft.com/office/powerpoint/2010/main" val="497537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merge. Note that the orange (upstream)</a:t>
            </a:r>
            <a:r>
              <a:rPr lang="en-US" baseline="0" dirty="0" smtClean="0"/>
              <a:t> pointer is still “back there”.</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67</a:t>
            </a:fld>
            <a:endParaRPr lang="en-US" dirty="0"/>
          </a:p>
        </p:txBody>
      </p:sp>
    </p:spTree>
    <p:extLst>
      <p:ext uri="{BB962C8B-B14F-4D97-AF65-F5344CB8AC3E}">
        <p14:creationId xmlns:p14="http://schemas.microsoft.com/office/powerpoint/2010/main" val="701455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 was originally</a:t>
            </a:r>
            <a:r>
              <a:rPr lang="en-US" baseline="0" dirty="0" smtClean="0"/>
              <a:t> created by Linus for work on the Linux kernel right around 2005. </a:t>
            </a:r>
          </a:p>
          <a:p>
            <a:endParaRPr lang="en-US" baseline="0" dirty="0" smtClean="0"/>
          </a:p>
          <a:p>
            <a:r>
              <a:rPr lang="en-US" baseline="0" dirty="0" smtClean="0"/>
              <a:t>Although git has its origins in the Open source community, git is being used within close source projects also.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8</a:t>
            </a:fld>
            <a:endParaRPr lang="en-US" dirty="0"/>
          </a:p>
        </p:txBody>
      </p:sp>
    </p:spTree>
    <p:extLst>
      <p:ext uri="{BB962C8B-B14F-4D97-AF65-F5344CB8AC3E}">
        <p14:creationId xmlns:p14="http://schemas.microsoft.com/office/powerpoint/2010/main" val="12110367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finally, because</a:t>
            </a:r>
            <a:r>
              <a:rPr lang="en-US" baseline="0" dirty="0" smtClean="0"/>
              <a:t> we want to publish these changes, we push to the origin, moving the orange pointer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68</a:t>
            </a:fld>
            <a:endParaRPr lang="en-US" dirty="0"/>
          </a:p>
        </p:txBody>
      </p:sp>
    </p:spTree>
    <p:extLst>
      <p:ext uri="{BB962C8B-B14F-4D97-AF65-F5344CB8AC3E}">
        <p14:creationId xmlns:p14="http://schemas.microsoft.com/office/powerpoint/2010/main" val="13039819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 will update</a:t>
            </a:r>
            <a:r>
              <a:rPr lang="en-US" baseline="0" dirty="0" smtClean="0"/>
              <a:t> the remote server. </a:t>
            </a:r>
          </a:p>
          <a:p>
            <a:endParaRPr lang="en-US" baseline="0" dirty="0" smtClean="0"/>
          </a:p>
          <a:p>
            <a:r>
              <a:rPr lang="en-US" baseline="0" dirty="0" smtClean="0"/>
              <a:t>If you are out of date, Git will reject that push. </a:t>
            </a:r>
          </a:p>
          <a:p>
            <a:endParaRPr lang="en-US" baseline="0" dirty="0" smtClean="0"/>
          </a:p>
          <a:p>
            <a:r>
              <a:rPr lang="en-US" baseline="0" dirty="0" smtClean="0"/>
              <a:t>Git will require you to merge locally, then push the results. </a:t>
            </a:r>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69</a:t>
            </a:fld>
            <a:endParaRPr lang="en-US" dirty="0"/>
          </a:p>
        </p:txBody>
      </p:sp>
    </p:spTree>
    <p:extLst>
      <p:ext uri="{BB962C8B-B14F-4D97-AF65-F5344CB8AC3E}">
        <p14:creationId xmlns:p14="http://schemas.microsoft.com/office/powerpoint/2010/main" val="4134785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finally, because</a:t>
            </a:r>
            <a:r>
              <a:rPr lang="en-US" baseline="0" dirty="0" smtClean="0"/>
              <a:t> we want to publish these changes, we push to the origin, moving the orange pointer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70</a:t>
            </a:fld>
            <a:endParaRPr lang="en-US" dirty="0"/>
          </a:p>
        </p:txBody>
      </p:sp>
    </p:spTree>
    <p:extLst>
      <p:ext uri="{BB962C8B-B14F-4D97-AF65-F5344CB8AC3E}">
        <p14:creationId xmlns:p14="http://schemas.microsoft.com/office/powerpoint/2010/main" val="12411337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Delete the story branch</a:t>
            </a:r>
            <a:r>
              <a:rPr lang="en-US" baseline="0" dirty="0" smtClean="0"/>
              <a:t> and we’re good to go</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71</a:t>
            </a:fld>
            <a:endParaRPr lang="en-US" dirty="0"/>
          </a:p>
        </p:txBody>
      </p:sp>
    </p:spTree>
    <p:extLst>
      <p:ext uri="{BB962C8B-B14F-4D97-AF65-F5344CB8AC3E}">
        <p14:creationId xmlns:p14="http://schemas.microsoft.com/office/powerpoint/2010/main" val="3258202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Suggestion</a:t>
            </a:r>
            <a:r>
              <a:rPr lang="en-US" baseline="0" dirty="0" smtClean="0"/>
              <a:t>, update your local repository at least once a day. Makes it easier to see what is going on upstream.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72</a:t>
            </a:fld>
            <a:endParaRPr lang="en-US" dirty="0"/>
          </a:p>
        </p:txBody>
      </p:sp>
    </p:spTree>
    <p:extLst>
      <p:ext uri="{BB962C8B-B14F-4D97-AF65-F5344CB8AC3E}">
        <p14:creationId xmlns:p14="http://schemas.microsoft.com/office/powerpoint/2010/main" val="11702281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process of Creating a local branch, commit your changes, merge it into the shared branch and then deleting the branch…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76</a:t>
            </a:fld>
            <a:endParaRPr lang="en-US" dirty="0"/>
          </a:p>
        </p:txBody>
      </p:sp>
    </p:spTree>
    <p:extLst>
      <p:ext uri="{BB962C8B-B14F-4D97-AF65-F5344CB8AC3E}">
        <p14:creationId xmlns:p14="http://schemas.microsoft.com/office/powerpoint/2010/main" val="36648524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branches for the next version of the product.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77</a:t>
            </a:fld>
            <a:endParaRPr lang="en-US" dirty="0"/>
          </a:p>
        </p:txBody>
      </p:sp>
    </p:spTree>
    <p:extLst>
      <p:ext uri="{BB962C8B-B14F-4D97-AF65-F5344CB8AC3E}">
        <p14:creationId xmlns:p14="http://schemas.microsoft.com/office/powerpoint/2010/main" val="15165923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78</a:t>
            </a:fld>
            <a:endParaRPr lang="en-US" dirty="0"/>
          </a:p>
        </p:txBody>
      </p:sp>
    </p:spTree>
    <p:extLst>
      <p:ext uri="{BB962C8B-B14F-4D97-AF65-F5344CB8AC3E}">
        <p14:creationId xmlns:p14="http://schemas.microsoft.com/office/powerpoint/2010/main" val="38525422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Say we want to start working on the next version of our Cool Project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82</a:t>
            </a:fld>
            <a:endParaRPr lang="en-US" dirty="0"/>
          </a:p>
        </p:txBody>
      </p:sp>
    </p:spTree>
    <p:extLst>
      <p:ext uri="{BB962C8B-B14F-4D97-AF65-F5344CB8AC3E}">
        <p14:creationId xmlns:p14="http://schemas.microsoft.com/office/powerpoint/2010/main" val="26541560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Say we want to start working on the next version of our Cool Project. We will want to create a develop branch</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83</a:t>
            </a:fld>
            <a:endParaRPr lang="en-US" dirty="0"/>
          </a:p>
        </p:txBody>
      </p:sp>
    </p:spTree>
    <p:extLst>
      <p:ext uri="{BB962C8B-B14F-4D97-AF65-F5344CB8AC3E}">
        <p14:creationId xmlns:p14="http://schemas.microsoft.com/office/powerpoint/2010/main" val="120752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 was originally</a:t>
            </a:r>
            <a:r>
              <a:rPr lang="en-US" baseline="0" dirty="0" smtClean="0"/>
              <a:t> created by Linus for work on the Linux kernel right around 2005. </a:t>
            </a:r>
          </a:p>
          <a:p>
            <a:endParaRPr lang="en-US" baseline="0" dirty="0" smtClean="0"/>
          </a:p>
          <a:p>
            <a:r>
              <a:rPr lang="en-US" baseline="0" dirty="0" smtClean="0"/>
              <a:t>Although git has its origins in the Open source community, git is being used within close source projects also.  </a:t>
            </a:r>
          </a:p>
          <a:p>
            <a:endParaRPr lang="en-US" baseline="0" dirty="0" smtClean="0"/>
          </a:p>
          <a:p>
            <a:r>
              <a:rPr lang="en-US" baseline="0" dirty="0" smtClean="0"/>
              <a:t>This is just some of the many companies that are using git for both oss and closed sourced projects.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9</a:t>
            </a:fld>
            <a:endParaRPr lang="en-US" dirty="0"/>
          </a:p>
        </p:txBody>
      </p:sp>
    </p:spTree>
    <p:extLst>
      <p:ext uri="{BB962C8B-B14F-4D97-AF65-F5344CB8AC3E}">
        <p14:creationId xmlns:p14="http://schemas.microsoft.com/office/powerpoint/2010/main" val="33557372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To share this with the team we need to push it up to the remote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84</a:t>
            </a:fld>
            <a:endParaRPr lang="en-US" dirty="0"/>
          </a:p>
        </p:txBody>
      </p:sp>
    </p:spTree>
    <p:extLst>
      <p:ext uri="{BB962C8B-B14F-4D97-AF65-F5344CB8AC3E}">
        <p14:creationId xmlns:p14="http://schemas.microsoft.com/office/powerpoint/2010/main" val="38808915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To share this with the team we need to push it up to the remote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85</a:t>
            </a:fld>
            <a:endParaRPr lang="en-US" dirty="0"/>
          </a:p>
        </p:txBody>
      </p:sp>
    </p:spTree>
    <p:extLst>
      <p:ext uri="{BB962C8B-B14F-4D97-AF65-F5344CB8AC3E}">
        <p14:creationId xmlns:p14="http://schemas.microsoft.com/office/powerpoint/2010/main" val="17166782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Lets say there are some changes on develop from other team members. Until we do a pull we won’t see these changes locally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86</a:t>
            </a:fld>
            <a:endParaRPr lang="en-US" dirty="0"/>
          </a:p>
        </p:txBody>
      </p:sp>
    </p:spTree>
    <p:extLst>
      <p:ext uri="{BB962C8B-B14F-4D97-AF65-F5344CB8AC3E}">
        <p14:creationId xmlns:p14="http://schemas.microsoft.com/office/powerpoint/2010/main" val="18640313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Pull some changes from other team members… you should be doing this at least once a day.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87</a:t>
            </a:fld>
            <a:endParaRPr lang="en-US" dirty="0"/>
          </a:p>
        </p:txBody>
      </p:sp>
    </p:spTree>
    <p:extLst>
      <p:ext uri="{BB962C8B-B14F-4D97-AF65-F5344CB8AC3E}">
        <p14:creationId xmlns:p14="http://schemas.microsoft.com/office/powerpoint/2010/main" val="16379531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Now we have an idea. We create a working branch off of development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88</a:t>
            </a:fld>
            <a:endParaRPr lang="en-US" dirty="0"/>
          </a:p>
        </p:txBody>
      </p:sp>
    </p:spTree>
    <p:extLst>
      <p:ext uri="{BB962C8B-B14F-4D97-AF65-F5344CB8AC3E}">
        <p14:creationId xmlns:p14="http://schemas.microsoft.com/office/powerpoint/2010/main" val="14845656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Now we have an idea. We create a working branch off of development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89</a:t>
            </a:fld>
            <a:endParaRPr lang="en-US" dirty="0"/>
          </a:p>
        </p:txBody>
      </p:sp>
    </p:spTree>
    <p:extLst>
      <p:ext uri="{BB962C8B-B14F-4D97-AF65-F5344CB8AC3E}">
        <p14:creationId xmlns:p14="http://schemas.microsoft.com/office/powerpoint/2010/main" val="25688486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One of your teammates did a hotfix in production</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90</a:t>
            </a:fld>
            <a:endParaRPr lang="en-US" dirty="0"/>
          </a:p>
        </p:txBody>
      </p:sp>
    </p:spTree>
    <p:extLst>
      <p:ext uri="{BB962C8B-B14F-4D97-AF65-F5344CB8AC3E}">
        <p14:creationId xmlns:p14="http://schemas.microsoft.com/office/powerpoint/2010/main" val="25999730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Since we are keeping up to date. Just doing a pull or fetch now and then is a good idea. </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91</a:t>
            </a:fld>
            <a:endParaRPr lang="en-US" dirty="0"/>
          </a:p>
        </p:txBody>
      </p:sp>
    </p:spTree>
    <p:extLst>
      <p:ext uri="{BB962C8B-B14F-4D97-AF65-F5344CB8AC3E}">
        <p14:creationId xmlns:p14="http://schemas.microsoft.com/office/powerpoint/2010/main" val="31862602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Merge Idea into Develop.  First we want to checkout develop</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92</a:t>
            </a:fld>
            <a:endParaRPr lang="en-US" dirty="0"/>
          </a:p>
        </p:txBody>
      </p:sp>
    </p:spTree>
    <p:extLst>
      <p:ext uri="{BB962C8B-B14F-4D97-AF65-F5344CB8AC3E}">
        <p14:creationId xmlns:p14="http://schemas.microsoft.com/office/powerpoint/2010/main" val="8237150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Since there was not any additional changes on develop we could easily merge idea into develop. – This is call a fast forward merge since git is really just moving the pointer to H</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93</a:t>
            </a:fld>
            <a:endParaRPr lang="en-US" dirty="0"/>
          </a:p>
        </p:txBody>
      </p:sp>
    </p:spTree>
    <p:extLst>
      <p:ext uri="{BB962C8B-B14F-4D97-AF65-F5344CB8AC3E}">
        <p14:creationId xmlns:p14="http://schemas.microsoft.com/office/powerpoint/2010/main" val="530291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r>
              <a:rPr lang="en-US" baseline="0" dirty="0" smtClean="0"/>
              <a:t> is a distributed version control system.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11</a:t>
            </a:fld>
            <a:endParaRPr lang="en-US" dirty="0"/>
          </a:p>
        </p:txBody>
      </p:sp>
    </p:spTree>
    <p:extLst>
      <p:ext uri="{BB962C8B-B14F-4D97-AF65-F5344CB8AC3E}">
        <p14:creationId xmlns:p14="http://schemas.microsoft.com/office/powerpoint/2010/main" val="39650634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 can delete idea now</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94</a:t>
            </a:fld>
            <a:endParaRPr lang="en-US" dirty="0"/>
          </a:p>
        </p:txBody>
      </p:sp>
    </p:spTree>
    <p:extLst>
      <p:ext uri="{BB962C8B-B14F-4D97-AF65-F5344CB8AC3E}">
        <p14:creationId xmlns:p14="http://schemas.microsoft.com/office/powerpoint/2010/main" val="26801470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 now need to share develop with the rest of the team.</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95</a:t>
            </a:fld>
            <a:endParaRPr lang="en-US" dirty="0"/>
          </a:p>
        </p:txBody>
      </p:sp>
    </p:spTree>
    <p:extLst>
      <p:ext uri="{BB962C8B-B14F-4D97-AF65-F5344CB8AC3E}">
        <p14:creationId xmlns:p14="http://schemas.microsoft.com/office/powerpoint/2010/main" val="7359114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When we are ready to move the develop branch to production (master) we have two choices.  We can go through the merge flow, or a rebase flow.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96</a:t>
            </a:fld>
            <a:endParaRPr lang="en-US" dirty="0"/>
          </a:p>
        </p:txBody>
      </p:sp>
    </p:spTree>
    <p:extLst>
      <p:ext uri="{BB962C8B-B14F-4D97-AF65-F5344CB8AC3E}">
        <p14:creationId xmlns:p14="http://schemas.microsoft.com/office/powerpoint/2010/main" val="35508988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Move onto master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97</a:t>
            </a:fld>
            <a:endParaRPr lang="en-US" dirty="0"/>
          </a:p>
        </p:txBody>
      </p:sp>
    </p:spTree>
    <p:extLst>
      <p:ext uri="{BB962C8B-B14F-4D97-AF65-F5344CB8AC3E}">
        <p14:creationId xmlns:p14="http://schemas.microsoft.com/office/powerpoint/2010/main" val="31019601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Move onto master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98</a:t>
            </a:fld>
            <a:endParaRPr lang="en-US" dirty="0"/>
          </a:p>
        </p:txBody>
      </p:sp>
    </p:spTree>
    <p:extLst>
      <p:ext uri="{BB962C8B-B14F-4D97-AF65-F5344CB8AC3E}">
        <p14:creationId xmlns:p14="http://schemas.microsoft.com/office/powerpoint/2010/main" val="29032533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Move onto master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99</a:t>
            </a:fld>
            <a:endParaRPr lang="en-US" dirty="0"/>
          </a:p>
        </p:txBody>
      </p:sp>
    </p:spTree>
    <p:extLst>
      <p:ext uri="{BB962C8B-B14F-4D97-AF65-F5344CB8AC3E}">
        <p14:creationId xmlns:p14="http://schemas.microsoft.com/office/powerpoint/2010/main" val="5699654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Rebase flow - Move onto master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100</a:t>
            </a:fld>
            <a:endParaRPr lang="en-US" dirty="0"/>
          </a:p>
        </p:txBody>
      </p:sp>
    </p:spTree>
    <p:extLst>
      <p:ext uri="{BB962C8B-B14F-4D97-AF65-F5344CB8AC3E}">
        <p14:creationId xmlns:p14="http://schemas.microsoft.com/office/powerpoint/2010/main" val="466355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Rebase flow - Move onto master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101</a:t>
            </a:fld>
            <a:endParaRPr lang="en-US" dirty="0"/>
          </a:p>
        </p:txBody>
      </p:sp>
    </p:spTree>
    <p:extLst>
      <p:ext uri="{BB962C8B-B14F-4D97-AF65-F5344CB8AC3E}">
        <p14:creationId xmlns:p14="http://schemas.microsoft.com/office/powerpoint/2010/main" val="25196302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Rebase flow – Get Origin up to date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102</a:t>
            </a:fld>
            <a:endParaRPr lang="en-US" dirty="0"/>
          </a:p>
        </p:txBody>
      </p:sp>
    </p:spTree>
    <p:extLst>
      <p:ext uri="{BB962C8B-B14F-4D97-AF65-F5344CB8AC3E}">
        <p14:creationId xmlns:p14="http://schemas.microsoft.com/office/powerpoint/2010/main" val="8955590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As with most things with Git, there are multiple ways to do something. Using a Merge flow verse a Rebase flow is a matter of taste, but as you can see the rebase flow looks cleaner and as you get into large projects the number of branches can get pretty messy. </a:t>
            </a:r>
          </a:p>
          <a:p>
            <a:endParaRPr lang="en-US" baseline="0" dirty="0" smtClean="0"/>
          </a:p>
          <a:p>
            <a:r>
              <a:rPr lang="en-US" baseline="0" dirty="0" smtClean="0"/>
              <a:t>This is a simple example of rewriting history in git.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103</a:t>
            </a:fld>
            <a:endParaRPr lang="en-US" dirty="0"/>
          </a:p>
        </p:txBody>
      </p:sp>
    </p:spTree>
    <p:extLst>
      <p:ext uri="{BB962C8B-B14F-4D97-AF65-F5344CB8AC3E}">
        <p14:creationId xmlns:p14="http://schemas.microsoft.com/office/powerpoint/2010/main" val="1561876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you can think of it as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12</a:t>
            </a:fld>
            <a:endParaRPr lang="en-US" dirty="0"/>
          </a:p>
        </p:txBody>
      </p:sp>
    </p:spTree>
    <p:extLst>
      <p:ext uri="{BB962C8B-B14F-4D97-AF65-F5344CB8AC3E}">
        <p14:creationId xmlns:p14="http://schemas.microsoft.com/office/powerpoint/2010/main" val="2990887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 is really powerful, but when</a:t>
            </a:r>
            <a:r>
              <a:rPr lang="en-US" baseline="0" dirty="0" smtClean="0"/>
              <a:t> you start working with a team it is best to come up with a few conventions that you can agree upon. </a:t>
            </a:r>
          </a:p>
          <a:p>
            <a:endParaRPr lang="en-US" baseline="0" dirty="0" smtClean="0"/>
          </a:p>
          <a:p>
            <a:r>
              <a:rPr lang="en-US" baseline="0" dirty="0" smtClean="0"/>
              <a:t>Are you going to treat master as a production branch. </a:t>
            </a:r>
          </a:p>
          <a:p>
            <a:endParaRPr lang="en-US" baseline="0" dirty="0" smtClean="0"/>
          </a:p>
          <a:p>
            <a:r>
              <a:rPr lang="en-US" baseline="0" dirty="0" smtClean="0"/>
              <a:t>No work happen in master, everything happens in a combination of shared feature branches and personal local branches. </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104</a:t>
            </a:fld>
            <a:endParaRPr lang="en-US" dirty="0"/>
          </a:p>
        </p:txBody>
      </p:sp>
    </p:spTree>
    <p:extLst>
      <p:ext uri="{BB962C8B-B14F-4D97-AF65-F5344CB8AC3E}">
        <p14:creationId xmlns:p14="http://schemas.microsoft.com/office/powerpoint/2010/main" val="28518567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As</a:t>
            </a:r>
            <a:r>
              <a:rPr lang="en-US" baseline="0" dirty="0" smtClean="0"/>
              <a:t> we have seen git is pretty powerful to enable sharing of code between team members. But git can also be used to deploy to several services. </a:t>
            </a:r>
          </a:p>
          <a:p>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105</a:t>
            </a:fld>
            <a:endParaRPr lang="en-US" dirty="0"/>
          </a:p>
        </p:txBody>
      </p:sp>
    </p:spTree>
    <p:extLst>
      <p:ext uri="{BB962C8B-B14F-4D97-AF65-F5344CB8AC3E}">
        <p14:creationId xmlns:p14="http://schemas.microsoft.com/office/powerpoint/2010/main" val="39503666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You can almost</a:t>
            </a:r>
            <a:r>
              <a:rPr lang="en-US" baseline="0" dirty="0" smtClean="0"/>
              <a:t> think of git as a protocol.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106</a:t>
            </a:fld>
            <a:endParaRPr lang="en-US" dirty="0"/>
          </a:p>
        </p:txBody>
      </p:sp>
    </p:spTree>
    <p:extLst>
      <p:ext uri="{BB962C8B-B14F-4D97-AF65-F5344CB8AC3E}">
        <p14:creationId xmlns:p14="http://schemas.microsoft.com/office/powerpoint/2010/main" val="366633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You can almost</a:t>
            </a:r>
            <a:r>
              <a:rPr lang="en-US" baseline="0" dirty="0" smtClean="0"/>
              <a:t> think of git as a protocol.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107</a:t>
            </a:fld>
            <a:endParaRPr lang="en-US" dirty="0"/>
          </a:p>
        </p:txBody>
      </p:sp>
    </p:spTree>
    <p:extLst>
      <p:ext uri="{BB962C8B-B14F-4D97-AF65-F5344CB8AC3E}">
        <p14:creationId xmlns:p14="http://schemas.microsoft.com/office/powerpoint/2010/main" val="13140765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You can setup multiple</a:t>
            </a:r>
            <a:r>
              <a:rPr lang="en-US" baseline="0" dirty="0" smtClean="0"/>
              <a:t> remotes, each pointing at a specific environment.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108</a:t>
            </a:fld>
            <a:endParaRPr lang="en-US" dirty="0"/>
          </a:p>
        </p:txBody>
      </p:sp>
    </p:spTree>
    <p:extLst>
      <p:ext uri="{BB962C8B-B14F-4D97-AF65-F5344CB8AC3E}">
        <p14:creationId xmlns:p14="http://schemas.microsoft.com/office/powerpoint/2010/main" val="36816458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Adding Post Commit hooks can automate deployments</a:t>
            </a:r>
            <a:r>
              <a:rPr lang="en-US" baseline="0" dirty="0" smtClean="0"/>
              <a:t> on changes.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109</a:t>
            </a:fld>
            <a:endParaRPr lang="en-US" dirty="0"/>
          </a:p>
        </p:txBody>
      </p:sp>
    </p:spTree>
    <p:extLst>
      <p:ext uri="{BB962C8B-B14F-4D97-AF65-F5344CB8AC3E}">
        <p14:creationId xmlns:p14="http://schemas.microsoft.com/office/powerpoint/2010/main" val="19892908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Adding Post Commit hooks can automate deployments</a:t>
            </a:r>
            <a:r>
              <a:rPr lang="en-US" baseline="0" dirty="0" smtClean="0"/>
              <a:t> on changes.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110</a:t>
            </a:fld>
            <a:endParaRPr lang="en-US" dirty="0"/>
          </a:p>
        </p:txBody>
      </p:sp>
    </p:spTree>
    <p:extLst>
      <p:ext uri="{BB962C8B-B14F-4D97-AF65-F5344CB8AC3E}">
        <p14:creationId xmlns:p14="http://schemas.microsoft.com/office/powerpoint/2010/main" val="19865961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Adding Post Commit hooks can automate deployments</a:t>
            </a:r>
            <a:r>
              <a:rPr lang="en-US" baseline="0" dirty="0" smtClean="0"/>
              <a:t> on changes.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124</a:t>
            </a:fld>
            <a:endParaRPr lang="en-US" dirty="0"/>
          </a:p>
        </p:txBody>
      </p:sp>
    </p:spTree>
    <p:extLst>
      <p:ext uri="{BB962C8B-B14F-4D97-AF65-F5344CB8AC3E}">
        <p14:creationId xmlns:p14="http://schemas.microsoft.com/office/powerpoint/2010/main" val="24280571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Adding Post Commit hooks can automate deployments</a:t>
            </a:r>
            <a:r>
              <a:rPr lang="en-US" baseline="0" dirty="0" smtClean="0"/>
              <a:t> on changes.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125</a:t>
            </a:fld>
            <a:endParaRPr lang="en-US" dirty="0"/>
          </a:p>
        </p:txBody>
      </p:sp>
    </p:spTree>
    <p:extLst>
      <p:ext uri="{BB962C8B-B14F-4D97-AF65-F5344CB8AC3E}">
        <p14:creationId xmlns:p14="http://schemas.microsoft.com/office/powerpoint/2010/main" val="18524990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Adding Post Commit hooks can automate deployments</a:t>
            </a:r>
            <a:r>
              <a:rPr lang="en-US" baseline="0" dirty="0" smtClean="0"/>
              <a:t> on changes.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126</a:t>
            </a:fld>
            <a:endParaRPr lang="en-US" dirty="0"/>
          </a:p>
        </p:txBody>
      </p:sp>
    </p:spTree>
    <p:extLst>
      <p:ext uri="{BB962C8B-B14F-4D97-AF65-F5344CB8AC3E}">
        <p14:creationId xmlns:p14="http://schemas.microsoft.com/office/powerpoint/2010/main" val="3724580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8255"/>
            <a:ext cx="7772400" cy="1102519"/>
          </a:xfrm>
        </p:spPr>
        <p:txBody>
          <a:bodyPr>
            <a:normAutofit/>
          </a:bodyPr>
          <a:lstStyle>
            <a:lvl1pPr algn="r">
              <a:defRPr sz="4000">
                <a:solidFill>
                  <a:schemeClr val="accent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81432" y="1965305"/>
            <a:ext cx="7775312" cy="603170"/>
          </a:xfrm>
        </p:spPr>
        <p:txBody>
          <a:bodyPr>
            <a:normAutofit/>
          </a:bodyPr>
          <a:lstStyle>
            <a:lvl1pPr marL="0" indent="0" algn="r">
              <a:buNone/>
              <a:defRPr sz="1800">
                <a:solidFill>
                  <a:schemeClr val="tx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1400" dirty="0" smtClean="0">
                <a:solidFill>
                  <a:schemeClr val="tx1">
                    <a:lumMod val="65000"/>
                  </a:schemeClr>
                </a:solidFill>
                <a:effectLst/>
              </a:rPr>
              <a:t>(subtitle)</a:t>
            </a:r>
            <a:endParaRPr lang="en-US" dirty="0"/>
          </a:p>
        </p:txBody>
      </p:sp>
      <p:pic>
        <p:nvPicPr>
          <p:cNvPr id="5124" name="Picture 4"/>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67265" y="2688696"/>
            <a:ext cx="3656454" cy="140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userDrawn="1"/>
        </p:nvSpPr>
        <p:spPr>
          <a:xfrm>
            <a:off x="679377" y="4251052"/>
            <a:ext cx="7731893" cy="553998"/>
          </a:xfrm>
          <a:prstGeom prst="rect">
            <a:avLst/>
          </a:prstGeom>
          <a:solidFill>
            <a:srgbClr val="4D4D4D"/>
          </a:solidFill>
        </p:spPr>
        <p:txBody>
          <a:bodyPr wrap="square" rtlCol="0">
            <a:spAutoFit/>
          </a:bodyPr>
          <a:lstStyle/>
          <a:p>
            <a:r>
              <a:rPr lang="en-US" sz="3000" dirty="0" smtClean="0">
                <a:solidFill>
                  <a:schemeClr val="tx1"/>
                </a:solidFill>
                <a:latin typeface="+mj-lt"/>
              </a:rPr>
              <a:t>patterns</a:t>
            </a:r>
            <a:r>
              <a:rPr lang="en-US" sz="3000" baseline="0" dirty="0" smtClean="0">
                <a:solidFill>
                  <a:schemeClr val="tx1"/>
                </a:solidFill>
                <a:latin typeface="+mj-lt"/>
              </a:rPr>
              <a:t> &amp; practices </a:t>
            </a:r>
            <a:r>
              <a:rPr lang="en-US" sz="3000" dirty="0" smtClean="0">
                <a:solidFill>
                  <a:schemeClr val="tx1"/>
                </a:solidFill>
                <a:latin typeface="+mj-lt"/>
              </a:rPr>
              <a:t>Symposium 2013</a:t>
            </a:r>
            <a:endParaRPr lang="en-US" sz="3000" dirty="0">
              <a:solidFill>
                <a:schemeClr val="tx1"/>
              </a:solidFill>
              <a:latin typeface="+mj-lt"/>
            </a:endParaRPr>
          </a:p>
        </p:txBody>
      </p:sp>
    </p:spTree>
    <p:extLst>
      <p:ext uri="{BB962C8B-B14F-4D97-AF65-F5344CB8AC3E}">
        <p14:creationId xmlns:p14="http://schemas.microsoft.com/office/powerpoint/2010/main" val="12588544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08480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2">
                    <a:lumMod val="75000"/>
                  </a:schemeClr>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5"/>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8448" y="4726408"/>
            <a:ext cx="9059810" cy="35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userDrawn="1"/>
        </p:nvSpPr>
        <p:spPr>
          <a:xfrm>
            <a:off x="1439869" y="4783406"/>
            <a:ext cx="5730476" cy="276999"/>
          </a:xfrm>
          <a:prstGeom prst="rect">
            <a:avLst/>
          </a:prstGeom>
          <a:solidFill>
            <a:srgbClr val="4D4D4D"/>
          </a:solidFill>
        </p:spPr>
        <p:txBody>
          <a:bodyPr wrap="square" rtlCol="0">
            <a:spAutoFit/>
          </a:bodyPr>
          <a:lstStyle/>
          <a:p>
            <a:r>
              <a:rPr lang="en-US" sz="1200" dirty="0" smtClean="0">
                <a:solidFill>
                  <a:schemeClr val="tx1"/>
                </a:solidFill>
                <a:latin typeface="+mj-lt"/>
              </a:rPr>
              <a:t>Symposium 2013</a:t>
            </a:r>
            <a:endParaRPr lang="en-US" sz="1200" dirty="0">
              <a:solidFill>
                <a:schemeClr val="tx1"/>
              </a:solidFill>
              <a:latin typeface="+mj-lt"/>
            </a:endParaRPr>
          </a:p>
        </p:txBody>
      </p:sp>
    </p:spTree>
    <p:extLst>
      <p:ext uri="{BB962C8B-B14F-4D97-AF65-F5344CB8AC3E}">
        <p14:creationId xmlns:p14="http://schemas.microsoft.com/office/powerpoint/2010/main" val="3505822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600" b="0"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90365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5"/>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8448" y="4726408"/>
            <a:ext cx="9059810" cy="35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1439869" y="4783406"/>
            <a:ext cx="5730476" cy="276999"/>
          </a:xfrm>
          <a:prstGeom prst="rect">
            <a:avLst/>
          </a:prstGeom>
          <a:solidFill>
            <a:srgbClr val="4D4D4D"/>
          </a:solidFill>
        </p:spPr>
        <p:txBody>
          <a:bodyPr wrap="square" rtlCol="0">
            <a:spAutoFit/>
          </a:bodyPr>
          <a:lstStyle/>
          <a:p>
            <a:r>
              <a:rPr lang="en-US" sz="1200" dirty="0" smtClean="0">
                <a:solidFill>
                  <a:schemeClr val="tx1"/>
                </a:solidFill>
                <a:latin typeface="+mj-lt"/>
              </a:rPr>
              <a:t>Symposium 2013</a:t>
            </a:r>
            <a:endParaRPr lang="en-US" sz="1200" dirty="0">
              <a:solidFill>
                <a:schemeClr val="tx1"/>
              </a:solidFill>
              <a:latin typeface="+mj-lt"/>
            </a:endParaRPr>
          </a:p>
        </p:txBody>
      </p:sp>
    </p:spTree>
    <p:extLst>
      <p:ext uri="{BB962C8B-B14F-4D97-AF65-F5344CB8AC3E}">
        <p14:creationId xmlns:p14="http://schemas.microsoft.com/office/powerpoint/2010/main" val="22552660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5"/>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8448" y="4726408"/>
            <a:ext cx="9059810" cy="35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1439869" y="4783406"/>
            <a:ext cx="5730476" cy="276999"/>
          </a:xfrm>
          <a:prstGeom prst="rect">
            <a:avLst/>
          </a:prstGeom>
          <a:solidFill>
            <a:srgbClr val="4D4D4D"/>
          </a:solidFill>
        </p:spPr>
        <p:txBody>
          <a:bodyPr wrap="square" rtlCol="0">
            <a:spAutoFit/>
          </a:bodyPr>
          <a:lstStyle/>
          <a:p>
            <a:r>
              <a:rPr lang="en-US" sz="1200" dirty="0" smtClean="0">
                <a:solidFill>
                  <a:schemeClr val="tx1"/>
                </a:solidFill>
                <a:latin typeface="+mj-lt"/>
              </a:rPr>
              <a:t>Symposium 2013</a:t>
            </a:r>
            <a:endParaRPr lang="en-US" sz="1200" dirty="0">
              <a:solidFill>
                <a:schemeClr val="tx1"/>
              </a:solidFill>
              <a:latin typeface="+mj-lt"/>
            </a:endParaRPr>
          </a:p>
        </p:txBody>
      </p:sp>
    </p:spTree>
    <p:extLst>
      <p:ext uri="{BB962C8B-B14F-4D97-AF65-F5344CB8AC3E}">
        <p14:creationId xmlns:p14="http://schemas.microsoft.com/office/powerpoint/2010/main" val="3604087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24700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5"/>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2095" y="4717354"/>
            <a:ext cx="9059810" cy="35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userDrawn="1"/>
        </p:nvSpPr>
        <p:spPr>
          <a:xfrm>
            <a:off x="1439869" y="4783406"/>
            <a:ext cx="5730476" cy="276999"/>
          </a:xfrm>
          <a:prstGeom prst="rect">
            <a:avLst/>
          </a:prstGeom>
          <a:solidFill>
            <a:srgbClr val="4D4D4D"/>
          </a:solidFill>
        </p:spPr>
        <p:txBody>
          <a:bodyPr wrap="square" rtlCol="0">
            <a:spAutoFit/>
          </a:bodyPr>
          <a:lstStyle/>
          <a:p>
            <a:r>
              <a:rPr lang="en-US" sz="1200" dirty="0" smtClean="0">
                <a:solidFill>
                  <a:schemeClr val="tx1"/>
                </a:solidFill>
                <a:latin typeface="+mj-lt"/>
              </a:rPr>
              <a:t>Symposium 2013</a:t>
            </a:r>
            <a:endParaRPr lang="en-US" sz="1200" dirty="0">
              <a:solidFill>
                <a:schemeClr val="tx1"/>
              </a:solidFill>
              <a:latin typeface="+mj-lt"/>
            </a:endParaRPr>
          </a:p>
        </p:txBody>
      </p:sp>
    </p:spTree>
    <p:extLst>
      <p:ext uri="{BB962C8B-B14F-4D97-AF65-F5344CB8AC3E}">
        <p14:creationId xmlns:p14="http://schemas.microsoft.com/office/powerpoint/2010/main" val="14303118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60000"/>
                    <a:lumOff val="40000"/>
                  </a:schemeClr>
                </a:solidFill>
              </a:defRPr>
            </a:lvl1pPr>
          </a:lstStyle>
          <a:p>
            <a:r>
              <a:rPr lang="en-US" smtClean="0"/>
              <a:t>Click to edit Master title style</a:t>
            </a:r>
            <a:endParaRPr lang="en-US"/>
          </a:p>
        </p:txBody>
      </p:sp>
    </p:spTree>
    <p:extLst>
      <p:ext uri="{BB962C8B-B14F-4D97-AF65-F5344CB8AC3E}">
        <p14:creationId xmlns:p14="http://schemas.microsoft.com/office/powerpoint/2010/main" val="3741615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0636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267267" name="Rectangle 3"/>
          <p:cNvSpPr>
            <a:spLocks noGrp="1" noChangeArrowheads="1"/>
          </p:cNvSpPr>
          <p:nvPr>
            <p:ph type="body" idx="1"/>
          </p:nvPr>
        </p:nvSpPr>
        <p:spPr bwMode="auto">
          <a:xfrm>
            <a:off x="457200" y="1217181"/>
            <a:ext cx="8229600" cy="3377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40183635"/>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7" r:id="rId7"/>
    <p:sldLayoutId id="2147483724" r:id="rId8"/>
    <p:sldLayoutId id="2147483725" r:id="rId9"/>
    <p:sldLayoutId id="2147483726" r:id="rId10"/>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chemeClr val="accent5">
            <a:lumMod val="75000"/>
          </a:schemeClr>
        </a:buClr>
        <a:buFont typeface="Wingdings" pitchFamily="2" charset="2"/>
        <a:buChar char="§"/>
        <a:defRPr sz="24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Char char="§"/>
        <a:defRPr sz="2000">
          <a:solidFill>
            <a:schemeClr val="bg1"/>
          </a:solidFill>
          <a:latin typeface="+mn-lt"/>
        </a:defRPr>
      </a:lvl2pPr>
      <a:lvl3pPr marL="1143000" indent="-228600" algn="l" rtl="0" eaLnBrk="1" fontAlgn="base" hangingPunct="1">
        <a:spcBef>
          <a:spcPct val="20000"/>
        </a:spcBef>
        <a:spcAft>
          <a:spcPct val="0"/>
        </a:spcAft>
        <a:buClr>
          <a:schemeClr val="accent5"/>
        </a:buClr>
        <a:buFont typeface="Wingdings" pitchFamily="2" charset="2"/>
        <a:buChar char="§"/>
        <a:defRPr sz="1800">
          <a:solidFill>
            <a:schemeClr val="bg1"/>
          </a:solidFill>
          <a:latin typeface="+mn-lt"/>
        </a:defRPr>
      </a:lvl3pPr>
      <a:lvl4pPr marL="1600200" indent="-228600" algn="l" rtl="0" eaLnBrk="1" fontAlgn="base" hangingPunct="1">
        <a:spcBef>
          <a:spcPct val="20000"/>
        </a:spcBef>
        <a:spcAft>
          <a:spcPct val="0"/>
        </a:spcAft>
        <a:buChar char="–"/>
        <a:defRPr sz="1600">
          <a:solidFill>
            <a:schemeClr val="bg1"/>
          </a:solidFill>
          <a:latin typeface="+mn-lt"/>
        </a:defRPr>
      </a:lvl4pPr>
      <a:lvl5pPr marL="2057400" indent="-228600" algn="l" rtl="0" eaLnBrk="1" fontAlgn="base" hangingPunct="1">
        <a:spcBef>
          <a:spcPct val="20000"/>
        </a:spcBef>
        <a:spcAft>
          <a:spcPct val="0"/>
        </a:spcAft>
        <a:buChar char="»"/>
        <a:defRPr sz="1600">
          <a:solidFill>
            <a:schemeClr val="bg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groves@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mgroves8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hyperlink" Target="http://git-scm.com/" TargetMode="External"/><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8" Type="http://schemas.openxmlformats.org/officeDocument/2006/relationships/hyperlink" Target="http://windows.github.com/" TargetMode="External"/><Relationship Id="rId3" Type="http://schemas.openxmlformats.org/officeDocument/2006/relationships/hyperlink" Target="http://code.google.com/p/tortoisegit" TargetMode="External"/><Relationship Id="rId7" Type="http://schemas.openxmlformats.org/officeDocument/2006/relationships/hyperlink" Target="http://gitcredentialstore.codeplex.com/" TargetMode="External"/><Relationship Id="rId2" Type="http://schemas.openxmlformats.org/officeDocument/2006/relationships/hyperlink" Target="http://www.git-scm.com/book" TargetMode="External"/><Relationship Id="rId1" Type="http://schemas.openxmlformats.org/officeDocument/2006/relationships/slideLayout" Target="../slideLayouts/slideLayout9.xml"/><Relationship Id="rId6" Type="http://schemas.openxmlformats.org/officeDocument/2006/relationships/hyperlink" Target="http://gitscc.codeplex.com/" TargetMode="External"/><Relationship Id="rId5" Type="http://schemas.openxmlformats.org/officeDocument/2006/relationships/hyperlink" Target="http://github.com/dahlbyk/posh-git" TargetMode="External"/><Relationship Id="rId4" Type="http://schemas.openxmlformats.org/officeDocument/2006/relationships/hyperlink" Target="http://code.google.com/p/msysgit/downloads" TargetMode="External"/></Relationships>
</file>

<file path=ppt/slides/_rels/slide138.xml.rels><?xml version="1.0" encoding="UTF-8" standalone="yes"?>
<Relationships xmlns="http://schemas.openxmlformats.org/package/2006/relationships"><Relationship Id="rId2" Type="http://schemas.openxmlformats.org/officeDocument/2006/relationships/hyperlink" Target="mailto:mgroves@microsoft.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smtClean="0">
                <a:ea typeface="メイリオ" pitchFamily="50" charset="-128"/>
                <a:cs typeface="メイリオ" pitchFamily="50" charset="-128"/>
              </a:rPr>
              <a:t>Introducing Git version control into your team</a:t>
            </a:r>
            <a:endParaRPr lang="en-US" dirty="0"/>
          </a:p>
        </p:txBody>
      </p:sp>
      <p:sp>
        <p:nvSpPr>
          <p:cNvPr id="3" name="TextBox 2"/>
          <p:cNvSpPr txBox="1"/>
          <p:nvPr/>
        </p:nvSpPr>
        <p:spPr>
          <a:xfrm>
            <a:off x="4286250" y="3009900"/>
            <a:ext cx="466725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r" eaLnBrk="1" hangingPunct="1">
              <a:defRPr sz="4000">
                <a:solidFill>
                  <a:schemeClr val="accent2">
                    <a:lumMod val="75000"/>
                  </a:schemeClr>
                </a:solidFill>
                <a:latin typeface="+mj-lt"/>
                <a:ea typeface="メイリオ" pitchFamily="50" charset="-128"/>
                <a:cs typeface="メイリオ" pitchFamily="50" charset="-128"/>
              </a:defRPr>
            </a:lvl1pPr>
            <a:lvl2pPr algn="ctr" eaLnBrk="1" hangingPunct="1">
              <a:defRPr sz="4400">
                <a:solidFill>
                  <a:schemeClr val="tx2"/>
                </a:solidFill>
                <a:latin typeface="Arial" charset="0"/>
              </a:defRPr>
            </a:lvl2pPr>
            <a:lvl3pPr algn="ctr" eaLnBrk="1" hangingPunct="1">
              <a:defRPr sz="4400">
                <a:solidFill>
                  <a:schemeClr val="tx2"/>
                </a:solidFill>
                <a:latin typeface="Arial" charset="0"/>
              </a:defRPr>
            </a:lvl3pPr>
            <a:lvl4pPr algn="ctr" eaLnBrk="1" hangingPunct="1">
              <a:defRPr sz="4400">
                <a:solidFill>
                  <a:schemeClr val="tx2"/>
                </a:solidFill>
                <a:latin typeface="Arial" charset="0"/>
              </a:defRPr>
            </a:lvl4pPr>
            <a:lvl5pPr algn="ctr" eaLnBrk="1" hangingPunct="1">
              <a:defRPr sz="4400">
                <a:solidFill>
                  <a:schemeClr val="tx2"/>
                </a:solidFill>
                <a:latin typeface="Arial" charset="0"/>
              </a:defRPr>
            </a:lvl5pPr>
            <a:lvl6pPr marL="457200" algn="ctr" fontAlgn="base">
              <a:spcBef>
                <a:spcPct val="0"/>
              </a:spcBef>
              <a:spcAft>
                <a:spcPct val="0"/>
              </a:spcAft>
              <a:defRPr sz="4400">
                <a:solidFill>
                  <a:schemeClr val="tx2"/>
                </a:solidFill>
                <a:latin typeface="Arial" charset="0"/>
              </a:defRPr>
            </a:lvl6pPr>
            <a:lvl7pPr marL="914400" algn="ctr" fontAlgn="base">
              <a:spcBef>
                <a:spcPct val="0"/>
              </a:spcBef>
              <a:spcAft>
                <a:spcPct val="0"/>
              </a:spcAft>
              <a:defRPr sz="4400">
                <a:solidFill>
                  <a:schemeClr val="tx2"/>
                </a:solidFill>
                <a:latin typeface="Arial" charset="0"/>
              </a:defRPr>
            </a:lvl7pPr>
            <a:lvl8pPr marL="1371600" algn="ctr" fontAlgn="base">
              <a:spcBef>
                <a:spcPct val="0"/>
              </a:spcBef>
              <a:spcAft>
                <a:spcPct val="0"/>
              </a:spcAft>
              <a:defRPr sz="4400">
                <a:solidFill>
                  <a:schemeClr val="tx2"/>
                </a:solidFill>
                <a:latin typeface="Arial" charset="0"/>
              </a:defRPr>
            </a:lvl8pPr>
            <a:lvl9pPr marL="1828800" algn="ctr" fontAlgn="base">
              <a:spcBef>
                <a:spcPct val="0"/>
              </a:spcBef>
              <a:spcAft>
                <a:spcPct val="0"/>
              </a:spcAft>
              <a:defRPr sz="4400">
                <a:solidFill>
                  <a:schemeClr val="tx2"/>
                </a:solidFill>
                <a:latin typeface="Arial" charset="0"/>
              </a:defRPr>
            </a:lvl9pPr>
          </a:lstStyle>
          <a:p>
            <a:r>
              <a:rPr lang="en-US" sz="3200" dirty="0" smtClean="0"/>
              <a:t>Mark Groves</a:t>
            </a:r>
          </a:p>
          <a:p>
            <a:r>
              <a:rPr lang="en-US" sz="2800" dirty="0" smtClean="0">
                <a:hlinkClick r:id="rId3"/>
              </a:rPr>
              <a:t>mgroves@microsoft.com</a:t>
            </a:r>
            <a:endParaRPr lang="en-US" sz="2800" dirty="0" smtClean="0"/>
          </a:p>
          <a:p>
            <a:r>
              <a:rPr lang="en-US" sz="2800" dirty="0" smtClean="0">
                <a:hlinkClick r:id="rId4"/>
              </a:rPr>
              <a:t>@mgroves84 </a:t>
            </a:r>
            <a:endParaRPr lang="en-US" sz="2800" dirty="0"/>
          </a:p>
        </p:txBody>
      </p:sp>
    </p:spTree>
    <p:extLst>
      <p:ext uri="{BB962C8B-B14F-4D97-AF65-F5344CB8AC3E}">
        <p14:creationId xmlns:p14="http://schemas.microsoft.com/office/powerpoint/2010/main" val="48550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Git?</a:t>
            </a:r>
            <a:endParaRPr lang="en-US" dirty="0"/>
          </a:p>
        </p:txBody>
      </p:sp>
    </p:spTree>
    <p:extLst>
      <p:ext uri="{BB962C8B-B14F-4D97-AF65-F5344CB8AC3E}">
        <p14:creationId xmlns:p14="http://schemas.microsoft.com/office/powerpoint/2010/main" val="23824371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 – Rebase Flow</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3924300" y="410979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3444826" y="2008699"/>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3367969" y="192965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667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 – Rebase Flow</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460718" y="1065089"/>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622518" y="2575392"/>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60718" y="2575392"/>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9" name="Straight Arrow Connector 28"/>
          <p:cNvCxnSpPr/>
          <p:nvPr/>
        </p:nvCxnSpPr>
        <p:spPr>
          <a:xfrm flipH="1">
            <a:off x="2124266" y="279764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3924300" y="3565306"/>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98918" y="257208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62466"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4825771" y="215991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rebase develop</a:t>
            </a:r>
          </a:p>
        </p:txBody>
      </p:sp>
      <p:sp>
        <p:nvSpPr>
          <p:cNvPr id="23" name="Rectangle 22"/>
          <p:cNvSpPr/>
          <p:nvPr/>
        </p:nvSpPr>
        <p:spPr>
          <a:xfrm>
            <a:off x="4142205"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4711471" y="3134854"/>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6006871" y="2054257"/>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cxnSp>
        <p:nvCxnSpPr>
          <p:cNvPr id="20" name="Straight Arrow Connector 19"/>
          <p:cNvCxnSpPr/>
          <p:nvPr/>
        </p:nvCxnSpPr>
        <p:spPr>
          <a:xfrm flipH="1">
            <a:off x="3800666" y="280775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1622518" y="1927257"/>
            <a:ext cx="501748" cy="444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I</a:t>
            </a:r>
            <a:endParaRPr lang="en-US" sz="2800" dirty="0"/>
          </a:p>
        </p:txBody>
      </p:sp>
      <p:cxnSp>
        <p:nvCxnSpPr>
          <p:cNvPr id="26" name="Straight Arrow Connector 25"/>
          <p:cNvCxnSpPr/>
          <p:nvPr/>
        </p:nvCxnSpPr>
        <p:spPr>
          <a:xfrm flipH="1">
            <a:off x="1257300" y="2318660"/>
            <a:ext cx="336452" cy="2530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5-Point Star 27"/>
          <p:cNvSpPr/>
          <p:nvPr/>
        </p:nvSpPr>
        <p:spPr>
          <a:xfrm>
            <a:off x="5930014" y="196587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67996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 – Rebase Flow</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4825771" y="1668305"/>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622518" y="2575392"/>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60718" y="2575392"/>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9" name="Straight Arrow Connector 28"/>
          <p:cNvCxnSpPr/>
          <p:nvPr/>
        </p:nvCxnSpPr>
        <p:spPr>
          <a:xfrm flipH="1">
            <a:off x="2124266" y="279764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4711471" y="3550412"/>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98918" y="257208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62466"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4825771" y="215991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push origin</a:t>
            </a:r>
          </a:p>
        </p:txBody>
      </p:sp>
      <p:sp>
        <p:nvSpPr>
          <p:cNvPr id="23" name="Rectangle 22"/>
          <p:cNvSpPr/>
          <p:nvPr/>
        </p:nvSpPr>
        <p:spPr>
          <a:xfrm>
            <a:off x="4142205"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4711471" y="3134854"/>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6006871" y="2054257"/>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cxnSp>
        <p:nvCxnSpPr>
          <p:cNvPr id="20" name="Straight Arrow Connector 19"/>
          <p:cNvCxnSpPr/>
          <p:nvPr/>
        </p:nvCxnSpPr>
        <p:spPr>
          <a:xfrm flipH="1">
            <a:off x="3800666" y="280775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5-Point Star 24"/>
          <p:cNvSpPr/>
          <p:nvPr/>
        </p:nvSpPr>
        <p:spPr>
          <a:xfrm>
            <a:off x="5930014" y="1970068"/>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75771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Rebase Flow</a:t>
            </a:r>
            <a:endParaRPr lang="en-US" dirty="0"/>
          </a:p>
        </p:txBody>
      </p:sp>
      <p:sp>
        <p:nvSpPr>
          <p:cNvPr id="24" name="Rectangle 23"/>
          <p:cNvSpPr/>
          <p:nvPr/>
        </p:nvSpPr>
        <p:spPr>
          <a:xfrm>
            <a:off x="2959657" y="124437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7055080" y="340932"/>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3851827" y="1248019"/>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4690027" y="1248019"/>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9" name="Straight Arrow Connector 28"/>
          <p:cNvCxnSpPr/>
          <p:nvPr/>
        </p:nvCxnSpPr>
        <p:spPr>
          <a:xfrm flipH="1">
            <a:off x="4353575" y="147026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6940780" y="222303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5528227" y="124471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5191775" y="146696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3486609" y="146696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7055080" y="832537"/>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3" name="Rectangle 22"/>
          <p:cNvSpPr/>
          <p:nvPr/>
        </p:nvSpPr>
        <p:spPr>
          <a:xfrm>
            <a:off x="6371514" y="124437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6940780" y="1807481"/>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cxnSp>
        <p:nvCxnSpPr>
          <p:cNvPr id="20" name="Straight Arrow Connector 19"/>
          <p:cNvCxnSpPr/>
          <p:nvPr/>
        </p:nvCxnSpPr>
        <p:spPr>
          <a:xfrm flipH="1">
            <a:off x="6029975" y="148038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205652" y="316709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6" name="Line Callout 1 25"/>
          <p:cNvSpPr/>
          <p:nvPr/>
        </p:nvSpPr>
        <p:spPr>
          <a:xfrm>
            <a:off x="4353575" y="2223039"/>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8" name="Rectangle 27"/>
          <p:cNvSpPr/>
          <p:nvPr/>
        </p:nvSpPr>
        <p:spPr>
          <a:xfrm>
            <a:off x="1069056" y="373197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30" name="Rectangle 29"/>
          <p:cNvSpPr/>
          <p:nvPr/>
        </p:nvSpPr>
        <p:spPr>
          <a:xfrm>
            <a:off x="1907256" y="373197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31" name="Straight Arrow Connector 30"/>
          <p:cNvCxnSpPr/>
          <p:nvPr/>
        </p:nvCxnSpPr>
        <p:spPr>
          <a:xfrm flipH="1" flipV="1">
            <a:off x="456527" y="361159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1570804" y="395422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3" name="Line Callout 1 32"/>
          <p:cNvSpPr/>
          <p:nvPr/>
        </p:nvSpPr>
        <p:spPr>
          <a:xfrm>
            <a:off x="3399604" y="470513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34" name="Rectangle 33"/>
          <p:cNvSpPr/>
          <p:nvPr/>
        </p:nvSpPr>
        <p:spPr>
          <a:xfrm>
            <a:off x="2745456" y="372866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35" name="Straight Arrow Connector 34"/>
          <p:cNvCxnSpPr/>
          <p:nvPr/>
        </p:nvCxnSpPr>
        <p:spPr>
          <a:xfrm flipH="1">
            <a:off x="2409004" y="395091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732604" y="338967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Line Callout 1 37"/>
          <p:cNvSpPr/>
          <p:nvPr/>
        </p:nvSpPr>
        <p:spPr>
          <a:xfrm>
            <a:off x="4309702" y="2699289"/>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39" name="Rectangle 38"/>
          <p:cNvSpPr/>
          <p:nvPr/>
        </p:nvSpPr>
        <p:spPr>
          <a:xfrm>
            <a:off x="1069056" y="315868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40" name="Line Callout 1 39"/>
          <p:cNvSpPr/>
          <p:nvPr/>
        </p:nvSpPr>
        <p:spPr>
          <a:xfrm>
            <a:off x="3399604" y="430154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42" name="Rectangle 41"/>
          <p:cNvSpPr/>
          <p:nvPr/>
        </p:nvSpPr>
        <p:spPr>
          <a:xfrm>
            <a:off x="3632517" y="315091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J</a:t>
            </a:r>
            <a:endParaRPr lang="en-US" sz="2800" dirty="0"/>
          </a:p>
        </p:txBody>
      </p:sp>
      <p:cxnSp>
        <p:nvCxnSpPr>
          <p:cNvPr id="43" name="Straight Arrow Connector 42"/>
          <p:cNvCxnSpPr>
            <a:stCxn id="42" idx="1"/>
          </p:cNvCxnSpPr>
          <p:nvPr/>
        </p:nvCxnSpPr>
        <p:spPr>
          <a:xfrm flipH="1" flipV="1">
            <a:off x="1570804" y="3369978"/>
            <a:ext cx="2061713" cy="31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flipH="1">
            <a:off x="3322685" y="3625870"/>
            <a:ext cx="549956" cy="325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itle 1"/>
          <p:cNvSpPr txBox="1">
            <a:spLocks/>
          </p:cNvSpPr>
          <p:nvPr/>
        </p:nvSpPr>
        <p:spPr bwMode="auto">
          <a:xfrm>
            <a:off x="5296818" y="3965876"/>
            <a:ext cx="333283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t>Merge Flow</a:t>
            </a:r>
            <a:endParaRPr lang="en-US" kern="0" dirty="0"/>
          </a:p>
        </p:txBody>
      </p:sp>
    </p:spTree>
    <p:extLst>
      <p:ext uri="{BB962C8B-B14F-4D97-AF65-F5344CB8AC3E}">
        <p14:creationId xmlns:p14="http://schemas.microsoft.com/office/powerpoint/2010/main" val="321531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Short vs. Long-Lived Branches</a:t>
            </a:r>
            <a:endParaRPr lang="en-US" dirty="0"/>
          </a:p>
        </p:txBody>
      </p:sp>
      <p:sp>
        <p:nvSpPr>
          <p:cNvPr id="3" name="TextBox 2"/>
          <p:cNvSpPr txBox="1"/>
          <p:nvPr/>
        </p:nvSpPr>
        <p:spPr>
          <a:xfrm>
            <a:off x="457200" y="1401114"/>
            <a:ext cx="8686800" cy="3416320"/>
          </a:xfrm>
          <a:prstGeom prst="rect">
            <a:avLst/>
          </a:prstGeom>
          <a:noFill/>
        </p:spPr>
        <p:txBody>
          <a:bodyPr wrap="square" rtlCol="0">
            <a:spAutoFit/>
          </a:bodyPr>
          <a:lstStyle/>
          <a:p>
            <a:r>
              <a:rPr lang="en-US" sz="3600" dirty="0" smtClean="0">
                <a:solidFill>
                  <a:srgbClr val="4D4D4D"/>
                </a:solidFill>
                <a:latin typeface="+mj-lt"/>
              </a:rPr>
              <a:t>Great for multi-version work</a:t>
            </a:r>
          </a:p>
          <a:p>
            <a:r>
              <a:rPr lang="en-US" sz="3600" dirty="0" smtClean="0">
                <a:solidFill>
                  <a:srgbClr val="4D4D4D"/>
                </a:solidFill>
                <a:latin typeface="+mj-lt"/>
              </a:rPr>
              <a:t>Follow same rules as Master</a:t>
            </a:r>
          </a:p>
          <a:p>
            <a:r>
              <a:rPr lang="en-US" sz="3600" dirty="0">
                <a:solidFill>
                  <a:srgbClr val="4D4D4D"/>
                </a:solidFill>
                <a:latin typeface="+mj-lt"/>
              </a:rPr>
              <a:t>	</a:t>
            </a:r>
            <a:r>
              <a:rPr lang="en-US" sz="2800" dirty="0" smtClean="0">
                <a:solidFill>
                  <a:srgbClr val="4D4D4D"/>
                </a:solidFill>
                <a:latin typeface="+mj-lt"/>
              </a:rPr>
              <a:t>…use </a:t>
            </a:r>
            <a:r>
              <a:rPr lang="en-US" sz="2800" dirty="0" smtClean="0">
                <a:solidFill>
                  <a:srgbClr val="4D4D4D"/>
                </a:solidFill>
                <a:latin typeface="+mj-lt"/>
              </a:rPr>
              <a:t>Story </a:t>
            </a:r>
            <a:r>
              <a:rPr lang="en-US" sz="2800" dirty="0" smtClean="0">
                <a:solidFill>
                  <a:srgbClr val="4D4D4D"/>
                </a:solidFill>
                <a:latin typeface="+mj-lt"/>
              </a:rPr>
              <a:t>branches</a:t>
            </a:r>
          </a:p>
          <a:p>
            <a:r>
              <a:rPr lang="en-US" sz="3600" dirty="0" smtClean="0">
                <a:solidFill>
                  <a:srgbClr val="4D4D4D"/>
                </a:solidFill>
                <a:latin typeface="+mj-lt"/>
              </a:rPr>
              <a:t>Define your conventions </a:t>
            </a:r>
          </a:p>
          <a:p>
            <a:r>
              <a:rPr lang="en-US" sz="3600" dirty="0" smtClean="0">
                <a:solidFill>
                  <a:srgbClr val="4D4D4D"/>
                </a:solidFill>
                <a:latin typeface="+mj-lt"/>
              </a:rPr>
              <a:t>	What branches do you want to share?</a:t>
            </a:r>
          </a:p>
          <a:p>
            <a:r>
              <a:rPr lang="en-US" sz="3600" dirty="0">
                <a:solidFill>
                  <a:srgbClr val="4D4D4D"/>
                </a:solidFill>
                <a:latin typeface="+mj-lt"/>
              </a:rPr>
              <a:t>	</a:t>
            </a:r>
            <a:r>
              <a:rPr lang="en-US" sz="3600" dirty="0" smtClean="0">
                <a:solidFill>
                  <a:srgbClr val="4D4D4D"/>
                </a:solidFill>
                <a:latin typeface="+mj-lt"/>
              </a:rPr>
              <a:t>Branch per environment?</a:t>
            </a:r>
          </a:p>
        </p:txBody>
      </p:sp>
    </p:spTree>
    <p:extLst>
      <p:ext uri="{BB962C8B-B14F-4D97-AF65-F5344CB8AC3E}">
        <p14:creationId xmlns:p14="http://schemas.microsoft.com/office/powerpoint/2010/main" val="32568603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Deploying with Git</a:t>
            </a:r>
            <a:endParaRPr lang="en-US" dirty="0"/>
          </a:p>
        </p:txBody>
      </p:sp>
    </p:spTree>
    <p:extLst>
      <p:ext uri="{BB962C8B-B14F-4D97-AF65-F5344CB8AC3E}">
        <p14:creationId xmlns:p14="http://schemas.microsoft.com/office/powerpoint/2010/main" val="10075327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Deploying with Git</a:t>
            </a:r>
            <a:endParaRPr lang="en-US" dirty="0"/>
          </a:p>
        </p:txBody>
      </p:sp>
      <p:sp>
        <p:nvSpPr>
          <p:cNvPr id="3" name="TextBox 2"/>
          <p:cNvSpPr txBox="1"/>
          <p:nvPr/>
        </p:nvSpPr>
        <p:spPr>
          <a:xfrm>
            <a:off x="457200" y="1401114"/>
            <a:ext cx="8686800" cy="1754326"/>
          </a:xfrm>
          <a:prstGeom prst="rect">
            <a:avLst/>
          </a:prstGeom>
          <a:noFill/>
        </p:spPr>
        <p:txBody>
          <a:bodyPr wrap="square" rtlCol="0">
            <a:spAutoFit/>
          </a:bodyPr>
          <a:lstStyle/>
          <a:p>
            <a:r>
              <a:rPr lang="en-US" sz="3600" dirty="0">
                <a:solidFill>
                  <a:srgbClr val="4D4D4D"/>
                </a:solidFill>
                <a:latin typeface="+mj-lt"/>
              </a:rPr>
              <a:t>Developer “FTP”</a:t>
            </a:r>
          </a:p>
          <a:p>
            <a:endParaRPr lang="en-US" sz="3600" dirty="0">
              <a:solidFill>
                <a:srgbClr val="4D4D4D"/>
              </a:solidFill>
              <a:latin typeface="+mj-lt"/>
            </a:endParaRPr>
          </a:p>
          <a:p>
            <a:endParaRPr lang="en-US" sz="3600" dirty="0">
              <a:solidFill>
                <a:srgbClr val="4D4D4D"/>
              </a:solidFill>
              <a:latin typeface="+mj-lt"/>
            </a:endParaRPr>
          </a:p>
        </p:txBody>
      </p:sp>
    </p:spTree>
    <p:extLst>
      <p:ext uri="{BB962C8B-B14F-4D97-AF65-F5344CB8AC3E}">
        <p14:creationId xmlns:p14="http://schemas.microsoft.com/office/powerpoint/2010/main" val="37788129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Deploying with Git</a:t>
            </a:r>
            <a:endParaRPr lang="en-US" dirty="0"/>
          </a:p>
        </p:txBody>
      </p:sp>
      <p:sp>
        <p:nvSpPr>
          <p:cNvPr id="3" name="TextBox 2"/>
          <p:cNvSpPr txBox="1"/>
          <p:nvPr/>
        </p:nvSpPr>
        <p:spPr>
          <a:xfrm>
            <a:off x="457200" y="1401114"/>
            <a:ext cx="8686800" cy="2862322"/>
          </a:xfrm>
          <a:prstGeom prst="rect">
            <a:avLst/>
          </a:prstGeom>
          <a:noFill/>
        </p:spPr>
        <p:txBody>
          <a:bodyPr wrap="square" rtlCol="0">
            <a:spAutoFit/>
          </a:bodyPr>
          <a:lstStyle/>
          <a:p>
            <a:r>
              <a:rPr lang="en-US" sz="3600" dirty="0" smtClean="0">
                <a:solidFill>
                  <a:srgbClr val="4D4D4D"/>
                </a:solidFill>
                <a:latin typeface="+mj-lt"/>
              </a:rPr>
              <a:t>Developer “FTP”</a:t>
            </a:r>
          </a:p>
          <a:p>
            <a:r>
              <a:rPr lang="en-US" sz="3600" dirty="0" smtClean="0">
                <a:solidFill>
                  <a:srgbClr val="4D4D4D"/>
                </a:solidFill>
                <a:latin typeface="+mj-lt"/>
              </a:rPr>
              <a:t>Additional Branches pointing at:</a:t>
            </a:r>
          </a:p>
          <a:p>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31386265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Deploying with Git</a:t>
            </a:r>
            <a:endParaRPr lang="en-US" dirty="0"/>
          </a:p>
        </p:txBody>
      </p:sp>
      <p:sp>
        <p:nvSpPr>
          <p:cNvPr id="3" name="TextBox 2"/>
          <p:cNvSpPr txBox="1"/>
          <p:nvPr/>
        </p:nvSpPr>
        <p:spPr>
          <a:xfrm>
            <a:off x="457200" y="1401114"/>
            <a:ext cx="8686800" cy="2862322"/>
          </a:xfrm>
          <a:prstGeom prst="rect">
            <a:avLst/>
          </a:prstGeom>
          <a:noFill/>
        </p:spPr>
        <p:txBody>
          <a:bodyPr wrap="square" rtlCol="0">
            <a:spAutoFit/>
          </a:bodyPr>
          <a:lstStyle/>
          <a:p>
            <a:r>
              <a:rPr lang="en-US" sz="3600" dirty="0" smtClean="0">
                <a:solidFill>
                  <a:srgbClr val="4D4D4D"/>
                </a:solidFill>
                <a:latin typeface="+mj-lt"/>
              </a:rPr>
              <a:t>Developer FTP</a:t>
            </a:r>
          </a:p>
          <a:p>
            <a:r>
              <a:rPr lang="en-US" sz="3600" dirty="0" smtClean="0">
                <a:solidFill>
                  <a:srgbClr val="4D4D4D"/>
                </a:solidFill>
                <a:latin typeface="+mj-lt"/>
              </a:rPr>
              <a:t>Additional Branches pointing at:</a:t>
            </a:r>
          </a:p>
          <a:p>
            <a:r>
              <a:rPr lang="en-US" sz="3600" dirty="0" smtClean="0">
                <a:solidFill>
                  <a:srgbClr val="4D4D4D"/>
                </a:solidFill>
                <a:latin typeface="+mj-lt"/>
              </a:rPr>
              <a:t>	Test, Staging , Production</a:t>
            </a: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23808034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Deploying with Git</a:t>
            </a:r>
            <a:endParaRPr lang="en-US" dirty="0"/>
          </a:p>
        </p:txBody>
      </p:sp>
      <p:sp>
        <p:nvSpPr>
          <p:cNvPr id="3" name="TextBox 2"/>
          <p:cNvSpPr txBox="1"/>
          <p:nvPr/>
        </p:nvSpPr>
        <p:spPr>
          <a:xfrm>
            <a:off x="457200" y="1401114"/>
            <a:ext cx="8686800" cy="3416320"/>
          </a:xfrm>
          <a:prstGeom prst="rect">
            <a:avLst/>
          </a:prstGeom>
          <a:noFill/>
        </p:spPr>
        <p:txBody>
          <a:bodyPr wrap="square" rtlCol="0">
            <a:spAutoFit/>
          </a:bodyPr>
          <a:lstStyle/>
          <a:p>
            <a:r>
              <a:rPr lang="en-US" sz="3600" dirty="0" smtClean="0">
                <a:solidFill>
                  <a:srgbClr val="4D4D4D"/>
                </a:solidFill>
                <a:latin typeface="+mj-lt"/>
              </a:rPr>
              <a:t>Developer FTP</a:t>
            </a:r>
          </a:p>
          <a:p>
            <a:r>
              <a:rPr lang="en-US" sz="3600" dirty="0" smtClean="0">
                <a:solidFill>
                  <a:srgbClr val="4D4D4D"/>
                </a:solidFill>
                <a:latin typeface="+mj-lt"/>
              </a:rPr>
              <a:t>Additional Branches pointing at:</a:t>
            </a:r>
          </a:p>
          <a:p>
            <a:r>
              <a:rPr lang="en-US" sz="3600" dirty="0" smtClean="0">
                <a:solidFill>
                  <a:srgbClr val="4D4D4D"/>
                </a:solidFill>
                <a:latin typeface="+mj-lt"/>
              </a:rPr>
              <a:t>	Test, Staging , Production</a:t>
            </a:r>
          </a:p>
          <a:p>
            <a:r>
              <a:rPr lang="en-US" sz="3600" dirty="0" smtClean="0">
                <a:solidFill>
                  <a:srgbClr val="4D4D4D"/>
                </a:solidFill>
                <a:latin typeface="+mj-lt"/>
              </a:rPr>
              <a:t>Post Commit Hooks Automate deployments</a:t>
            </a: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928504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06" y="537673"/>
            <a:ext cx="1909483" cy="857250"/>
          </a:xfrm>
        </p:spPr>
        <p:txBody>
          <a:bodyPr/>
          <a:lstStyle/>
          <a:p>
            <a:r>
              <a:rPr lang="en-US" dirty="0" smtClean="0"/>
              <a:t>Git is a</a:t>
            </a:r>
            <a:endParaRPr lang="en-US" dirty="0"/>
          </a:p>
        </p:txBody>
      </p:sp>
      <p:sp>
        <p:nvSpPr>
          <p:cNvPr id="3" name="TextBox 2"/>
          <p:cNvSpPr txBox="1"/>
          <p:nvPr/>
        </p:nvSpPr>
        <p:spPr>
          <a:xfrm>
            <a:off x="277906" y="1163523"/>
            <a:ext cx="8422341" cy="1569660"/>
          </a:xfrm>
          <a:prstGeom prst="rect">
            <a:avLst/>
          </a:prstGeom>
          <a:noFill/>
        </p:spPr>
        <p:txBody>
          <a:bodyPr wrap="square" rtlCol="0">
            <a:spAutoFit/>
          </a:bodyPr>
          <a:lstStyle/>
          <a:p>
            <a:r>
              <a:rPr lang="en-US" sz="9600" dirty="0" smtClean="0">
                <a:solidFill>
                  <a:srgbClr val="FF0000"/>
                </a:solidFill>
                <a:latin typeface="Magneto" panose="04030805050802020D02" pitchFamily="82" charset="0"/>
              </a:rPr>
              <a:t>Distributed</a:t>
            </a:r>
            <a:endParaRPr lang="en-US" sz="9600" dirty="0">
              <a:solidFill>
                <a:srgbClr val="FF0000"/>
              </a:solidFill>
              <a:latin typeface="Magneto" panose="04030805050802020D02" pitchFamily="82" charset="0"/>
            </a:endParaRPr>
          </a:p>
        </p:txBody>
      </p:sp>
      <p:sp>
        <p:nvSpPr>
          <p:cNvPr id="4" name="Title 1"/>
          <p:cNvSpPr txBox="1">
            <a:spLocks/>
          </p:cNvSpPr>
          <p:nvPr/>
        </p:nvSpPr>
        <p:spPr bwMode="auto">
          <a:xfrm>
            <a:off x="2256862" y="2087727"/>
            <a:ext cx="7682753"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chemeClr val="accent6">
                    <a:lumMod val="50000"/>
                  </a:schemeClr>
                </a:solidFill>
                <a:latin typeface="Consolas" panose="020B0609020204030204" pitchFamily="49" charset="0"/>
                <a:cs typeface="Consolas" panose="020B0609020204030204" pitchFamily="49" charset="0"/>
              </a:rPr>
              <a:t>Version Control System</a:t>
            </a:r>
            <a:endParaRPr lang="en-US" kern="0" dirty="0">
              <a:solidFill>
                <a:schemeClr val="accent6">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56324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Cloud Providers – Git Support</a:t>
            </a:r>
            <a:endParaRPr lang="en-US" dirty="0"/>
          </a:p>
        </p:txBody>
      </p:sp>
      <p:sp>
        <p:nvSpPr>
          <p:cNvPr id="3" name="TextBox 2"/>
          <p:cNvSpPr txBox="1"/>
          <p:nvPr/>
        </p:nvSpPr>
        <p:spPr>
          <a:xfrm>
            <a:off x="457200" y="1179025"/>
            <a:ext cx="8686800" cy="3970318"/>
          </a:xfrm>
          <a:prstGeom prst="rect">
            <a:avLst/>
          </a:prstGeom>
          <a:noFill/>
        </p:spPr>
        <p:txBody>
          <a:bodyPr wrap="square" rtlCol="0">
            <a:spAutoFit/>
          </a:bodyPr>
          <a:lstStyle/>
          <a:p>
            <a:r>
              <a:rPr lang="en-US" sz="3600" dirty="0" smtClean="0">
                <a:solidFill>
                  <a:srgbClr val="4D4D4D"/>
                </a:solidFill>
                <a:latin typeface="+mj-lt"/>
              </a:rPr>
              <a:t>AppHarbor</a:t>
            </a:r>
          </a:p>
          <a:p>
            <a:r>
              <a:rPr lang="en-US" sz="3600" dirty="0" smtClean="0">
                <a:solidFill>
                  <a:srgbClr val="4D4D4D"/>
                </a:solidFill>
                <a:latin typeface="+mj-lt"/>
              </a:rPr>
              <a:t>Heroku</a:t>
            </a:r>
          </a:p>
          <a:p>
            <a:r>
              <a:rPr lang="en-US" sz="3600" dirty="0" smtClean="0">
                <a:solidFill>
                  <a:srgbClr val="4D4D4D"/>
                </a:solidFill>
                <a:latin typeface="+mj-lt"/>
              </a:rPr>
              <a:t>Nodejitsu</a:t>
            </a:r>
          </a:p>
          <a:p>
            <a:r>
              <a:rPr lang="en-US" sz="3600" dirty="0">
                <a:solidFill>
                  <a:srgbClr val="4D4D4D"/>
                </a:solidFill>
                <a:latin typeface="+mj-lt"/>
              </a:rPr>
              <a:t>Windows </a:t>
            </a:r>
            <a:r>
              <a:rPr lang="en-US" sz="3600" dirty="0" smtClean="0">
                <a:solidFill>
                  <a:srgbClr val="4D4D4D"/>
                </a:solidFill>
                <a:latin typeface="+mj-lt"/>
              </a:rPr>
              <a:t>Azure</a:t>
            </a:r>
          </a:p>
          <a:p>
            <a:r>
              <a:rPr lang="en-US" sz="3600" dirty="0" smtClean="0">
                <a:solidFill>
                  <a:srgbClr val="4D4D4D"/>
                </a:solidFill>
                <a:latin typeface="+mj-lt"/>
              </a:rPr>
              <a:t>… to name a few</a:t>
            </a: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25748322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Azure Deploy</a:t>
            </a:r>
            <a:endParaRPr lang="en-US" dirty="0"/>
          </a:p>
        </p:txBody>
      </p:sp>
    </p:spTree>
    <p:extLst>
      <p:ext uri="{BB962C8B-B14F-4D97-AF65-F5344CB8AC3E}">
        <p14:creationId xmlns:p14="http://schemas.microsoft.com/office/powerpoint/2010/main" val="19575962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1" y="1"/>
            <a:ext cx="9144000" cy="5165272"/>
          </a:xfrm>
          <a:prstGeom prst="rect">
            <a:avLst/>
          </a:prstGeom>
        </p:spPr>
      </p:pic>
      <p:sp>
        <p:nvSpPr>
          <p:cNvPr id="3"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1586531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0"/>
            <a:ext cx="9144000" cy="5165271"/>
          </a:xfrm>
          <a:prstGeom prst="rect">
            <a:avLst/>
          </a:prstGeom>
        </p:spPr>
      </p:pic>
      <p:sp>
        <p:nvSpPr>
          <p:cNvPr id="4"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20003267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0"/>
            <a:ext cx="9144000" cy="5165271"/>
          </a:xfrm>
          <a:prstGeom prst="rect">
            <a:avLst/>
          </a:prstGeom>
        </p:spPr>
      </p:pic>
      <p:sp>
        <p:nvSpPr>
          <p:cNvPr id="4"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2007013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1"/>
            <a:ext cx="9105459" cy="5143500"/>
          </a:xfrm>
          <a:prstGeom prst="rect">
            <a:avLst/>
          </a:prstGeom>
        </p:spPr>
      </p:pic>
      <p:sp>
        <p:nvSpPr>
          <p:cNvPr id="4"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88148448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0"/>
            <a:ext cx="9144000" cy="5165271"/>
          </a:xfrm>
          <a:prstGeom prst="rect">
            <a:avLst/>
          </a:prstGeom>
        </p:spPr>
      </p:pic>
      <p:sp>
        <p:nvSpPr>
          <p:cNvPr id="4" name="Rectangle 4"/>
          <p:cNvSpPr/>
          <p:nvPr/>
        </p:nvSpPr>
        <p:spPr bwMode="auto">
          <a:xfrm>
            <a:off x="6686093" y="1463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9319574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0" y="0"/>
            <a:ext cx="9144000" cy="5165271"/>
          </a:xfrm>
          <a:prstGeom prst="rect">
            <a:avLst/>
          </a:prstGeom>
        </p:spPr>
      </p:pic>
      <p:sp>
        <p:nvSpPr>
          <p:cNvPr id="5" name="Rectangle 2"/>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9533016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1"/>
            <a:ext cx="9105459" cy="5143500"/>
          </a:xfrm>
          <a:prstGeom prst="rect">
            <a:avLst/>
          </a:prstGeom>
        </p:spPr>
      </p:pic>
      <p:sp>
        <p:nvSpPr>
          <p:cNvPr id="4"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1661972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0"/>
            <a:ext cx="9144000" cy="5165271"/>
          </a:xfrm>
          <a:prstGeom prst="rect">
            <a:avLst/>
          </a:prstGeom>
        </p:spPr>
      </p:pic>
      <p:sp>
        <p:nvSpPr>
          <p:cNvPr id="4"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857149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663" y="939404"/>
            <a:ext cx="3876675" cy="2299096"/>
          </a:xfrm>
        </p:spPr>
        <p:txBody>
          <a:bodyPr/>
          <a:lstStyle/>
          <a:p>
            <a:r>
              <a:rPr lang="en-US" sz="22000" dirty="0" smtClean="0"/>
              <a:t>OR</a:t>
            </a:r>
            <a:endParaRPr lang="en-US" sz="22000" dirty="0"/>
          </a:p>
        </p:txBody>
      </p:sp>
    </p:spTree>
    <p:extLst>
      <p:ext uri="{BB962C8B-B14F-4D97-AF65-F5344CB8AC3E}">
        <p14:creationId xmlns:p14="http://schemas.microsoft.com/office/powerpoint/2010/main" val="18499103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0"/>
            <a:ext cx="9144000" cy="5165271"/>
          </a:xfrm>
          <a:prstGeom prst="rect">
            <a:avLst/>
          </a:prstGeom>
        </p:spPr>
      </p:pic>
      <p:sp>
        <p:nvSpPr>
          <p:cNvPr id="4"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0546435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0" y="0"/>
            <a:ext cx="9144000" cy="5165271"/>
          </a:xfrm>
          <a:prstGeom prst="rect">
            <a:avLst/>
          </a:prstGeom>
        </p:spPr>
      </p:pic>
      <p:sp>
        <p:nvSpPr>
          <p:cNvPr id="4" name="Rectangle 4"/>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1363261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143500"/>
          </a:xfrm>
          <a:prstGeom prst="rect">
            <a:avLst/>
          </a:prstGeom>
          <a:solidFill>
            <a:schemeClr val="bg1">
              <a:lumMod val="95000"/>
              <a:lumOff val="5000"/>
            </a:schemeClr>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4" name="TextBox 3"/>
          <p:cNvSpPr txBox="1"/>
          <p:nvPr/>
        </p:nvSpPr>
        <p:spPr>
          <a:xfrm>
            <a:off x="0" y="132188"/>
            <a:ext cx="11049000" cy="501675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C:\CoolProject &gt; git remote add azure https://</a:t>
            </a:r>
            <a:r>
              <a:rPr lang="en-US" dirty="0" smtClean="0">
                <a:latin typeface="Consolas" panose="020B0609020204030204" pitchFamily="49" charset="0"/>
                <a:cs typeface="Consolas" panose="020B0609020204030204" pitchFamily="49" charset="0"/>
              </a:rPr>
              <a:t>mgroves84@coolproject.scm.azurewebsites.net/coolproject.git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C:\CoolProject &gt; git remote -v</a:t>
            </a:r>
          </a:p>
          <a:p>
            <a:r>
              <a:rPr lang="en-US" dirty="0">
                <a:latin typeface="Consolas" panose="020B0609020204030204" pitchFamily="49" charset="0"/>
                <a:cs typeface="Consolas" panose="020B0609020204030204" pitchFamily="49" charset="0"/>
              </a:rPr>
              <a:t>azure   https://mgroves84@coolproject.scm.azurewebsites.net/coolproject.git (fetch)</a:t>
            </a:r>
          </a:p>
          <a:p>
            <a:r>
              <a:rPr lang="en-US" dirty="0">
                <a:latin typeface="Consolas" panose="020B0609020204030204" pitchFamily="49" charset="0"/>
                <a:cs typeface="Consolas" panose="020B0609020204030204" pitchFamily="49" charset="0"/>
              </a:rPr>
              <a:t>azure   https://mgroves84@coolproject.scm.azurewebsites.net/coolproject.git (push)</a:t>
            </a:r>
          </a:p>
          <a:p>
            <a:r>
              <a:rPr lang="en-US" dirty="0">
                <a:latin typeface="Consolas" panose="020B0609020204030204" pitchFamily="49" charset="0"/>
                <a:cs typeface="Consolas" panose="020B0609020204030204" pitchFamily="49" charset="0"/>
              </a:rPr>
              <a:t>origin  https://git01.codeplex.com/coolproject (fetch)</a:t>
            </a:r>
          </a:p>
          <a:p>
            <a:r>
              <a:rPr lang="en-US" dirty="0">
                <a:latin typeface="Consolas" panose="020B0609020204030204" pitchFamily="49" charset="0"/>
                <a:cs typeface="Consolas" panose="020B0609020204030204" pitchFamily="49" charset="0"/>
              </a:rPr>
              <a:t>origin  https://git01.codeplex.com/coolproject (push)</a:t>
            </a:r>
          </a:p>
          <a:p>
            <a:r>
              <a:rPr lang="en-US" dirty="0">
                <a:latin typeface="Consolas" panose="020B0609020204030204" pitchFamily="49" charset="0"/>
                <a:cs typeface="Consolas" panose="020B0609020204030204" pitchFamily="49" charset="0"/>
              </a:rPr>
              <a:t>C:\CoolProject &gt; git push azure master</a:t>
            </a:r>
          </a:p>
          <a:p>
            <a:r>
              <a:rPr lang="en-US" dirty="0">
                <a:latin typeface="Consolas" panose="020B0609020204030204" pitchFamily="49" charset="0"/>
                <a:cs typeface="Consolas" panose="020B0609020204030204" pitchFamily="49" charset="0"/>
              </a:rPr>
              <a:t>Counting objects: 3, done.</a:t>
            </a:r>
          </a:p>
          <a:p>
            <a:r>
              <a:rPr lang="en-US" dirty="0">
                <a:latin typeface="Consolas" panose="020B0609020204030204" pitchFamily="49" charset="0"/>
                <a:cs typeface="Consolas" panose="020B0609020204030204" pitchFamily="49" charset="0"/>
              </a:rPr>
              <a:t>Writing objects: 100% (3/3), 226 bytes, done.</a:t>
            </a:r>
          </a:p>
          <a:p>
            <a:r>
              <a:rPr lang="en-US" dirty="0">
                <a:latin typeface="Consolas" panose="020B0609020204030204" pitchFamily="49" charset="0"/>
                <a:cs typeface="Consolas" panose="020B0609020204030204" pitchFamily="49" charset="0"/>
              </a:rPr>
              <a:t>Total 3 (delta 0), reused 0 (delta 0)</a:t>
            </a:r>
          </a:p>
          <a:p>
            <a:r>
              <a:rPr lang="en-US" dirty="0">
                <a:latin typeface="Consolas" panose="020B0609020204030204" pitchFamily="49" charset="0"/>
                <a:cs typeface="Consolas" panose="020B0609020204030204" pitchFamily="49" charset="0"/>
              </a:rPr>
              <a:t>remote: New deployment received.</a:t>
            </a:r>
          </a:p>
          <a:p>
            <a:r>
              <a:rPr lang="en-US" dirty="0">
                <a:latin typeface="Consolas" panose="020B0609020204030204" pitchFamily="49" charset="0"/>
                <a:cs typeface="Consolas" panose="020B0609020204030204" pitchFamily="49" charset="0"/>
              </a:rPr>
              <a:t>remote: Updating branch 'master'.</a:t>
            </a:r>
          </a:p>
          <a:p>
            <a:r>
              <a:rPr lang="en-US" dirty="0">
                <a:latin typeface="Consolas" panose="020B0609020204030204" pitchFamily="49" charset="0"/>
                <a:cs typeface="Consolas" panose="020B0609020204030204" pitchFamily="49" charset="0"/>
              </a:rPr>
              <a:t>remote: Updating submodules.</a:t>
            </a:r>
          </a:p>
          <a:p>
            <a:r>
              <a:rPr lang="en-US" dirty="0">
                <a:latin typeface="Consolas" panose="020B0609020204030204" pitchFamily="49" charset="0"/>
                <a:cs typeface="Consolas" panose="020B0609020204030204" pitchFamily="49" charset="0"/>
              </a:rPr>
              <a:t>remote: Preparing deployment for commit id '7106a52771'.</a:t>
            </a:r>
          </a:p>
          <a:p>
            <a:r>
              <a:rPr lang="en-US" dirty="0">
                <a:latin typeface="Consolas" panose="020B0609020204030204" pitchFamily="49" charset="0"/>
                <a:cs typeface="Consolas" panose="020B0609020204030204" pitchFamily="49" charset="0"/>
              </a:rPr>
              <a:t>remote: Preparing files for deployment.</a:t>
            </a:r>
          </a:p>
          <a:p>
            <a:r>
              <a:rPr lang="en-US" dirty="0">
                <a:latin typeface="Consolas" panose="020B0609020204030204" pitchFamily="49" charset="0"/>
                <a:cs typeface="Consolas" panose="020B0609020204030204" pitchFamily="49" charset="0"/>
              </a:rPr>
              <a:t>remote: Deployment successful.</a:t>
            </a:r>
          </a:p>
          <a:p>
            <a:r>
              <a:rPr lang="en-US" dirty="0">
                <a:latin typeface="Consolas" panose="020B0609020204030204" pitchFamily="49" charset="0"/>
                <a:cs typeface="Consolas" panose="020B0609020204030204" pitchFamily="49" charset="0"/>
              </a:rPr>
              <a:t>To https://mgroves84@coolproject.scm.azurewebsites.net/coolproject.git</a:t>
            </a:r>
          </a:p>
          <a:p>
            <a:r>
              <a:rPr lang="en-US" dirty="0">
                <a:latin typeface="Consolas" panose="020B0609020204030204" pitchFamily="49" charset="0"/>
                <a:cs typeface="Consolas" panose="020B0609020204030204" pitchFamily="49" charset="0"/>
              </a:rPr>
              <a:t> * [new branch]      master -&gt; master</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562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0"/>
                                  </p:iterate>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500"/>
                                  </p:stCondLst>
                                  <p:iterate type="lt">
                                    <p:tmAbs val="0"/>
                                  </p:iterate>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400"/>
                                  </p:stCondLst>
                                  <p:iterate type="lt">
                                    <p:tmAbs val="0"/>
                                  </p:iterate>
                                  <p:childTnLst>
                                    <p:set>
                                      <p:cBhvr>
                                        <p:cTn id="31" dur="1" fill="hold">
                                          <p:stCondLst>
                                            <p:cond delay="499"/>
                                          </p:stCondLst>
                                        </p:cTn>
                                        <p:tgtEl>
                                          <p:spTgt spid="4">
                                            <p:txEl>
                                              <p:pRg st="8" end="8"/>
                                            </p:txEl>
                                          </p:spTgt>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100"/>
                                  </p:stCondLst>
                                  <p:iterate type="lt">
                                    <p:tmAbs val="0"/>
                                  </p:iterate>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500"/>
                                  </p:stCondLst>
                                  <p:iterate type="lt">
                                    <p:tmAbs val="0"/>
                                  </p:iterate>
                                  <p:childTnLst>
                                    <p:set>
                                      <p:cBhvr>
                                        <p:cTn id="37" dur="1" fill="hold">
                                          <p:stCondLst>
                                            <p:cond delay="749"/>
                                          </p:stCondLst>
                                        </p:cTn>
                                        <p:tgtEl>
                                          <p:spTgt spid="4">
                                            <p:txEl>
                                              <p:pRg st="10" end="10"/>
                                            </p:txEl>
                                          </p:spTgt>
                                        </p:tgtEl>
                                        <p:attrNameLst>
                                          <p:attrName>style.visibility</p:attrName>
                                        </p:attrNameLst>
                                      </p:cBhvr>
                                      <p:to>
                                        <p:strVal val="visible"/>
                                      </p:to>
                                    </p:set>
                                  </p:childTnLst>
                                </p:cTn>
                              </p:par>
                            </p:childTnLst>
                          </p:cTn>
                        </p:par>
                        <p:par>
                          <p:cTn id="38" fill="hold">
                            <p:stCondLst>
                              <p:cond delay="2750"/>
                            </p:stCondLst>
                            <p:childTnLst>
                              <p:par>
                                <p:cTn id="39" presetID="1" presetClass="entr" presetSubtype="0" fill="hold" grpId="0" nodeType="afterEffect">
                                  <p:stCondLst>
                                    <p:cond delay="0"/>
                                  </p:stCondLst>
                                  <p:iterate type="lt">
                                    <p:tmAbs val="0"/>
                                  </p:iterate>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par>
                          <p:cTn id="41" fill="hold">
                            <p:stCondLst>
                              <p:cond delay="2750"/>
                            </p:stCondLst>
                            <p:childTnLst>
                              <p:par>
                                <p:cTn id="42" presetID="1" presetClass="entr" presetSubtype="0" fill="hold" grpId="0" nodeType="afterEffect">
                                  <p:stCondLst>
                                    <p:cond delay="650"/>
                                  </p:stCondLst>
                                  <p:iterate type="lt">
                                    <p:tmAbs val="0"/>
                                  </p:iterate>
                                  <p:childTnLst>
                                    <p:set>
                                      <p:cBhvr>
                                        <p:cTn id="43" dur="1" fill="hold">
                                          <p:stCondLst>
                                            <p:cond delay="0"/>
                                          </p:stCondLst>
                                        </p:cTn>
                                        <p:tgtEl>
                                          <p:spTgt spid="4">
                                            <p:txEl>
                                              <p:pRg st="12" end="12"/>
                                            </p:txEl>
                                          </p:spTgt>
                                        </p:tgtEl>
                                        <p:attrNameLst>
                                          <p:attrName>style.visibility</p:attrName>
                                        </p:attrNameLst>
                                      </p:cBhvr>
                                      <p:to>
                                        <p:strVal val="visible"/>
                                      </p:to>
                                    </p:set>
                                  </p:childTnLst>
                                </p:cTn>
                              </p:par>
                            </p:childTnLst>
                          </p:cTn>
                        </p:par>
                        <p:par>
                          <p:cTn id="44" fill="hold">
                            <p:stCondLst>
                              <p:cond delay="3400"/>
                            </p:stCondLst>
                            <p:childTnLst>
                              <p:par>
                                <p:cTn id="45" presetID="1" presetClass="entr" presetSubtype="0" fill="hold" grpId="0" nodeType="afterEffect">
                                  <p:stCondLst>
                                    <p:cond delay="500"/>
                                  </p:stCondLst>
                                  <p:iterate type="lt">
                                    <p:tmAbs val="0"/>
                                  </p:iterate>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par>
                          <p:cTn id="47" fill="hold">
                            <p:stCondLst>
                              <p:cond delay="3900"/>
                            </p:stCondLst>
                            <p:childTnLst>
                              <p:par>
                                <p:cTn id="48" presetID="1" presetClass="entr" presetSubtype="0" fill="hold" grpId="0" nodeType="afterEffect">
                                  <p:stCondLst>
                                    <p:cond delay="500"/>
                                  </p:stCondLst>
                                  <p:iterate type="lt">
                                    <p:tmAbs val="0"/>
                                  </p:iterate>
                                  <p:childTnLst>
                                    <p:set>
                                      <p:cBhvr>
                                        <p:cTn id="49" dur="1" fill="hold">
                                          <p:stCondLst>
                                            <p:cond delay="0"/>
                                          </p:stCondLst>
                                        </p:cTn>
                                        <p:tgtEl>
                                          <p:spTgt spid="4">
                                            <p:txEl>
                                              <p:pRg st="14" end="14"/>
                                            </p:txEl>
                                          </p:spTgt>
                                        </p:tgtEl>
                                        <p:attrNameLst>
                                          <p:attrName>style.visibility</p:attrName>
                                        </p:attrNameLst>
                                      </p:cBhvr>
                                      <p:to>
                                        <p:strVal val="visible"/>
                                      </p:to>
                                    </p:set>
                                  </p:childTnLst>
                                </p:cTn>
                              </p:par>
                            </p:childTnLst>
                          </p:cTn>
                        </p:par>
                        <p:par>
                          <p:cTn id="50" fill="hold">
                            <p:stCondLst>
                              <p:cond delay="4400"/>
                            </p:stCondLst>
                            <p:childTnLst>
                              <p:par>
                                <p:cTn id="51" presetID="1" presetClass="entr" presetSubtype="0" fill="hold" grpId="0" nodeType="afterEffect">
                                  <p:stCondLst>
                                    <p:cond delay="700"/>
                                  </p:stCondLst>
                                  <p:iterate type="lt">
                                    <p:tmAbs val="0"/>
                                  </p:iterate>
                                  <p:childTnLst>
                                    <p:set>
                                      <p:cBhvr>
                                        <p:cTn id="52" dur="1" fill="hold">
                                          <p:stCondLst>
                                            <p:cond delay="0"/>
                                          </p:stCondLst>
                                        </p:cTn>
                                        <p:tgtEl>
                                          <p:spTgt spid="4">
                                            <p:txEl>
                                              <p:pRg st="15" end="15"/>
                                            </p:txEl>
                                          </p:spTgt>
                                        </p:tgtEl>
                                        <p:attrNameLst>
                                          <p:attrName>style.visibility</p:attrName>
                                        </p:attrNameLst>
                                      </p:cBhvr>
                                      <p:to>
                                        <p:strVal val="visible"/>
                                      </p:to>
                                    </p:set>
                                  </p:childTnLst>
                                </p:cTn>
                              </p:par>
                            </p:childTnLst>
                          </p:cTn>
                        </p:par>
                        <p:par>
                          <p:cTn id="53" fill="hold">
                            <p:stCondLst>
                              <p:cond delay="5100"/>
                            </p:stCondLst>
                            <p:childTnLst>
                              <p:par>
                                <p:cTn id="54" presetID="1" presetClass="entr" presetSubtype="0" fill="hold" grpId="0" nodeType="afterEffect">
                                  <p:stCondLst>
                                    <p:cond delay="500"/>
                                  </p:stCondLst>
                                  <p:iterate type="lt">
                                    <p:tmAbs val="0"/>
                                  </p:iterate>
                                  <p:childTnLst>
                                    <p:set>
                                      <p:cBhvr>
                                        <p:cTn id="55" dur="1" fill="hold">
                                          <p:stCondLst>
                                            <p:cond delay="0"/>
                                          </p:stCondLst>
                                        </p:cTn>
                                        <p:tgtEl>
                                          <p:spTgt spid="4">
                                            <p:txEl>
                                              <p:pRg st="16" end="16"/>
                                            </p:txEl>
                                          </p:spTgt>
                                        </p:tgtEl>
                                        <p:attrNameLst>
                                          <p:attrName>style.visibility</p:attrName>
                                        </p:attrNameLst>
                                      </p:cBhvr>
                                      <p:to>
                                        <p:strVal val="visible"/>
                                      </p:to>
                                    </p:set>
                                  </p:childTnLst>
                                </p:cTn>
                              </p:par>
                            </p:childTnLst>
                          </p:cTn>
                        </p:par>
                        <p:par>
                          <p:cTn id="56" fill="hold">
                            <p:stCondLst>
                              <p:cond delay="5600"/>
                            </p:stCondLst>
                            <p:childTnLst>
                              <p:par>
                                <p:cTn id="57" presetID="1" presetClass="entr" presetSubtype="0" fill="hold" grpId="0" nodeType="afterEffect">
                                  <p:stCondLst>
                                    <p:cond delay="400"/>
                                  </p:stCondLst>
                                  <p:iterate type="lt">
                                    <p:tmAbs val="0"/>
                                  </p:iterate>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165271"/>
          </a:xfrm>
          <a:prstGeom prst="rect">
            <a:avLst/>
          </a:prstGeom>
        </p:spPr>
      </p:pic>
      <p:sp>
        <p:nvSpPr>
          <p:cNvPr id="3" name="Rectangle 3"/>
          <p:cNvSpPr/>
          <p:nvPr/>
        </p:nvSpPr>
        <p:spPr bwMode="auto">
          <a:xfrm>
            <a:off x="6686093" y="2"/>
            <a:ext cx="797357" cy="138988"/>
          </a:xfrm>
          <a:prstGeom prst="rect">
            <a:avLst/>
          </a:prstGeom>
          <a:solidFill>
            <a:srgbClr val="3C454F"/>
          </a:solidFill>
          <a:ln w="9525" cap="flat" cmpd="sng" algn="ctr">
            <a:no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20980643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Git Deployment</a:t>
            </a:r>
            <a:endParaRPr lang="en-US" dirty="0"/>
          </a:p>
        </p:txBody>
      </p:sp>
      <p:sp>
        <p:nvSpPr>
          <p:cNvPr id="3" name="TextBox 2"/>
          <p:cNvSpPr txBox="1"/>
          <p:nvPr/>
        </p:nvSpPr>
        <p:spPr>
          <a:xfrm>
            <a:off x="457200" y="1179025"/>
            <a:ext cx="8686800" cy="1200329"/>
          </a:xfrm>
          <a:prstGeom prst="rect">
            <a:avLst/>
          </a:prstGeom>
          <a:noFill/>
        </p:spPr>
        <p:txBody>
          <a:bodyPr wrap="square" rtlCol="0">
            <a:spAutoFit/>
          </a:bodyPr>
          <a:lstStyle/>
          <a:p>
            <a:r>
              <a:rPr lang="en-US" sz="3600" dirty="0" smtClean="0">
                <a:solidFill>
                  <a:srgbClr val="4D4D4D"/>
                </a:solidFill>
                <a:latin typeface="+mj-lt"/>
              </a:rPr>
              <a:t>Simple workflow</a:t>
            </a:r>
          </a:p>
          <a:p>
            <a:endParaRPr lang="en-US" sz="3600" dirty="0" smtClean="0">
              <a:solidFill>
                <a:srgbClr val="4D4D4D"/>
              </a:solidFill>
              <a:latin typeface="+mj-lt"/>
            </a:endParaRPr>
          </a:p>
        </p:txBody>
      </p:sp>
    </p:spTree>
    <p:extLst>
      <p:ext uri="{BB962C8B-B14F-4D97-AF65-F5344CB8AC3E}">
        <p14:creationId xmlns:p14="http://schemas.microsoft.com/office/powerpoint/2010/main" val="425894320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Git Deployment</a:t>
            </a:r>
            <a:endParaRPr lang="en-US" dirty="0"/>
          </a:p>
        </p:txBody>
      </p:sp>
      <p:sp>
        <p:nvSpPr>
          <p:cNvPr id="3" name="TextBox 2"/>
          <p:cNvSpPr txBox="1"/>
          <p:nvPr/>
        </p:nvSpPr>
        <p:spPr>
          <a:xfrm>
            <a:off x="457200" y="1179025"/>
            <a:ext cx="8686800" cy="1754326"/>
          </a:xfrm>
          <a:prstGeom prst="rect">
            <a:avLst/>
          </a:prstGeom>
          <a:noFill/>
        </p:spPr>
        <p:txBody>
          <a:bodyPr wrap="square" rtlCol="0">
            <a:spAutoFit/>
          </a:bodyPr>
          <a:lstStyle/>
          <a:p>
            <a:r>
              <a:rPr lang="en-US" sz="3600" dirty="0" smtClean="0">
                <a:solidFill>
                  <a:srgbClr val="4D4D4D"/>
                </a:solidFill>
                <a:latin typeface="+mj-lt"/>
              </a:rPr>
              <a:t>Simple workflow</a:t>
            </a:r>
          </a:p>
          <a:p>
            <a:r>
              <a:rPr lang="en-US" sz="3600" dirty="0" smtClean="0">
                <a:solidFill>
                  <a:srgbClr val="4D4D4D"/>
                </a:solidFill>
                <a:latin typeface="+mj-lt"/>
              </a:rPr>
              <a:t>Add Hooks to deploy on Commit</a:t>
            </a:r>
          </a:p>
          <a:p>
            <a:endParaRPr lang="en-US" sz="3600" dirty="0" smtClean="0">
              <a:solidFill>
                <a:srgbClr val="4D4D4D"/>
              </a:solidFill>
              <a:latin typeface="+mj-lt"/>
            </a:endParaRPr>
          </a:p>
        </p:txBody>
      </p:sp>
    </p:spTree>
    <p:extLst>
      <p:ext uri="{BB962C8B-B14F-4D97-AF65-F5344CB8AC3E}">
        <p14:creationId xmlns:p14="http://schemas.microsoft.com/office/powerpoint/2010/main" val="17119009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Git Deployment</a:t>
            </a:r>
            <a:endParaRPr lang="en-US" dirty="0"/>
          </a:p>
        </p:txBody>
      </p:sp>
      <p:sp>
        <p:nvSpPr>
          <p:cNvPr id="3" name="TextBox 2"/>
          <p:cNvSpPr txBox="1"/>
          <p:nvPr/>
        </p:nvSpPr>
        <p:spPr>
          <a:xfrm>
            <a:off x="457200" y="1179025"/>
            <a:ext cx="8686800" cy="2308324"/>
          </a:xfrm>
          <a:prstGeom prst="rect">
            <a:avLst/>
          </a:prstGeom>
          <a:noFill/>
        </p:spPr>
        <p:txBody>
          <a:bodyPr wrap="square" rtlCol="0">
            <a:spAutoFit/>
          </a:bodyPr>
          <a:lstStyle/>
          <a:p>
            <a:r>
              <a:rPr lang="en-US" sz="3600" dirty="0" smtClean="0">
                <a:solidFill>
                  <a:srgbClr val="4D4D4D"/>
                </a:solidFill>
                <a:latin typeface="+mj-lt"/>
              </a:rPr>
              <a:t>Simple workflow</a:t>
            </a:r>
          </a:p>
          <a:p>
            <a:r>
              <a:rPr lang="en-US" sz="3600" dirty="0" smtClean="0">
                <a:solidFill>
                  <a:srgbClr val="4D4D4D"/>
                </a:solidFill>
                <a:latin typeface="+mj-lt"/>
              </a:rPr>
              <a:t>Add Hooks to deploy on Commit</a:t>
            </a:r>
          </a:p>
          <a:p>
            <a:r>
              <a:rPr lang="en-US" sz="3600" dirty="0" smtClean="0">
                <a:solidFill>
                  <a:srgbClr val="4D4D4D"/>
                </a:solidFill>
                <a:latin typeface="+mj-lt"/>
              </a:rPr>
              <a:t>Can get more advanced</a:t>
            </a:r>
          </a:p>
          <a:p>
            <a:endParaRPr lang="en-US" sz="3600" dirty="0" smtClean="0">
              <a:solidFill>
                <a:srgbClr val="4D4D4D"/>
              </a:solidFill>
              <a:latin typeface="+mj-lt"/>
            </a:endParaRPr>
          </a:p>
        </p:txBody>
      </p:sp>
    </p:spTree>
    <p:extLst>
      <p:ext uri="{BB962C8B-B14F-4D97-AF65-F5344CB8AC3E}">
        <p14:creationId xmlns:p14="http://schemas.microsoft.com/office/powerpoint/2010/main" val="278348448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Git Deployment</a:t>
            </a:r>
            <a:endParaRPr lang="en-US" dirty="0"/>
          </a:p>
        </p:txBody>
      </p:sp>
      <p:sp>
        <p:nvSpPr>
          <p:cNvPr id="3" name="TextBox 2"/>
          <p:cNvSpPr txBox="1"/>
          <p:nvPr/>
        </p:nvSpPr>
        <p:spPr>
          <a:xfrm>
            <a:off x="457200" y="1179025"/>
            <a:ext cx="8686800" cy="2862322"/>
          </a:xfrm>
          <a:prstGeom prst="rect">
            <a:avLst/>
          </a:prstGeom>
          <a:noFill/>
        </p:spPr>
        <p:txBody>
          <a:bodyPr wrap="square" rtlCol="0">
            <a:spAutoFit/>
          </a:bodyPr>
          <a:lstStyle/>
          <a:p>
            <a:r>
              <a:rPr lang="en-US" sz="3600" dirty="0" smtClean="0">
                <a:solidFill>
                  <a:srgbClr val="4D4D4D"/>
                </a:solidFill>
                <a:latin typeface="+mj-lt"/>
              </a:rPr>
              <a:t>Simple workflow</a:t>
            </a:r>
          </a:p>
          <a:p>
            <a:r>
              <a:rPr lang="en-US" sz="3600" dirty="0" smtClean="0">
                <a:solidFill>
                  <a:srgbClr val="4D4D4D"/>
                </a:solidFill>
                <a:latin typeface="+mj-lt"/>
              </a:rPr>
              <a:t>Add Hooks to deploy on Commit</a:t>
            </a:r>
          </a:p>
          <a:p>
            <a:r>
              <a:rPr lang="en-US" sz="3600" dirty="0" smtClean="0">
                <a:solidFill>
                  <a:srgbClr val="4D4D4D"/>
                </a:solidFill>
                <a:latin typeface="+mj-lt"/>
              </a:rPr>
              <a:t>Can get more advanced</a:t>
            </a:r>
          </a:p>
          <a:p>
            <a:r>
              <a:rPr lang="en-US" sz="3600" dirty="0" smtClean="0">
                <a:solidFill>
                  <a:srgbClr val="4D4D4D"/>
                </a:solidFill>
                <a:latin typeface="+mj-lt"/>
              </a:rPr>
              <a:t>Add Build machines, push on success</a:t>
            </a:r>
          </a:p>
          <a:p>
            <a:endParaRPr lang="en-US" sz="3600" dirty="0" smtClean="0">
              <a:solidFill>
                <a:srgbClr val="4D4D4D"/>
              </a:solidFill>
              <a:latin typeface="+mj-lt"/>
            </a:endParaRPr>
          </a:p>
        </p:txBody>
      </p:sp>
    </p:spTree>
    <p:extLst>
      <p:ext uri="{BB962C8B-B14F-4D97-AF65-F5344CB8AC3E}">
        <p14:creationId xmlns:p14="http://schemas.microsoft.com/office/powerpoint/2010/main" val="350280086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Your Org uses TFS?</a:t>
            </a:r>
            <a:endParaRPr lang="en-US" dirty="0"/>
          </a:p>
        </p:txBody>
      </p:sp>
    </p:spTree>
    <p:extLst>
      <p:ext uri="{BB962C8B-B14F-4D97-AF65-F5344CB8AC3E}">
        <p14:creationId xmlns:p14="http://schemas.microsoft.com/office/powerpoint/2010/main" val="324600788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Your Org uses TFS? Sure Use Git-TF</a:t>
            </a:r>
            <a:endParaRPr lang="en-US" dirty="0"/>
          </a:p>
        </p:txBody>
      </p:sp>
      <p:sp>
        <p:nvSpPr>
          <p:cNvPr id="3" name="TextBox 2"/>
          <p:cNvSpPr txBox="1"/>
          <p:nvPr/>
        </p:nvSpPr>
        <p:spPr>
          <a:xfrm>
            <a:off x="457200" y="1179025"/>
            <a:ext cx="8686800" cy="2308324"/>
          </a:xfrm>
          <a:prstGeom prst="rect">
            <a:avLst/>
          </a:prstGeom>
          <a:noFill/>
        </p:spPr>
        <p:txBody>
          <a:bodyPr wrap="square" rtlCol="0">
            <a:spAutoFit/>
          </a:bodyPr>
          <a:lstStyle/>
          <a:p>
            <a:r>
              <a:rPr lang="en-US" sz="3600" dirty="0" smtClean="0">
                <a:solidFill>
                  <a:srgbClr val="4D4D4D"/>
                </a:solidFill>
                <a:latin typeface="+mj-lt"/>
              </a:rPr>
              <a:t>Local workflow with Git</a:t>
            </a:r>
          </a:p>
          <a:p>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644005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is a</a:t>
            </a:r>
            <a:endParaRPr lang="en-US" dirty="0"/>
          </a:p>
        </p:txBody>
      </p:sp>
      <p:sp>
        <p:nvSpPr>
          <p:cNvPr id="3" name="TextBox 2"/>
          <p:cNvSpPr txBox="1"/>
          <p:nvPr/>
        </p:nvSpPr>
        <p:spPr>
          <a:xfrm>
            <a:off x="1489261" y="761971"/>
            <a:ext cx="7283263" cy="1862048"/>
          </a:xfrm>
          <a:prstGeom prst="rect">
            <a:avLst/>
          </a:prstGeom>
          <a:noFill/>
        </p:spPr>
        <p:txBody>
          <a:bodyPr wrap="square" rtlCol="0">
            <a:spAutoFit/>
          </a:bodyPr>
          <a:lstStyle/>
          <a:p>
            <a:r>
              <a:rPr lang="en-US" sz="11500" b="1" spc="50" dirty="0" smtClean="0">
                <a:ln w="0"/>
                <a:solidFill>
                  <a:schemeClr val="bg2"/>
                </a:solidFill>
                <a:effectLst>
                  <a:innerShdw blurRad="63500" dist="50800" dir="13500000">
                    <a:srgbClr val="000000">
                      <a:alpha val="50000"/>
                    </a:srgbClr>
                  </a:innerShdw>
                </a:effectLst>
                <a:latin typeface="Wasco Sans" panose="020B0604030500040204" pitchFamily="34" charset="0"/>
              </a:rPr>
              <a:t>Directory</a:t>
            </a:r>
            <a:endParaRPr lang="en-US" sz="11500" b="1" spc="50" dirty="0">
              <a:ln w="0"/>
              <a:solidFill>
                <a:schemeClr val="bg2"/>
              </a:solidFill>
              <a:effectLst>
                <a:innerShdw blurRad="63500" dist="50800" dir="13500000">
                  <a:srgbClr val="000000">
                    <a:alpha val="50000"/>
                  </a:srgbClr>
                </a:innerShdw>
              </a:effectLst>
              <a:latin typeface="Wasco Sans" panose="020B0604030500040204" pitchFamily="34" charset="0"/>
            </a:endParaRPr>
          </a:p>
        </p:txBody>
      </p:sp>
      <p:sp>
        <p:nvSpPr>
          <p:cNvPr id="4" name="TextBox 3"/>
          <p:cNvSpPr txBox="1"/>
          <p:nvPr/>
        </p:nvSpPr>
        <p:spPr>
          <a:xfrm>
            <a:off x="1619250" y="2248109"/>
            <a:ext cx="6115050" cy="523220"/>
          </a:xfrm>
          <a:prstGeom prst="rect">
            <a:avLst/>
          </a:prstGeom>
          <a:noFill/>
        </p:spPr>
        <p:txBody>
          <a:bodyPr wrap="square" rtlCol="0">
            <a:spAutoFit/>
          </a:bodyPr>
          <a:lstStyle/>
          <a:p>
            <a:r>
              <a:rPr lang="en-US" sz="2800" dirty="0" smtClean="0">
                <a:solidFill>
                  <a:schemeClr val="bg1">
                    <a:lumMod val="85000"/>
                    <a:lumOff val="15000"/>
                  </a:schemeClr>
                </a:solidFill>
                <a:latin typeface="Kootenay" panose="02000604050000020004" pitchFamily="2" charset="0"/>
              </a:rPr>
              <a:t>Content Management System</a:t>
            </a:r>
            <a:endParaRPr lang="en-US" sz="2800" dirty="0">
              <a:solidFill>
                <a:schemeClr val="bg1">
                  <a:lumMod val="85000"/>
                  <a:lumOff val="15000"/>
                </a:schemeClr>
              </a:solidFill>
              <a:latin typeface="Kootenay" panose="02000604050000020004" pitchFamily="2" charset="0"/>
            </a:endParaRPr>
          </a:p>
        </p:txBody>
      </p:sp>
    </p:spTree>
    <p:extLst>
      <p:ext uri="{BB962C8B-B14F-4D97-AF65-F5344CB8AC3E}">
        <p14:creationId xmlns:p14="http://schemas.microsoft.com/office/powerpoint/2010/main" val="18717955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Your Org uses TFS? Sure Use Git-TF</a:t>
            </a:r>
            <a:endParaRPr lang="en-US" dirty="0"/>
          </a:p>
        </p:txBody>
      </p:sp>
      <p:sp>
        <p:nvSpPr>
          <p:cNvPr id="3" name="TextBox 2"/>
          <p:cNvSpPr txBox="1"/>
          <p:nvPr/>
        </p:nvSpPr>
        <p:spPr>
          <a:xfrm>
            <a:off x="457200" y="1179025"/>
            <a:ext cx="8686800" cy="3416320"/>
          </a:xfrm>
          <a:prstGeom prst="rect">
            <a:avLst/>
          </a:prstGeom>
          <a:noFill/>
        </p:spPr>
        <p:txBody>
          <a:bodyPr wrap="square" rtlCol="0">
            <a:spAutoFit/>
          </a:bodyPr>
          <a:lstStyle/>
          <a:p>
            <a:r>
              <a:rPr lang="en-US" sz="3600" dirty="0" smtClean="0">
                <a:solidFill>
                  <a:srgbClr val="4D4D4D"/>
                </a:solidFill>
                <a:latin typeface="+mj-lt"/>
              </a:rPr>
              <a:t>Local workflow with Git</a:t>
            </a:r>
          </a:p>
          <a:p>
            <a:r>
              <a:rPr lang="en-US" sz="3600" dirty="0" smtClean="0">
                <a:solidFill>
                  <a:srgbClr val="4D4D4D"/>
                </a:solidFill>
                <a:latin typeface="+mj-lt"/>
              </a:rPr>
              <a:t>Push to TFS as a Remote</a:t>
            </a:r>
          </a:p>
          <a:p>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6104394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Your Org uses TFS? Sure Use Git-TF</a:t>
            </a:r>
            <a:endParaRPr lang="en-US" dirty="0"/>
          </a:p>
        </p:txBody>
      </p:sp>
      <p:sp>
        <p:nvSpPr>
          <p:cNvPr id="3" name="TextBox 2"/>
          <p:cNvSpPr txBox="1"/>
          <p:nvPr/>
        </p:nvSpPr>
        <p:spPr>
          <a:xfrm>
            <a:off x="457200" y="1179025"/>
            <a:ext cx="8686800" cy="3416320"/>
          </a:xfrm>
          <a:prstGeom prst="rect">
            <a:avLst/>
          </a:prstGeom>
          <a:noFill/>
        </p:spPr>
        <p:txBody>
          <a:bodyPr wrap="square" rtlCol="0">
            <a:spAutoFit/>
          </a:bodyPr>
          <a:lstStyle/>
          <a:p>
            <a:r>
              <a:rPr lang="en-US" sz="3600" dirty="0" smtClean="0">
                <a:solidFill>
                  <a:srgbClr val="4D4D4D"/>
                </a:solidFill>
                <a:latin typeface="+mj-lt"/>
              </a:rPr>
              <a:t>Local workflow with Git</a:t>
            </a:r>
          </a:p>
          <a:p>
            <a:r>
              <a:rPr lang="en-US" sz="3600" dirty="0" smtClean="0">
                <a:solidFill>
                  <a:srgbClr val="4D4D4D"/>
                </a:solidFill>
                <a:latin typeface="+mj-lt"/>
              </a:rPr>
              <a:t>Push to TFS as a Remote</a:t>
            </a:r>
          </a:p>
          <a:p>
            <a:r>
              <a:rPr lang="en-US" sz="3600" dirty="0" smtClean="0">
                <a:solidFill>
                  <a:srgbClr val="4D4D4D"/>
                </a:solidFill>
                <a:latin typeface="+mj-lt"/>
              </a:rPr>
              <a:t>Multi-Platform and Open Source</a:t>
            </a:r>
          </a:p>
          <a:p>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25320010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Your Org uses TFS? Sure Use Git-TF</a:t>
            </a:r>
            <a:endParaRPr lang="en-US" dirty="0"/>
          </a:p>
        </p:txBody>
      </p:sp>
      <p:sp>
        <p:nvSpPr>
          <p:cNvPr id="3" name="TextBox 2"/>
          <p:cNvSpPr txBox="1"/>
          <p:nvPr/>
        </p:nvSpPr>
        <p:spPr>
          <a:xfrm>
            <a:off x="457200" y="1179025"/>
            <a:ext cx="8686800" cy="3970318"/>
          </a:xfrm>
          <a:prstGeom prst="rect">
            <a:avLst/>
          </a:prstGeom>
          <a:noFill/>
        </p:spPr>
        <p:txBody>
          <a:bodyPr wrap="square" rtlCol="0">
            <a:spAutoFit/>
          </a:bodyPr>
          <a:lstStyle/>
          <a:p>
            <a:r>
              <a:rPr lang="en-US" sz="3600" dirty="0" smtClean="0">
                <a:solidFill>
                  <a:srgbClr val="4D4D4D"/>
                </a:solidFill>
                <a:latin typeface="+mj-lt"/>
              </a:rPr>
              <a:t>Local workflow with Git</a:t>
            </a:r>
          </a:p>
          <a:p>
            <a:r>
              <a:rPr lang="en-US" sz="3600" dirty="0" smtClean="0">
                <a:solidFill>
                  <a:srgbClr val="4D4D4D"/>
                </a:solidFill>
                <a:latin typeface="+mj-lt"/>
              </a:rPr>
              <a:t>Push to TFS as a Remote</a:t>
            </a:r>
          </a:p>
          <a:p>
            <a:r>
              <a:rPr lang="en-US" sz="3600" dirty="0" smtClean="0">
                <a:solidFill>
                  <a:srgbClr val="4D4D4D"/>
                </a:solidFill>
                <a:latin typeface="+mj-lt"/>
              </a:rPr>
              <a:t>Multi-Platform and Open Source</a:t>
            </a:r>
          </a:p>
          <a:p>
            <a:r>
              <a:rPr lang="en-US" sz="3600" dirty="0">
                <a:solidFill>
                  <a:srgbClr val="4D4D4D"/>
                </a:solidFill>
                <a:latin typeface="+mj-lt"/>
              </a:rPr>
              <a:t>http://gittf.codeplex.com</a:t>
            </a:r>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17973794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Developer Workflow</a:t>
            </a:r>
            <a:endParaRPr lang="en-US" dirty="0"/>
          </a:p>
        </p:txBody>
      </p:sp>
      <p:sp>
        <p:nvSpPr>
          <p:cNvPr id="3" name="Rectangle 2"/>
          <p:cNvSpPr/>
          <p:nvPr/>
        </p:nvSpPr>
        <p:spPr bwMode="auto">
          <a:xfrm>
            <a:off x="457199" y="1181686"/>
            <a:ext cx="8543925" cy="3615397"/>
          </a:xfrm>
          <a:prstGeom prst="rect">
            <a:avLst/>
          </a:prstGeom>
          <a:solidFill>
            <a:schemeClr val="bg1">
              <a:lumMod val="95000"/>
              <a:lumOff val="5000"/>
            </a:schemeClr>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4" name="TextBox 3"/>
          <p:cNvSpPr txBox="1"/>
          <p:nvPr/>
        </p:nvSpPr>
        <p:spPr>
          <a:xfrm>
            <a:off x="544286" y="1357086"/>
            <a:ext cx="8456838" cy="206210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C:\CoolProject &gt; git tf clone http://myserver:8080/tfs $/TeamProjectA/Main</a:t>
            </a:r>
          </a:p>
          <a:p>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Make changes to the file in the Git repo</a:t>
            </a:r>
          </a:p>
          <a:p>
            <a:r>
              <a:rPr lang="en-US" dirty="0">
                <a:latin typeface="Consolas" panose="020B0609020204030204" pitchFamily="49" charset="0"/>
                <a:cs typeface="Consolas" panose="020B0609020204030204" pitchFamily="49" charset="0"/>
              </a:rPr>
              <a:t>C:\CoolProject &gt; git commit -a -m "commit one" (commit changes locally)</a:t>
            </a:r>
          </a:p>
          <a:p>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Make more changes</a:t>
            </a:r>
          </a:p>
          <a:p>
            <a:r>
              <a:rPr lang="en-US" dirty="0">
                <a:latin typeface="Consolas" panose="020B0609020204030204" pitchFamily="49" charset="0"/>
                <a:cs typeface="Consolas" panose="020B0609020204030204" pitchFamily="49" charset="0"/>
              </a:rPr>
              <a:t>C:\CoolProject &gt; git commit -a -m "commit two"</a:t>
            </a:r>
          </a:p>
          <a:p>
            <a:r>
              <a:rPr lang="en-US" dirty="0">
                <a:latin typeface="Consolas" panose="020B0609020204030204" pitchFamily="49" charset="0"/>
                <a:cs typeface="Consolas" panose="020B0609020204030204" pitchFamily="49" charset="0"/>
              </a:rPr>
              <a:t>C:\CoolProject &gt; git tf pull --rebase</a:t>
            </a:r>
          </a:p>
          <a:p>
            <a:r>
              <a:rPr lang="en-US" dirty="0">
                <a:latin typeface="Consolas" panose="020B0609020204030204" pitchFamily="49" charset="0"/>
                <a:cs typeface="Consolas" panose="020B0609020204030204" pitchFamily="49" charset="0"/>
              </a:rPr>
              <a:t>C:\CoolProject &gt; git tf checkin</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7442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0"/>
                                  </p:iterate>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0"/>
                                  </p:iterate>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0"/>
                                  </p:iterate>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0"/>
                                  </p:iterate>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Git-TF for larger teams</a:t>
            </a:r>
            <a:endParaRPr lang="en-US" dirty="0"/>
          </a:p>
        </p:txBody>
      </p:sp>
      <p:sp>
        <p:nvSpPr>
          <p:cNvPr id="4" name="Rectangle 3"/>
          <p:cNvSpPr/>
          <p:nvPr/>
        </p:nvSpPr>
        <p:spPr bwMode="auto">
          <a:xfrm>
            <a:off x="674888" y="1156786"/>
            <a:ext cx="2239762" cy="745025"/>
          </a:xfrm>
          <a:prstGeom prst="rect">
            <a:avLst/>
          </a:prstGeom>
          <a:ln>
            <a:headEnd type="triangle" w="med" len="med"/>
            <a:tailEnd type="triangl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TFS</a:t>
            </a:r>
          </a:p>
        </p:txBody>
      </p:sp>
      <p:sp>
        <p:nvSpPr>
          <p:cNvPr id="6" name="Rounded Rectangle 5"/>
          <p:cNvSpPr/>
          <p:nvPr/>
        </p:nvSpPr>
        <p:spPr bwMode="auto">
          <a:xfrm>
            <a:off x="674888" y="3907466"/>
            <a:ext cx="1364226" cy="700549"/>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Tom’s Repo</a:t>
            </a:r>
            <a:endParaRPr kumimoji="0" lang="en-US" sz="1600" b="0" i="0" u="none" strike="noStrike" cap="none" normalizeH="0" baseline="0" dirty="0" smtClean="0">
              <a:ln>
                <a:noFill/>
              </a:ln>
              <a:solidFill>
                <a:schemeClr val="tx1"/>
              </a:solidFill>
              <a:effectLst/>
              <a:latin typeface="+mn-lt"/>
            </a:endParaRPr>
          </a:p>
        </p:txBody>
      </p:sp>
      <p:sp>
        <p:nvSpPr>
          <p:cNvPr id="7" name="Rounded Rectangle 6"/>
          <p:cNvSpPr/>
          <p:nvPr/>
        </p:nvSpPr>
        <p:spPr bwMode="auto">
          <a:xfrm>
            <a:off x="6629096" y="3920303"/>
            <a:ext cx="1364226" cy="700549"/>
          </a:xfrm>
          <a:prstGeom prst="roundRect">
            <a:avLst/>
          </a:prstGeom>
          <a:ln>
            <a:headEnd type="triangle" w="med" len="med"/>
            <a:tailEnd type="triangl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Tracey’s Repo</a:t>
            </a:r>
            <a:endParaRPr kumimoji="0" lang="en-US" sz="1600" b="0" i="0" u="none" strike="noStrike" cap="none" normalizeH="0" baseline="0" dirty="0" smtClean="0">
              <a:ln>
                <a:noFill/>
              </a:ln>
              <a:solidFill>
                <a:schemeClr val="tx1"/>
              </a:solidFill>
              <a:effectLst/>
              <a:latin typeface="+mn-lt"/>
            </a:endParaRPr>
          </a:p>
        </p:txBody>
      </p:sp>
      <p:sp>
        <p:nvSpPr>
          <p:cNvPr id="8" name="Rounded Rectangle 7"/>
          <p:cNvSpPr/>
          <p:nvPr/>
        </p:nvSpPr>
        <p:spPr bwMode="auto">
          <a:xfrm>
            <a:off x="3835420" y="3920303"/>
            <a:ext cx="1364226" cy="700549"/>
          </a:xfrm>
          <a:prstGeom prst="roundRect">
            <a:avLst/>
          </a:prstGeom>
          <a:ln>
            <a:headEnd type="triangle" w="med" len="med"/>
            <a:tailEnd type="triangl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Matt’s Repo</a:t>
            </a:r>
            <a:endParaRPr kumimoji="0" lang="en-US" sz="1600" b="0" i="0" u="none" strike="noStrike" cap="none" normalizeH="0" baseline="0" dirty="0" smtClean="0">
              <a:ln>
                <a:noFill/>
              </a:ln>
              <a:solidFill>
                <a:schemeClr val="tx1"/>
              </a:solidFill>
              <a:effectLst/>
              <a:latin typeface="+mn-lt"/>
            </a:endParaRPr>
          </a:p>
        </p:txBody>
      </p:sp>
      <p:sp>
        <p:nvSpPr>
          <p:cNvPr id="9" name="Rectangle 8"/>
          <p:cNvSpPr/>
          <p:nvPr/>
        </p:nvSpPr>
        <p:spPr>
          <a:xfrm>
            <a:off x="1361303" y="4667743"/>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a:t>
            </a:r>
          </a:p>
        </p:txBody>
      </p:sp>
      <p:sp>
        <p:nvSpPr>
          <p:cNvPr id="10" name="Rectangle 9"/>
          <p:cNvSpPr/>
          <p:nvPr/>
        </p:nvSpPr>
        <p:spPr>
          <a:xfrm>
            <a:off x="1646439" y="4667743"/>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B</a:t>
            </a:r>
            <a:endParaRPr lang="en-US" sz="1400" dirty="0"/>
          </a:p>
        </p:txBody>
      </p:sp>
      <p:sp>
        <p:nvSpPr>
          <p:cNvPr id="11" name="Rectangle 10"/>
          <p:cNvSpPr/>
          <p:nvPr/>
        </p:nvSpPr>
        <p:spPr>
          <a:xfrm>
            <a:off x="1931575" y="4667742"/>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a:t>
            </a:r>
            <a:endParaRPr lang="en-US" sz="1400" dirty="0"/>
          </a:p>
        </p:txBody>
      </p:sp>
      <p:sp>
        <p:nvSpPr>
          <p:cNvPr id="12" name="Rectangle 11"/>
          <p:cNvSpPr/>
          <p:nvPr/>
        </p:nvSpPr>
        <p:spPr>
          <a:xfrm>
            <a:off x="4629374" y="4667743"/>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A</a:t>
            </a:r>
          </a:p>
        </p:txBody>
      </p:sp>
      <p:sp>
        <p:nvSpPr>
          <p:cNvPr id="13" name="Rectangle 12"/>
          <p:cNvSpPr/>
          <p:nvPr/>
        </p:nvSpPr>
        <p:spPr>
          <a:xfrm>
            <a:off x="4914510" y="4667743"/>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B</a:t>
            </a:r>
            <a:endParaRPr lang="en-US" sz="1400" dirty="0"/>
          </a:p>
        </p:txBody>
      </p:sp>
      <p:sp>
        <p:nvSpPr>
          <p:cNvPr id="14" name="Rectangle 13"/>
          <p:cNvSpPr/>
          <p:nvPr/>
        </p:nvSpPr>
        <p:spPr>
          <a:xfrm>
            <a:off x="5199646" y="4667742"/>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C</a:t>
            </a:r>
            <a:endParaRPr lang="en-US" sz="1400" dirty="0"/>
          </a:p>
        </p:txBody>
      </p:sp>
      <p:sp>
        <p:nvSpPr>
          <p:cNvPr id="15" name="Rectangle 14"/>
          <p:cNvSpPr/>
          <p:nvPr/>
        </p:nvSpPr>
        <p:spPr>
          <a:xfrm>
            <a:off x="7423050" y="4700125"/>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6" name="Rectangle 15"/>
          <p:cNvSpPr/>
          <p:nvPr/>
        </p:nvSpPr>
        <p:spPr>
          <a:xfrm>
            <a:off x="7708186" y="4700125"/>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17" name="Rectangle 16"/>
          <p:cNvSpPr/>
          <p:nvPr/>
        </p:nvSpPr>
        <p:spPr>
          <a:xfrm>
            <a:off x="7993322" y="4700124"/>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sp>
        <p:nvSpPr>
          <p:cNvPr id="18" name="Rounded Rectangle 17"/>
          <p:cNvSpPr/>
          <p:nvPr/>
        </p:nvSpPr>
        <p:spPr bwMode="auto">
          <a:xfrm>
            <a:off x="4048969" y="1179025"/>
            <a:ext cx="3659217" cy="700549"/>
          </a:xfrm>
          <a:prstGeom prst="roundRect">
            <a:avLst/>
          </a:prstGeom>
          <a:ln>
            <a:headEnd type="triangle" w="med" len="med"/>
            <a:tailEnd type="triangl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Shared Git Repo</a:t>
            </a:r>
            <a:endParaRPr kumimoji="0" lang="en-US" sz="1600" b="0" i="0" u="none" strike="noStrike" cap="none" normalizeH="0" baseline="0" dirty="0" smtClean="0">
              <a:ln>
                <a:noFill/>
              </a:ln>
              <a:solidFill>
                <a:schemeClr val="tx1"/>
              </a:solidFill>
              <a:effectLst/>
              <a:latin typeface="+mn-lt"/>
            </a:endParaRPr>
          </a:p>
        </p:txBody>
      </p:sp>
      <p:sp>
        <p:nvSpPr>
          <p:cNvPr id="19" name="Rectangle 18"/>
          <p:cNvSpPr/>
          <p:nvPr/>
        </p:nvSpPr>
        <p:spPr>
          <a:xfrm>
            <a:off x="6629097" y="1829799"/>
            <a:ext cx="213549" cy="1788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A</a:t>
            </a:r>
          </a:p>
        </p:txBody>
      </p:sp>
      <p:sp>
        <p:nvSpPr>
          <p:cNvPr id="20" name="Rectangle 19"/>
          <p:cNvSpPr/>
          <p:nvPr/>
        </p:nvSpPr>
        <p:spPr>
          <a:xfrm>
            <a:off x="6914233" y="1829799"/>
            <a:ext cx="213549" cy="1788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B</a:t>
            </a:r>
            <a:endParaRPr lang="en-US" sz="1400" dirty="0"/>
          </a:p>
        </p:txBody>
      </p:sp>
      <p:sp>
        <p:nvSpPr>
          <p:cNvPr id="21" name="Rectangle 20"/>
          <p:cNvSpPr/>
          <p:nvPr/>
        </p:nvSpPr>
        <p:spPr>
          <a:xfrm>
            <a:off x="7199369" y="1829798"/>
            <a:ext cx="213549" cy="1788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a:t>
            </a:r>
            <a:endParaRPr lang="en-US" sz="1400" dirty="0"/>
          </a:p>
        </p:txBody>
      </p:sp>
      <p:cxnSp>
        <p:nvCxnSpPr>
          <p:cNvPr id="22" name="Straight Arrow Connector 21"/>
          <p:cNvCxnSpPr/>
          <p:nvPr/>
        </p:nvCxnSpPr>
        <p:spPr bwMode="auto">
          <a:xfrm flipV="1">
            <a:off x="1574852" y="1901812"/>
            <a:ext cx="0" cy="2005654"/>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bwMode="auto">
          <a:xfrm flipV="1">
            <a:off x="2038349" y="1912903"/>
            <a:ext cx="2215713" cy="2147716"/>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28" name="Straight Arrow Connector 27"/>
          <p:cNvCxnSpPr/>
          <p:nvPr/>
        </p:nvCxnSpPr>
        <p:spPr bwMode="auto">
          <a:xfrm flipV="1">
            <a:off x="4736148" y="1899055"/>
            <a:ext cx="0" cy="2021248"/>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p:nvPr/>
        </p:nvCxnSpPr>
        <p:spPr bwMode="auto">
          <a:xfrm flipH="1" flipV="1">
            <a:off x="7511542" y="1889942"/>
            <a:ext cx="18282" cy="2030360"/>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sp>
        <p:nvSpPr>
          <p:cNvPr id="32" name="TextBox 31"/>
          <p:cNvSpPr txBox="1"/>
          <p:nvPr/>
        </p:nvSpPr>
        <p:spPr>
          <a:xfrm>
            <a:off x="-58079" y="3509184"/>
            <a:ext cx="1811292" cy="338554"/>
          </a:xfrm>
          <a:prstGeom prst="rect">
            <a:avLst/>
          </a:prstGeom>
          <a:noFill/>
        </p:spPr>
        <p:txBody>
          <a:bodyPr wrap="square" rtlCol="0">
            <a:spAutoFit/>
          </a:bodyPr>
          <a:lstStyle/>
          <a:p>
            <a:r>
              <a:rPr lang="en-US" dirty="0" smtClean="0">
                <a:solidFill>
                  <a:schemeClr val="bg1"/>
                </a:solidFill>
              </a:rPr>
              <a:t>git tf clone</a:t>
            </a:r>
            <a:endParaRPr lang="en-US" dirty="0">
              <a:solidFill>
                <a:schemeClr val="bg1"/>
              </a:solidFill>
            </a:endParaRPr>
          </a:p>
        </p:txBody>
      </p:sp>
      <p:sp>
        <p:nvSpPr>
          <p:cNvPr id="33" name="TextBox 32"/>
          <p:cNvSpPr txBox="1"/>
          <p:nvPr/>
        </p:nvSpPr>
        <p:spPr>
          <a:xfrm>
            <a:off x="2442770" y="2408772"/>
            <a:ext cx="1811292" cy="338554"/>
          </a:xfrm>
          <a:prstGeom prst="rect">
            <a:avLst/>
          </a:prstGeom>
          <a:noFill/>
        </p:spPr>
        <p:txBody>
          <a:bodyPr wrap="square" rtlCol="0">
            <a:spAutoFit/>
          </a:bodyPr>
          <a:lstStyle/>
          <a:p>
            <a:r>
              <a:rPr lang="en-US" dirty="0" smtClean="0">
                <a:solidFill>
                  <a:schemeClr val="bg1"/>
                </a:solidFill>
              </a:rPr>
              <a:t>git push</a:t>
            </a:r>
            <a:endParaRPr lang="en-US" dirty="0">
              <a:solidFill>
                <a:schemeClr val="bg1"/>
              </a:solidFill>
            </a:endParaRPr>
          </a:p>
        </p:txBody>
      </p:sp>
      <p:sp>
        <p:nvSpPr>
          <p:cNvPr id="34" name="TextBox 33"/>
          <p:cNvSpPr txBox="1"/>
          <p:nvPr/>
        </p:nvSpPr>
        <p:spPr>
          <a:xfrm>
            <a:off x="3450514" y="3435917"/>
            <a:ext cx="1321055" cy="338554"/>
          </a:xfrm>
          <a:prstGeom prst="rect">
            <a:avLst/>
          </a:prstGeom>
          <a:noFill/>
        </p:spPr>
        <p:txBody>
          <a:bodyPr wrap="square" rtlCol="0">
            <a:spAutoFit/>
          </a:bodyPr>
          <a:lstStyle/>
          <a:p>
            <a:r>
              <a:rPr lang="en-US" dirty="0" smtClean="0">
                <a:solidFill>
                  <a:schemeClr val="bg1"/>
                </a:solidFill>
              </a:rPr>
              <a:t>git clone</a:t>
            </a:r>
            <a:endParaRPr lang="en-US" dirty="0">
              <a:solidFill>
                <a:schemeClr val="bg1"/>
              </a:solidFill>
            </a:endParaRPr>
          </a:p>
        </p:txBody>
      </p:sp>
      <p:sp>
        <p:nvSpPr>
          <p:cNvPr id="35" name="TextBox 34"/>
          <p:cNvSpPr txBox="1"/>
          <p:nvPr/>
        </p:nvSpPr>
        <p:spPr>
          <a:xfrm>
            <a:off x="6253705" y="3441992"/>
            <a:ext cx="1321055" cy="338554"/>
          </a:xfrm>
          <a:prstGeom prst="rect">
            <a:avLst/>
          </a:prstGeom>
          <a:noFill/>
        </p:spPr>
        <p:txBody>
          <a:bodyPr wrap="square" rtlCol="0">
            <a:spAutoFit/>
          </a:bodyPr>
          <a:lstStyle/>
          <a:p>
            <a:r>
              <a:rPr lang="en-US" dirty="0" smtClean="0">
                <a:solidFill>
                  <a:schemeClr val="bg1"/>
                </a:solidFill>
              </a:rPr>
              <a:t>git clone</a:t>
            </a:r>
            <a:endParaRPr lang="en-US" dirty="0">
              <a:solidFill>
                <a:schemeClr val="bg1"/>
              </a:solidFill>
            </a:endParaRPr>
          </a:p>
        </p:txBody>
      </p:sp>
    </p:spTree>
    <p:extLst>
      <p:ext uri="{BB962C8B-B14F-4D97-AF65-F5344CB8AC3E}">
        <p14:creationId xmlns:p14="http://schemas.microsoft.com/office/powerpoint/2010/main" val="196234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9098280" cy="857250"/>
          </a:xfrm>
        </p:spPr>
        <p:txBody>
          <a:bodyPr/>
          <a:lstStyle/>
          <a:p>
            <a:r>
              <a:rPr lang="en-US" dirty="0" smtClean="0"/>
              <a:t>Git-TF</a:t>
            </a:r>
            <a:endParaRPr lang="en-US" dirty="0"/>
          </a:p>
        </p:txBody>
      </p:sp>
      <p:sp>
        <p:nvSpPr>
          <p:cNvPr id="3" name="TextBox 2"/>
          <p:cNvSpPr txBox="1"/>
          <p:nvPr/>
        </p:nvSpPr>
        <p:spPr>
          <a:xfrm>
            <a:off x="457200" y="1179025"/>
            <a:ext cx="8686800" cy="3970318"/>
          </a:xfrm>
          <a:prstGeom prst="rect">
            <a:avLst/>
          </a:prstGeom>
          <a:noFill/>
        </p:spPr>
        <p:txBody>
          <a:bodyPr wrap="square" rtlCol="0">
            <a:spAutoFit/>
          </a:bodyPr>
          <a:lstStyle/>
          <a:p>
            <a:r>
              <a:rPr lang="en-US" sz="3600" dirty="0" smtClean="0">
                <a:solidFill>
                  <a:srgbClr val="4D4D4D"/>
                </a:solidFill>
                <a:latin typeface="+mj-lt"/>
              </a:rPr>
              <a:t>Local workflow with Git</a:t>
            </a:r>
          </a:p>
          <a:p>
            <a:r>
              <a:rPr lang="en-US" sz="3600" dirty="0" smtClean="0">
                <a:solidFill>
                  <a:srgbClr val="4D4D4D"/>
                </a:solidFill>
                <a:latin typeface="+mj-lt"/>
              </a:rPr>
              <a:t>Push to TFS as a Remote</a:t>
            </a:r>
          </a:p>
          <a:p>
            <a:r>
              <a:rPr lang="en-US" sz="3600" dirty="0" smtClean="0">
                <a:solidFill>
                  <a:srgbClr val="4D4D4D"/>
                </a:solidFill>
                <a:latin typeface="+mj-lt"/>
              </a:rPr>
              <a:t>Multi-Platform and Open Source</a:t>
            </a:r>
          </a:p>
          <a:p>
            <a:r>
              <a:rPr lang="en-US" sz="3600" dirty="0">
                <a:solidFill>
                  <a:srgbClr val="4D4D4D"/>
                </a:solidFill>
                <a:latin typeface="+mj-lt"/>
              </a:rPr>
              <a:t>http://gittf.codeplex.com</a:t>
            </a:r>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a:p>
            <a:endParaRPr lang="en-US" sz="3600" dirty="0" smtClean="0">
              <a:solidFill>
                <a:srgbClr val="4D4D4D"/>
              </a:solidFill>
              <a:latin typeface="+mj-lt"/>
            </a:endParaRPr>
          </a:p>
        </p:txBody>
      </p:sp>
    </p:spTree>
    <p:extLst>
      <p:ext uri="{BB962C8B-B14F-4D97-AF65-F5344CB8AC3E}">
        <p14:creationId xmlns:p14="http://schemas.microsoft.com/office/powerpoint/2010/main" val="243414078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511" y="393237"/>
            <a:ext cx="7078964" cy="4750263"/>
          </a:xfrm>
          <a:prstGeom prst="rect">
            <a:avLst/>
          </a:prstGeom>
        </p:spPr>
      </p:pic>
      <p:sp>
        <p:nvSpPr>
          <p:cNvPr id="3" name="Rectangle 2"/>
          <p:cNvSpPr/>
          <p:nvPr/>
        </p:nvSpPr>
        <p:spPr>
          <a:xfrm>
            <a:off x="1050511" y="54683"/>
            <a:ext cx="2406428" cy="338554"/>
          </a:xfrm>
          <a:prstGeom prst="rect">
            <a:avLst/>
          </a:prstGeom>
        </p:spPr>
        <p:txBody>
          <a:bodyPr wrap="none">
            <a:spAutoFit/>
          </a:bodyPr>
          <a:lstStyle/>
          <a:p>
            <a:r>
              <a:rPr lang="en-US" dirty="0" smtClean="0">
                <a:solidFill>
                  <a:schemeClr val="bg1">
                    <a:lumMod val="95000"/>
                    <a:lumOff val="5000"/>
                  </a:schemeClr>
                </a:solidFill>
                <a:hlinkClick r:id="rId3"/>
              </a:rPr>
              <a:t>http://Git-SCM.com</a:t>
            </a:r>
            <a:endParaRPr lang="en-US" dirty="0">
              <a:solidFill>
                <a:schemeClr val="bg1">
                  <a:lumMod val="95000"/>
                  <a:lumOff val="5000"/>
                </a:schemeClr>
              </a:solidFill>
            </a:endParaRPr>
          </a:p>
        </p:txBody>
      </p:sp>
    </p:spTree>
    <p:extLst>
      <p:ext uri="{BB962C8B-B14F-4D97-AF65-F5344CB8AC3E}">
        <p14:creationId xmlns:p14="http://schemas.microsoft.com/office/powerpoint/2010/main" val="22854190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Tools / Resources</a:t>
            </a:r>
            <a:endParaRPr lang="en-US" dirty="0"/>
          </a:p>
        </p:txBody>
      </p:sp>
      <p:sp>
        <p:nvSpPr>
          <p:cNvPr id="3" name="Content Placeholder 2"/>
          <p:cNvSpPr>
            <a:spLocks noGrp="1"/>
          </p:cNvSpPr>
          <p:nvPr>
            <p:ph idx="4294967295"/>
          </p:nvPr>
        </p:nvSpPr>
        <p:spPr>
          <a:xfrm>
            <a:off x="0" y="1217612"/>
            <a:ext cx="9144000" cy="3925887"/>
          </a:xfrm>
        </p:spPr>
        <p:txBody>
          <a:bodyPr>
            <a:normAutofit fontScale="85000" lnSpcReduction="20000"/>
          </a:bodyPr>
          <a:lstStyle/>
          <a:p>
            <a:pPr marL="0" indent="0">
              <a:buNone/>
            </a:pPr>
            <a:r>
              <a:rPr lang="en-US" dirty="0" smtClean="0">
                <a:solidFill>
                  <a:srgbClr val="4D4D4D"/>
                </a:solidFill>
              </a:rPr>
              <a:t>Pro Git (Book)</a:t>
            </a:r>
            <a:r>
              <a:rPr lang="en-US" dirty="0">
                <a:solidFill>
                  <a:srgbClr val="4D4D4D"/>
                </a:solidFill>
              </a:rPr>
              <a:t>	</a:t>
            </a:r>
            <a:r>
              <a:rPr lang="en-US" dirty="0" smtClean="0">
                <a:solidFill>
                  <a:srgbClr val="4D4D4D"/>
                </a:solidFill>
              </a:rPr>
              <a:t>			</a:t>
            </a:r>
            <a:r>
              <a:rPr lang="en-US" sz="2200" dirty="0" smtClean="0">
                <a:solidFill>
                  <a:srgbClr val="4D4D4D"/>
                </a:solidFill>
                <a:hlinkClick r:id="rId2"/>
              </a:rPr>
              <a:t>http://www.git-scm.com/book</a:t>
            </a:r>
            <a:r>
              <a:rPr lang="en-US" sz="2200" dirty="0" smtClean="0">
                <a:solidFill>
                  <a:srgbClr val="4D4D4D"/>
                </a:solidFill>
              </a:rPr>
              <a:t> </a:t>
            </a:r>
            <a:endParaRPr lang="en-US" dirty="0" smtClean="0">
              <a:solidFill>
                <a:srgbClr val="4D4D4D"/>
              </a:solidFill>
            </a:endParaRPr>
          </a:p>
          <a:p>
            <a:pPr marL="0" indent="0">
              <a:buNone/>
            </a:pPr>
            <a:endParaRPr lang="en-US" dirty="0" smtClean="0">
              <a:solidFill>
                <a:srgbClr val="4D4D4D"/>
              </a:solidFill>
            </a:endParaRPr>
          </a:p>
          <a:p>
            <a:pPr marL="0" indent="0">
              <a:buNone/>
            </a:pPr>
            <a:r>
              <a:rPr lang="en-US" dirty="0" smtClean="0">
                <a:solidFill>
                  <a:srgbClr val="4D4D4D"/>
                </a:solidFill>
              </a:rPr>
              <a:t>TortoiseGit (with TortoiseMerge)		</a:t>
            </a:r>
            <a:r>
              <a:rPr lang="en-US" sz="2200" dirty="0" smtClean="0">
                <a:solidFill>
                  <a:srgbClr val="4D4D4D"/>
                </a:solidFill>
                <a:hlinkClick r:id="rId3"/>
              </a:rPr>
              <a:t>http://code.google.com/p/tortoisegit</a:t>
            </a:r>
            <a:endParaRPr lang="en-US" sz="1900" dirty="0" smtClean="0">
              <a:solidFill>
                <a:srgbClr val="4D4D4D"/>
              </a:solidFill>
            </a:endParaRPr>
          </a:p>
          <a:p>
            <a:pPr marL="0" indent="0">
              <a:buNone/>
            </a:pPr>
            <a:r>
              <a:rPr lang="en-US" dirty="0" smtClean="0">
                <a:solidFill>
                  <a:srgbClr val="4D4D4D"/>
                </a:solidFill>
              </a:rPr>
              <a:t>Msysgit (includes git-bash)		</a:t>
            </a:r>
            <a:r>
              <a:rPr lang="en-US" sz="2200" dirty="0">
                <a:solidFill>
                  <a:srgbClr val="4D4D4D"/>
                </a:solidFill>
                <a:hlinkClick r:id="rId4"/>
              </a:rPr>
              <a:t>http://</a:t>
            </a:r>
            <a:r>
              <a:rPr lang="en-US" sz="2200" dirty="0" smtClean="0">
                <a:solidFill>
                  <a:srgbClr val="4D4D4D"/>
                </a:solidFill>
                <a:hlinkClick r:id="rId4"/>
              </a:rPr>
              <a:t>code.google.com/p/msysgit</a:t>
            </a:r>
            <a:endParaRPr lang="en-US" dirty="0" smtClean="0">
              <a:solidFill>
                <a:srgbClr val="4D4D4D"/>
              </a:solidFill>
            </a:endParaRPr>
          </a:p>
          <a:p>
            <a:pPr marL="0" indent="0">
              <a:buNone/>
            </a:pPr>
            <a:endParaRPr lang="en-US" dirty="0" smtClean="0">
              <a:solidFill>
                <a:srgbClr val="4D4D4D"/>
              </a:solidFill>
            </a:endParaRPr>
          </a:p>
          <a:p>
            <a:pPr marL="0" indent="0">
              <a:buNone/>
            </a:pPr>
            <a:r>
              <a:rPr lang="en-US" dirty="0" smtClean="0">
                <a:solidFill>
                  <a:srgbClr val="4D4D4D"/>
                </a:solidFill>
              </a:rPr>
              <a:t>Posh-Git (for PowerShell users)		</a:t>
            </a:r>
            <a:r>
              <a:rPr lang="en-US" sz="2200" dirty="0" smtClean="0">
                <a:solidFill>
                  <a:srgbClr val="4D4D4D"/>
                </a:solidFill>
                <a:hlinkClick r:id="rId5"/>
              </a:rPr>
              <a:t>http://github.com/dahlbyk/posh-git</a:t>
            </a:r>
            <a:endParaRPr lang="en-US" sz="2200" dirty="0" smtClean="0">
              <a:solidFill>
                <a:srgbClr val="4D4D4D"/>
              </a:solidFill>
            </a:endParaRPr>
          </a:p>
          <a:p>
            <a:pPr marL="0" indent="0">
              <a:buNone/>
            </a:pPr>
            <a:endParaRPr lang="en-US" dirty="0" smtClean="0">
              <a:solidFill>
                <a:srgbClr val="4D4D4D"/>
              </a:solidFill>
            </a:endParaRPr>
          </a:p>
          <a:p>
            <a:pPr marL="0" indent="0">
              <a:buNone/>
            </a:pPr>
            <a:r>
              <a:rPr lang="en-US" dirty="0" smtClean="0">
                <a:solidFill>
                  <a:srgbClr val="4D4D4D"/>
                </a:solidFill>
              </a:rPr>
              <a:t>GitScc (Visual Studio integration)	</a:t>
            </a:r>
            <a:r>
              <a:rPr lang="en-US" sz="2200" dirty="0" smtClean="0">
                <a:solidFill>
                  <a:srgbClr val="4D4D4D"/>
                </a:solidFill>
                <a:hlinkClick r:id="rId6"/>
              </a:rPr>
              <a:t>http://gitscc.codeplex.com/</a:t>
            </a:r>
            <a:endParaRPr lang="en-US" sz="2200" dirty="0" smtClean="0">
              <a:solidFill>
                <a:srgbClr val="4D4D4D"/>
              </a:solidFill>
            </a:endParaRPr>
          </a:p>
          <a:p>
            <a:pPr marL="0" indent="0">
              <a:buNone/>
            </a:pPr>
            <a:endParaRPr lang="en-US" sz="2200" dirty="0" smtClean="0">
              <a:solidFill>
                <a:srgbClr val="4D4D4D"/>
              </a:solidFill>
            </a:endParaRPr>
          </a:p>
          <a:p>
            <a:pPr marL="0" indent="0">
              <a:buNone/>
            </a:pPr>
            <a:r>
              <a:rPr lang="en-US" sz="2200" dirty="0" smtClean="0">
                <a:solidFill>
                  <a:srgbClr val="4D4D4D"/>
                </a:solidFill>
              </a:rPr>
              <a:t>Windows Git Credential Store	</a:t>
            </a:r>
            <a:r>
              <a:rPr lang="en-US" sz="2200" dirty="0">
                <a:solidFill>
                  <a:srgbClr val="4D4D4D"/>
                </a:solidFill>
              </a:rPr>
              <a:t>	</a:t>
            </a:r>
            <a:r>
              <a:rPr lang="en-US" sz="1900" dirty="0">
                <a:solidFill>
                  <a:srgbClr val="4D4D4D"/>
                </a:solidFill>
                <a:hlinkClick r:id="rId7"/>
              </a:rPr>
              <a:t>http://gitcredentialstore.codeplex.com</a:t>
            </a:r>
            <a:r>
              <a:rPr lang="en-US" sz="1900" dirty="0" smtClean="0">
                <a:solidFill>
                  <a:srgbClr val="4D4D4D"/>
                </a:solidFill>
                <a:hlinkClick r:id="rId7"/>
              </a:rPr>
              <a:t>/</a:t>
            </a:r>
            <a:endParaRPr lang="en-US" sz="2200" dirty="0" smtClean="0">
              <a:solidFill>
                <a:srgbClr val="4D4D4D"/>
              </a:solidFill>
            </a:endParaRPr>
          </a:p>
          <a:p>
            <a:pPr marL="0" indent="0">
              <a:buNone/>
            </a:pPr>
            <a:endParaRPr lang="en-US" dirty="0" smtClean="0">
              <a:solidFill>
                <a:srgbClr val="4D4D4D"/>
              </a:solidFill>
            </a:endParaRPr>
          </a:p>
          <a:p>
            <a:pPr marL="0" indent="0">
              <a:buNone/>
            </a:pPr>
            <a:r>
              <a:rPr lang="en-US" dirty="0" smtClean="0">
                <a:solidFill>
                  <a:srgbClr val="4D4D4D"/>
                </a:solidFill>
              </a:rPr>
              <a:t>GitHub for Windows 			</a:t>
            </a:r>
            <a:r>
              <a:rPr lang="en-US" sz="2000" dirty="0" smtClean="0">
                <a:solidFill>
                  <a:srgbClr val="4D4D4D"/>
                </a:solidFill>
                <a:hlinkClick r:id="rId8"/>
              </a:rPr>
              <a:t>http://windows.github.com/</a:t>
            </a:r>
            <a:endParaRPr lang="en-US" sz="2000" dirty="0" smtClean="0">
              <a:solidFill>
                <a:srgbClr val="4D4D4D"/>
              </a:solidFill>
            </a:endParaRPr>
          </a:p>
          <a:p>
            <a:pPr marL="0" indent="0">
              <a:buNone/>
            </a:pPr>
            <a:endParaRPr lang="en-US" sz="2000" dirty="0"/>
          </a:p>
          <a:p>
            <a:pPr marL="0" indent="0">
              <a:buNone/>
            </a:pPr>
            <a:endParaRPr lang="en-US" sz="2000" dirty="0" smtClean="0"/>
          </a:p>
          <a:p>
            <a:endParaRPr lang="en-US" dirty="0" smtClean="0"/>
          </a:p>
        </p:txBody>
      </p:sp>
    </p:spTree>
    <p:extLst>
      <p:ext uri="{BB962C8B-B14F-4D97-AF65-F5344CB8AC3E}">
        <p14:creationId xmlns:p14="http://schemas.microsoft.com/office/powerpoint/2010/main" val="90938443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4" name="Content Placeholder 3"/>
          <p:cNvSpPr>
            <a:spLocks noGrp="1"/>
          </p:cNvSpPr>
          <p:nvPr>
            <p:ph idx="1"/>
          </p:nvPr>
        </p:nvSpPr>
        <p:spPr/>
        <p:txBody>
          <a:bodyPr/>
          <a:lstStyle/>
          <a:p>
            <a:pPr marL="0" indent="0">
              <a:buNone/>
            </a:pPr>
            <a:r>
              <a:rPr lang="en-US" dirty="0" smtClean="0">
                <a:hlinkClick r:id="rId2"/>
              </a:rPr>
              <a:t>mgroves@microsoft.com</a:t>
            </a:r>
            <a:endParaRPr lang="en-US" dirty="0" smtClean="0"/>
          </a:p>
          <a:p>
            <a:pPr marL="0" indent="0">
              <a:buNone/>
            </a:pPr>
            <a:r>
              <a:rPr lang="en-US" dirty="0" smtClean="0"/>
              <a:t>@mgroves84</a:t>
            </a:r>
            <a:endParaRPr lang="en-US" dirty="0"/>
          </a:p>
        </p:txBody>
      </p:sp>
    </p:spTree>
    <p:extLst>
      <p:ext uri="{BB962C8B-B14F-4D97-AF65-F5344CB8AC3E}">
        <p14:creationId xmlns:p14="http://schemas.microsoft.com/office/powerpoint/2010/main" val="1408228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is a</a:t>
            </a:r>
            <a:endParaRPr lang="en-US" dirty="0"/>
          </a:p>
        </p:txBody>
      </p:sp>
      <p:sp>
        <p:nvSpPr>
          <p:cNvPr id="3" name="TextBox 2"/>
          <p:cNvSpPr txBox="1"/>
          <p:nvPr/>
        </p:nvSpPr>
        <p:spPr>
          <a:xfrm>
            <a:off x="3088404" y="2679055"/>
            <a:ext cx="6352054" cy="769441"/>
          </a:xfrm>
          <a:prstGeom prst="rect">
            <a:avLst/>
          </a:prstGeom>
          <a:noFill/>
        </p:spPr>
        <p:txBody>
          <a:bodyPr wrap="square" rtlCol="0">
            <a:spAutoFit/>
          </a:bodyPr>
          <a:lstStyle/>
          <a:p>
            <a:r>
              <a:rPr lang="en-US" sz="4400" dirty="0" smtClean="0">
                <a:solidFill>
                  <a:schemeClr val="accent1">
                    <a:lumMod val="75000"/>
                  </a:schemeClr>
                </a:solidFill>
                <a:latin typeface="+mj-lt"/>
              </a:rPr>
              <a:t>history storage system</a:t>
            </a:r>
            <a:endParaRPr lang="en-US" sz="4400" dirty="0">
              <a:solidFill>
                <a:schemeClr val="accent1">
                  <a:lumMod val="75000"/>
                </a:schemeClr>
              </a:solidFill>
              <a:latin typeface="+mj-lt"/>
            </a:endParaRPr>
          </a:p>
        </p:txBody>
      </p:sp>
      <p:sp>
        <p:nvSpPr>
          <p:cNvPr id="4" name="TextBox 3"/>
          <p:cNvSpPr txBox="1"/>
          <p:nvPr/>
        </p:nvSpPr>
        <p:spPr>
          <a:xfrm>
            <a:off x="1143000" y="1063229"/>
            <a:ext cx="3890809" cy="1938992"/>
          </a:xfrm>
          <a:prstGeom prst="rect">
            <a:avLst/>
          </a:prstGeom>
          <a:noFill/>
        </p:spPr>
        <p:txBody>
          <a:bodyPr wrap="none" rtlCol="0">
            <a:spAutoFit/>
          </a:bodyPr>
          <a:lstStyle/>
          <a:p>
            <a:r>
              <a:rPr lang="en-US" sz="12000" b="1" spc="50" dirty="0" smtClean="0">
                <a:ln w="0"/>
                <a:solidFill>
                  <a:schemeClr val="accent2">
                    <a:lumMod val="50000"/>
                  </a:schemeClr>
                </a:solidFill>
                <a:effectLst>
                  <a:innerShdw blurRad="63500" dist="50800" dir="13500000">
                    <a:srgbClr val="000000">
                      <a:alpha val="50000"/>
                    </a:srgbClr>
                  </a:innerShdw>
                </a:effectLst>
              </a:rPr>
              <a:t>Tree</a:t>
            </a:r>
            <a:endParaRPr lang="en-US" sz="12000" b="1" spc="50" dirty="0">
              <a:ln w="0"/>
              <a:solidFill>
                <a:schemeClr val="accent2">
                  <a:lumMod val="5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5211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is a</a:t>
            </a:r>
            <a:endParaRPr lang="en-US" dirty="0"/>
          </a:p>
        </p:txBody>
      </p:sp>
      <p:sp>
        <p:nvSpPr>
          <p:cNvPr id="3" name="TextBox 2"/>
          <p:cNvSpPr txBox="1"/>
          <p:nvPr/>
        </p:nvSpPr>
        <p:spPr>
          <a:xfrm>
            <a:off x="3088404" y="2679055"/>
            <a:ext cx="6352054" cy="769441"/>
          </a:xfrm>
          <a:prstGeom prst="rect">
            <a:avLst/>
          </a:prstGeom>
          <a:noFill/>
        </p:spPr>
        <p:txBody>
          <a:bodyPr wrap="square" rtlCol="0">
            <a:spAutoFit/>
          </a:bodyPr>
          <a:lstStyle/>
          <a:p>
            <a:r>
              <a:rPr lang="en-US" sz="4400" dirty="0" smtClean="0">
                <a:solidFill>
                  <a:schemeClr val="accent1">
                    <a:lumMod val="75000"/>
                  </a:schemeClr>
                </a:solidFill>
                <a:latin typeface="+mj-lt"/>
              </a:rPr>
              <a:t>content tracker</a:t>
            </a:r>
            <a:endParaRPr lang="en-US" sz="4400" dirty="0">
              <a:solidFill>
                <a:schemeClr val="accent1">
                  <a:lumMod val="75000"/>
                </a:schemeClr>
              </a:solidFill>
              <a:latin typeface="+mj-lt"/>
            </a:endParaRPr>
          </a:p>
        </p:txBody>
      </p:sp>
      <p:sp>
        <p:nvSpPr>
          <p:cNvPr id="4" name="TextBox 3"/>
          <p:cNvSpPr txBox="1"/>
          <p:nvPr/>
        </p:nvSpPr>
        <p:spPr>
          <a:xfrm>
            <a:off x="1143000" y="1063229"/>
            <a:ext cx="5791970" cy="1938992"/>
          </a:xfrm>
          <a:prstGeom prst="rect">
            <a:avLst/>
          </a:prstGeom>
          <a:noFill/>
        </p:spPr>
        <p:txBody>
          <a:bodyPr wrap="none" rtlCol="0">
            <a:spAutoFit/>
          </a:bodyPr>
          <a:lstStyle/>
          <a:p>
            <a:r>
              <a:rPr lang="en-US" sz="12000" b="1" spc="50" dirty="0" smtClean="0">
                <a:ln w="0"/>
                <a:solidFill>
                  <a:schemeClr val="accent3">
                    <a:lumMod val="50000"/>
                  </a:schemeClr>
                </a:solidFill>
                <a:effectLst>
                  <a:innerShdw blurRad="63500" dist="50800" dir="13500000">
                    <a:srgbClr val="000000">
                      <a:alpha val="50000"/>
                    </a:srgbClr>
                  </a:innerShdw>
                </a:effectLst>
              </a:rPr>
              <a:t>Stupid</a:t>
            </a:r>
            <a:endParaRPr lang="en-US" sz="12000" b="1" spc="50" dirty="0">
              <a:ln w="0"/>
              <a:solidFill>
                <a:schemeClr val="accent3">
                  <a:lumMod val="5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50546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ever you think about it…</a:t>
            </a:r>
            <a:endParaRPr lang="en-US" dirty="0"/>
          </a:p>
        </p:txBody>
      </p:sp>
    </p:spTree>
    <p:extLst>
      <p:ext uri="{BB962C8B-B14F-4D97-AF65-F5344CB8AC3E}">
        <p14:creationId xmlns:p14="http://schemas.microsoft.com/office/powerpoint/2010/main" val="908025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ever you think about it…</a:t>
            </a:r>
            <a:endParaRPr lang="en-US" dirty="0"/>
          </a:p>
        </p:txBody>
      </p:sp>
      <p:sp>
        <p:nvSpPr>
          <p:cNvPr id="3" name="Title 1"/>
          <p:cNvSpPr txBox="1">
            <a:spLocks/>
          </p:cNvSpPr>
          <p:nvPr/>
        </p:nvSpPr>
        <p:spPr bwMode="auto">
          <a:xfrm>
            <a:off x="2362200" y="2875130"/>
            <a:ext cx="104775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6000" b="1" kern="0" spc="50" dirty="0" smtClean="0">
                <a:ln w="0"/>
                <a:solidFill>
                  <a:schemeClr val="bg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Git is </a:t>
            </a:r>
            <a:r>
              <a:rPr lang="en-US" sz="6000" b="1" u="sng" kern="0" spc="50" dirty="0" smtClean="0">
                <a:ln w="0"/>
                <a:solidFill>
                  <a:schemeClr val="bg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SUPER</a:t>
            </a:r>
            <a:r>
              <a:rPr lang="en-US" sz="6000" b="1" kern="0" spc="50" dirty="0" smtClean="0">
                <a:ln w="0"/>
                <a:solidFill>
                  <a:schemeClr val="bg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 cool</a:t>
            </a:r>
            <a:endParaRPr lang="en-US" sz="6000" b="1" kern="0" spc="50" dirty="0">
              <a:ln w="0"/>
              <a:solidFill>
                <a:schemeClr val="bg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4904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a:t>
            </a:r>
            <a:endParaRPr lang="en-US" dirty="0"/>
          </a:p>
        </p:txBody>
      </p:sp>
      <p:sp>
        <p:nvSpPr>
          <p:cNvPr id="3" name="TextBox 2"/>
          <p:cNvSpPr txBox="1"/>
          <p:nvPr/>
        </p:nvSpPr>
        <p:spPr>
          <a:xfrm>
            <a:off x="457200" y="1443317"/>
            <a:ext cx="9117104" cy="646331"/>
          </a:xfrm>
          <a:prstGeom prst="rect">
            <a:avLst/>
          </a:prstGeom>
          <a:noFill/>
        </p:spPr>
        <p:txBody>
          <a:bodyPr wrap="square" rtlCol="0">
            <a:spAutoFit/>
          </a:bodyPr>
          <a:lstStyle/>
          <a:p>
            <a:r>
              <a:rPr lang="en-US" sz="3600" dirty="0" smtClean="0">
                <a:solidFill>
                  <a:srgbClr val="4D4D4D"/>
                </a:solidFill>
                <a:latin typeface="+mj-lt"/>
              </a:rPr>
              <a:t>Everyone has the complete history</a:t>
            </a:r>
            <a:endParaRPr lang="en-US" sz="3600" dirty="0">
              <a:solidFill>
                <a:srgbClr val="4D4D4D"/>
              </a:solidFill>
              <a:latin typeface="+mj-lt"/>
            </a:endParaRPr>
          </a:p>
        </p:txBody>
      </p:sp>
    </p:spTree>
    <p:extLst>
      <p:ext uri="{BB962C8B-B14F-4D97-AF65-F5344CB8AC3E}">
        <p14:creationId xmlns:p14="http://schemas.microsoft.com/office/powerpoint/2010/main" val="243905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a:t>
            </a:r>
            <a:endParaRPr lang="en-US" dirty="0"/>
          </a:p>
        </p:txBody>
      </p:sp>
      <p:sp>
        <p:nvSpPr>
          <p:cNvPr id="3" name="TextBox 2"/>
          <p:cNvSpPr txBox="1"/>
          <p:nvPr/>
        </p:nvSpPr>
        <p:spPr>
          <a:xfrm>
            <a:off x="457200" y="2089648"/>
            <a:ext cx="9117104" cy="646331"/>
          </a:xfrm>
          <a:prstGeom prst="rect">
            <a:avLst/>
          </a:prstGeom>
          <a:noFill/>
        </p:spPr>
        <p:txBody>
          <a:bodyPr wrap="square" rtlCol="0">
            <a:spAutoFit/>
          </a:bodyPr>
          <a:lstStyle/>
          <a:p>
            <a:r>
              <a:rPr lang="en-US" sz="3600" dirty="0" smtClean="0">
                <a:solidFill>
                  <a:srgbClr val="4D4D4D"/>
                </a:solidFill>
                <a:latin typeface="+mj-lt"/>
              </a:rPr>
              <a:t>Everything is done offline</a:t>
            </a:r>
            <a:endParaRPr lang="en-US" sz="3600" dirty="0">
              <a:solidFill>
                <a:srgbClr val="4D4D4D"/>
              </a:solidFill>
              <a:latin typeface="+mj-lt"/>
            </a:endParaRPr>
          </a:p>
        </p:txBody>
      </p:sp>
      <p:sp>
        <p:nvSpPr>
          <p:cNvPr id="4" name="TextBox 3"/>
          <p:cNvSpPr txBox="1"/>
          <p:nvPr/>
        </p:nvSpPr>
        <p:spPr>
          <a:xfrm>
            <a:off x="5280442" y="4620280"/>
            <a:ext cx="3863558" cy="523220"/>
          </a:xfrm>
          <a:prstGeom prst="rect">
            <a:avLst/>
          </a:prstGeom>
          <a:noFill/>
        </p:spPr>
        <p:txBody>
          <a:bodyPr wrap="none" rtlCol="0">
            <a:spAutoFit/>
          </a:bodyPr>
          <a:lstStyle/>
          <a:p>
            <a:r>
              <a:rPr lang="en-US" sz="2800" dirty="0" smtClean="0">
                <a:solidFill>
                  <a:schemeClr val="bg2">
                    <a:lumMod val="50000"/>
                  </a:schemeClr>
                </a:solidFill>
              </a:rPr>
              <a:t>…except push/pull</a:t>
            </a:r>
            <a:endParaRPr lang="en-US" sz="2800" dirty="0">
              <a:solidFill>
                <a:schemeClr val="bg2">
                  <a:lumMod val="50000"/>
                </a:schemeClr>
              </a:solidFill>
            </a:endParaRPr>
          </a:p>
        </p:txBody>
      </p:sp>
      <p:sp>
        <p:nvSpPr>
          <p:cNvPr id="5" name="TextBox 4"/>
          <p:cNvSpPr txBox="1"/>
          <p:nvPr/>
        </p:nvSpPr>
        <p:spPr>
          <a:xfrm>
            <a:off x="457200" y="1443317"/>
            <a:ext cx="9117104" cy="646331"/>
          </a:xfrm>
          <a:prstGeom prst="rect">
            <a:avLst/>
          </a:prstGeom>
          <a:noFill/>
        </p:spPr>
        <p:txBody>
          <a:bodyPr wrap="square" rtlCol="0">
            <a:spAutoFit/>
          </a:bodyPr>
          <a:lstStyle/>
          <a:p>
            <a:r>
              <a:rPr lang="en-US" sz="3600" dirty="0" smtClean="0">
                <a:solidFill>
                  <a:srgbClr val="4D4D4D"/>
                </a:solidFill>
                <a:latin typeface="+mj-lt"/>
              </a:rPr>
              <a:t>Everyone has the complete history</a:t>
            </a:r>
            <a:endParaRPr lang="en-US" sz="3600" dirty="0">
              <a:solidFill>
                <a:srgbClr val="4D4D4D"/>
              </a:solidFill>
              <a:latin typeface="+mj-lt"/>
            </a:endParaRPr>
          </a:p>
        </p:txBody>
      </p:sp>
    </p:spTree>
    <p:extLst>
      <p:ext uri="{BB962C8B-B14F-4D97-AF65-F5344CB8AC3E}">
        <p14:creationId xmlns:p14="http://schemas.microsoft.com/office/powerpoint/2010/main" val="828775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marL="0" indent="0">
              <a:buNone/>
            </a:pPr>
            <a:r>
              <a:rPr lang="en-US" dirty="0"/>
              <a:t>Over the last several years one of the biggest changes in how developers collaborate with each other has come through, of all things, their source control system. The adoption of Git has changed many of the patterns of software development. In this talk I will introduce you to the core concepts of using Git within a team, how it can improve your agility and communication.</a:t>
            </a:r>
          </a:p>
        </p:txBody>
      </p:sp>
    </p:spTree>
    <p:extLst>
      <p:ext uri="{BB962C8B-B14F-4D97-AF65-F5344CB8AC3E}">
        <p14:creationId xmlns:p14="http://schemas.microsoft.com/office/powerpoint/2010/main" val="160824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a:t>
            </a:r>
            <a:endParaRPr lang="en-US" dirty="0"/>
          </a:p>
        </p:txBody>
      </p:sp>
      <p:sp>
        <p:nvSpPr>
          <p:cNvPr id="3" name="TextBox 2"/>
          <p:cNvSpPr txBox="1"/>
          <p:nvPr/>
        </p:nvSpPr>
        <p:spPr>
          <a:xfrm>
            <a:off x="457200" y="2089648"/>
            <a:ext cx="9117104" cy="646331"/>
          </a:xfrm>
          <a:prstGeom prst="rect">
            <a:avLst/>
          </a:prstGeom>
          <a:noFill/>
        </p:spPr>
        <p:txBody>
          <a:bodyPr wrap="square" rtlCol="0">
            <a:spAutoFit/>
          </a:bodyPr>
          <a:lstStyle/>
          <a:p>
            <a:r>
              <a:rPr lang="en-US" sz="3600" dirty="0" smtClean="0">
                <a:solidFill>
                  <a:srgbClr val="4D4D4D"/>
                </a:solidFill>
                <a:latin typeface="+mj-lt"/>
              </a:rPr>
              <a:t>Everything is done offline</a:t>
            </a:r>
            <a:endParaRPr lang="en-US" sz="3600" dirty="0">
              <a:solidFill>
                <a:srgbClr val="4D4D4D"/>
              </a:solidFill>
              <a:latin typeface="+mj-lt"/>
            </a:endParaRPr>
          </a:p>
        </p:txBody>
      </p:sp>
      <p:sp>
        <p:nvSpPr>
          <p:cNvPr id="5" name="TextBox 4"/>
          <p:cNvSpPr txBox="1"/>
          <p:nvPr/>
        </p:nvSpPr>
        <p:spPr>
          <a:xfrm>
            <a:off x="457200" y="1443317"/>
            <a:ext cx="9117104" cy="646331"/>
          </a:xfrm>
          <a:prstGeom prst="rect">
            <a:avLst/>
          </a:prstGeom>
          <a:noFill/>
        </p:spPr>
        <p:txBody>
          <a:bodyPr wrap="square" rtlCol="0">
            <a:spAutoFit/>
          </a:bodyPr>
          <a:lstStyle/>
          <a:p>
            <a:r>
              <a:rPr lang="en-US" sz="3600" dirty="0" smtClean="0">
                <a:solidFill>
                  <a:srgbClr val="4D4D4D"/>
                </a:solidFill>
                <a:latin typeface="+mj-lt"/>
              </a:rPr>
              <a:t>Everyone has the complete history</a:t>
            </a:r>
            <a:endParaRPr lang="en-US" sz="3600" dirty="0">
              <a:solidFill>
                <a:srgbClr val="4D4D4D"/>
              </a:solidFill>
              <a:latin typeface="+mj-lt"/>
            </a:endParaRPr>
          </a:p>
        </p:txBody>
      </p:sp>
      <p:sp>
        <p:nvSpPr>
          <p:cNvPr id="6" name="TextBox 5"/>
          <p:cNvSpPr txBox="1"/>
          <p:nvPr/>
        </p:nvSpPr>
        <p:spPr>
          <a:xfrm>
            <a:off x="457200" y="2735979"/>
            <a:ext cx="9117104" cy="646331"/>
          </a:xfrm>
          <a:prstGeom prst="rect">
            <a:avLst/>
          </a:prstGeom>
          <a:noFill/>
        </p:spPr>
        <p:txBody>
          <a:bodyPr wrap="square" rtlCol="0">
            <a:spAutoFit/>
          </a:bodyPr>
          <a:lstStyle/>
          <a:p>
            <a:r>
              <a:rPr lang="en-US" sz="3600" dirty="0" smtClean="0">
                <a:solidFill>
                  <a:srgbClr val="4D4D4D"/>
                </a:solidFill>
                <a:latin typeface="+mj-lt"/>
              </a:rPr>
              <a:t>No central authority</a:t>
            </a:r>
            <a:endParaRPr lang="en-US" sz="3600" dirty="0">
              <a:solidFill>
                <a:srgbClr val="4D4D4D"/>
              </a:solidFill>
              <a:latin typeface="+mj-lt"/>
            </a:endParaRPr>
          </a:p>
        </p:txBody>
      </p:sp>
      <p:sp>
        <p:nvSpPr>
          <p:cNvPr id="7" name="TextBox 6"/>
          <p:cNvSpPr txBox="1"/>
          <p:nvPr/>
        </p:nvSpPr>
        <p:spPr>
          <a:xfrm>
            <a:off x="4414820" y="4620280"/>
            <a:ext cx="4729180" cy="523220"/>
          </a:xfrm>
          <a:prstGeom prst="rect">
            <a:avLst/>
          </a:prstGeom>
          <a:noFill/>
        </p:spPr>
        <p:txBody>
          <a:bodyPr wrap="none" rtlCol="0">
            <a:spAutoFit/>
          </a:bodyPr>
          <a:lstStyle/>
          <a:p>
            <a:r>
              <a:rPr lang="en-US" sz="2800" dirty="0" smtClean="0">
                <a:solidFill>
                  <a:schemeClr val="bg2">
                    <a:lumMod val="50000"/>
                  </a:schemeClr>
                </a:solidFill>
              </a:rPr>
              <a:t>…except by convention</a:t>
            </a:r>
            <a:endParaRPr lang="en-US" sz="2800" dirty="0">
              <a:solidFill>
                <a:schemeClr val="bg2">
                  <a:lumMod val="50000"/>
                </a:schemeClr>
              </a:solidFill>
            </a:endParaRPr>
          </a:p>
        </p:txBody>
      </p:sp>
    </p:spTree>
    <p:extLst>
      <p:ext uri="{BB962C8B-B14F-4D97-AF65-F5344CB8AC3E}">
        <p14:creationId xmlns:p14="http://schemas.microsoft.com/office/powerpoint/2010/main" val="2180412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a:t>
            </a:r>
            <a:endParaRPr lang="en-US" dirty="0"/>
          </a:p>
        </p:txBody>
      </p:sp>
      <p:sp>
        <p:nvSpPr>
          <p:cNvPr id="3" name="TextBox 2"/>
          <p:cNvSpPr txBox="1"/>
          <p:nvPr/>
        </p:nvSpPr>
        <p:spPr>
          <a:xfrm>
            <a:off x="457200" y="2089648"/>
            <a:ext cx="9117104" cy="646331"/>
          </a:xfrm>
          <a:prstGeom prst="rect">
            <a:avLst/>
          </a:prstGeom>
          <a:noFill/>
        </p:spPr>
        <p:txBody>
          <a:bodyPr wrap="square" rtlCol="0">
            <a:spAutoFit/>
          </a:bodyPr>
          <a:lstStyle/>
          <a:p>
            <a:r>
              <a:rPr lang="en-US" sz="3600" dirty="0" smtClean="0">
                <a:solidFill>
                  <a:srgbClr val="4D4D4D"/>
                </a:solidFill>
                <a:latin typeface="+mj-lt"/>
              </a:rPr>
              <a:t>Everything is done offline</a:t>
            </a:r>
            <a:endParaRPr lang="en-US" sz="3600" dirty="0">
              <a:solidFill>
                <a:srgbClr val="4D4D4D"/>
              </a:solidFill>
              <a:latin typeface="+mj-lt"/>
            </a:endParaRPr>
          </a:p>
        </p:txBody>
      </p:sp>
      <p:sp>
        <p:nvSpPr>
          <p:cNvPr id="5" name="TextBox 4"/>
          <p:cNvSpPr txBox="1"/>
          <p:nvPr/>
        </p:nvSpPr>
        <p:spPr>
          <a:xfrm>
            <a:off x="457200" y="1443317"/>
            <a:ext cx="9117104" cy="646331"/>
          </a:xfrm>
          <a:prstGeom prst="rect">
            <a:avLst/>
          </a:prstGeom>
          <a:noFill/>
        </p:spPr>
        <p:txBody>
          <a:bodyPr wrap="square" rtlCol="0">
            <a:spAutoFit/>
          </a:bodyPr>
          <a:lstStyle/>
          <a:p>
            <a:r>
              <a:rPr lang="en-US" sz="3600" dirty="0" smtClean="0">
                <a:solidFill>
                  <a:srgbClr val="4D4D4D"/>
                </a:solidFill>
                <a:latin typeface="+mj-lt"/>
              </a:rPr>
              <a:t>Everyone has the complete history</a:t>
            </a:r>
            <a:endParaRPr lang="en-US" sz="3600" dirty="0">
              <a:solidFill>
                <a:srgbClr val="4D4D4D"/>
              </a:solidFill>
              <a:latin typeface="+mj-lt"/>
            </a:endParaRPr>
          </a:p>
        </p:txBody>
      </p:sp>
      <p:sp>
        <p:nvSpPr>
          <p:cNvPr id="6" name="TextBox 5"/>
          <p:cNvSpPr txBox="1"/>
          <p:nvPr/>
        </p:nvSpPr>
        <p:spPr>
          <a:xfrm>
            <a:off x="457200" y="2735979"/>
            <a:ext cx="9117104" cy="646331"/>
          </a:xfrm>
          <a:prstGeom prst="rect">
            <a:avLst/>
          </a:prstGeom>
          <a:noFill/>
        </p:spPr>
        <p:txBody>
          <a:bodyPr wrap="square" rtlCol="0">
            <a:spAutoFit/>
          </a:bodyPr>
          <a:lstStyle/>
          <a:p>
            <a:r>
              <a:rPr lang="en-US" sz="3600" dirty="0" smtClean="0">
                <a:solidFill>
                  <a:srgbClr val="4D4D4D"/>
                </a:solidFill>
                <a:latin typeface="+mj-lt"/>
              </a:rPr>
              <a:t>No central authority</a:t>
            </a:r>
            <a:endParaRPr lang="en-US" sz="3600" dirty="0">
              <a:solidFill>
                <a:srgbClr val="4D4D4D"/>
              </a:solidFill>
              <a:latin typeface="+mj-lt"/>
            </a:endParaRPr>
          </a:p>
        </p:txBody>
      </p:sp>
      <p:sp>
        <p:nvSpPr>
          <p:cNvPr id="8" name="TextBox 7"/>
          <p:cNvSpPr txBox="1"/>
          <p:nvPr/>
        </p:nvSpPr>
        <p:spPr>
          <a:xfrm>
            <a:off x="457200" y="3354963"/>
            <a:ext cx="9117104" cy="646331"/>
          </a:xfrm>
          <a:prstGeom prst="rect">
            <a:avLst/>
          </a:prstGeom>
          <a:noFill/>
        </p:spPr>
        <p:txBody>
          <a:bodyPr wrap="square" rtlCol="0">
            <a:spAutoFit/>
          </a:bodyPr>
          <a:lstStyle/>
          <a:p>
            <a:r>
              <a:rPr lang="en-US" sz="3600" dirty="0" smtClean="0">
                <a:solidFill>
                  <a:srgbClr val="4D4D4D"/>
                </a:solidFill>
                <a:latin typeface="+mj-lt"/>
              </a:rPr>
              <a:t>Changes can be shared without a server</a:t>
            </a:r>
            <a:endParaRPr lang="en-US" sz="3600" dirty="0">
              <a:solidFill>
                <a:srgbClr val="4D4D4D"/>
              </a:solidFill>
              <a:latin typeface="+mj-lt"/>
            </a:endParaRPr>
          </a:p>
        </p:txBody>
      </p:sp>
    </p:spTree>
    <p:extLst>
      <p:ext uri="{BB962C8B-B14F-4D97-AF65-F5344CB8AC3E}">
        <p14:creationId xmlns:p14="http://schemas.microsoft.com/office/powerpoint/2010/main" val="2512236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VC vs. Distributed VC</a:t>
            </a:r>
            <a:endParaRPr lang="en-US" dirty="0"/>
          </a:p>
        </p:txBody>
      </p:sp>
      <p:sp>
        <p:nvSpPr>
          <p:cNvPr id="3" name="Rectangle 2"/>
          <p:cNvSpPr/>
          <p:nvPr/>
        </p:nvSpPr>
        <p:spPr bwMode="auto">
          <a:xfrm>
            <a:off x="1004552" y="1703189"/>
            <a:ext cx="1976773" cy="914400"/>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Central Server</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4" name="Flowchart: Magnetic Disk 3"/>
          <p:cNvSpPr/>
          <p:nvPr/>
        </p:nvSpPr>
        <p:spPr bwMode="auto">
          <a:xfrm>
            <a:off x="2581275" y="2293739"/>
            <a:ext cx="666750" cy="742950"/>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6" name="Rectangle 5"/>
          <p:cNvSpPr/>
          <p:nvPr/>
        </p:nvSpPr>
        <p:spPr bwMode="auto">
          <a:xfrm>
            <a:off x="1609725" y="3676650"/>
            <a:ext cx="971550" cy="609600"/>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7" name="Rectangle 6"/>
          <p:cNvSpPr/>
          <p:nvPr/>
        </p:nvSpPr>
        <p:spPr bwMode="auto">
          <a:xfrm>
            <a:off x="2762250" y="3676650"/>
            <a:ext cx="971550" cy="609600"/>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8" name="Rectangle 7"/>
          <p:cNvSpPr/>
          <p:nvPr/>
        </p:nvSpPr>
        <p:spPr bwMode="auto">
          <a:xfrm>
            <a:off x="457200" y="3676650"/>
            <a:ext cx="971550" cy="609600"/>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cxnSp>
        <p:nvCxnSpPr>
          <p:cNvPr id="11" name="Straight Connector 10"/>
          <p:cNvCxnSpPr>
            <a:stCxn id="3" idx="2"/>
            <a:endCxn id="8" idx="0"/>
          </p:cNvCxnSpPr>
          <p:nvPr/>
        </p:nvCxnSpPr>
        <p:spPr bwMode="auto">
          <a:xfrm flipH="1">
            <a:off x="942975" y="2617589"/>
            <a:ext cx="1049964" cy="105906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a:stCxn id="8" idx="0"/>
            <a:endCxn id="3" idx="2"/>
          </p:cNvCxnSpPr>
          <p:nvPr/>
        </p:nvCxnSpPr>
        <p:spPr bwMode="auto">
          <a:xfrm flipV="1">
            <a:off x="942975" y="2617589"/>
            <a:ext cx="1049964" cy="1059061"/>
          </a:xfrm>
          <a:prstGeom prst="line">
            <a:avLst/>
          </a:prstGeom>
          <a:solidFill>
            <a:schemeClr val="accent1"/>
          </a:solidFill>
          <a:ln w="9525" cap="flat" cmpd="sng" algn="ctr">
            <a:solidFill>
              <a:schemeClr val="bg2">
                <a:lumMod val="50000"/>
              </a:schemeClr>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6" idx="0"/>
            <a:endCxn id="3" idx="2"/>
          </p:cNvCxnSpPr>
          <p:nvPr/>
        </p:nvCxnSpPr>
        <p:spPr bwMode="auto">
          <a:xfrm flipH="1" flipV="1">
            <a:off x="1992939" y="2617589"/>
            <a:ext cx="102561" cy="1059061"/>
          </a:xfrm>
          <a:prstGeom prst="line">
            <a:avLst/>
          </a:prstGeom>
          <a:solidFill>
            <a:schemeClr val="accent1"/>
          </a:solidFill>
          <a:ln w="9525" cap="flat" cmpd="sng" algn="ctr">
            <a:solidFill>
              <a:schemeClr val="bg2">
                <a:lumMod val="50000"/>
              </a:schemeClr>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7" idx="0"/>
            <a:endCxn id="3" idx="2"/>
          </p:cNvCxnSpPr>
          <p:nvPr/>
        </p:nvCxnSpPr>
        <p:spPr bwMode="auto">
          <a:xfrm flipH="1" flipV="1">
            <a:off x="1992939" y="2617589"/>
            <a:ext cx="1255086" cy="1059061"/>
          </a:xfrm>
          <a:prstGeom prst="line">
            <a:avLst/>
          </a:prstGeom>
          <a:solidFill>
            <a:schemeClr val="accent1"/>
          </a:solidFill>
          <a:ln w="9525" cap="flat" cmpd="sng" algn="ctr">
            <a:solidFill>
              <a:schemeClr val="bg2">
                <a:lumMod val="50000"/>
              </a:schemeClr>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ounded Rectangle 19"/>
          <p:cNvSpPr/>
          <p:nvPr/>
        </p:nvSpPr>
        <p:spPr bwMode="auto">
          <a:xfrm>
            <a:off x="5408485" y="3676650"/>
            <a:ext cx="954512" cy="609600"/>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n-lt"/>
            </a:endParaRPr>
          </a:p>
        </p:txBody>
      </p:sp>
      <p:sp>
        <p:nvSpPr>
          <p:cNvPr id="23" name="Rounded Rectangle 22"/>
          <p:cNvSpPr/>
          <p:nvPr/>
        </p:nvSpPr>
        <p:spPr bwMode="auto">
          <a:xfrm>
            <a:off x="6570386" y="3676650"/>
            <a:ext cx="954512" cy="609600"/>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n-lt"/>
            </a:endParaRPr>
          </a:p>
        </p:txBody>
      </p:sp>
      <p:sp>
        <p:nvSpPr>
          <p:cNvPr id="24" name="Rounded Rectangle 23"/>
          <p:cNvSpPr/>
          <p:nvPr/>
        </p:nvSpPr>
        <p:spPr bwMode="auto">
          <a:xfrm>
            <a:off x="7732288" y="3689529"/>
            <a:ext cx="954512" cy="609600"/>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n-lt"/>
            </a:endParaRPr>
          </a:p>
        </p:txBody>
      </p:sp>
      <p:sp>
        <p:nvSpPr>
          <p:cNvPr id="25" name="Flowchart: Magnetic Disk 24"/>
          <p:cNvSpPr/>
          <p:nvPr/>
        </p:nvSpPr>
        <p:spPr bwMode="auto">
          <a:xfrm>
            <a:off x="6048022" y="4071736"/>
            <a:ext cx="418669" cy="454785"/>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26" name="Flowchart: Magnetic Disk 25"/>
          <p:cNvSpPr/>
          <p:nvPr/>
        </p:nvSpPr>
        <p:spPr bwMode="auto">
          <a:xfrm>
            <a:off x="7200547" y="4058857"/>
            <a:ext cx="418669" cy="454785"/>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27" name="Flowchart: Magnetic Disk 26"/>
          <p:cNvSpPr/>
          <p:nvPr/>
        </p:nvSpPr>
        <p:spPr bwMode="auto">
          <a:xfrm>
            <a:off x="8467884" y="4090651"/>
            <a:ext cx="418669" cy="454785"/>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28" name="Rounded Rectangle 27"/>
          <p:cNvSpPr/>
          <p:nvPr/>
        </p:nvSpPr>
        <p:spPr bwMode="auto">
          <a:xfrm>
            <a:off x="6362997" y="1828960"/>
            <a:ext cx="1582046" cy="788629"/>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Remote Server</a:t>
            </a:r>
            <a:endParaRPr kumimoji="0" lang="en-US" sz="1600" b="0" i="0" u="none" strike="noStrike" cap="none" normalizeH="0" baseline="0" dirty="0" smtClean="0">
              <a:ln>
                <a:noFill/>
              </a:ln>
              <a:solidFill>
                <a:schemeClr val="tx1"/>
              </a:solidFill>
              <a:effectLst/>
              <a:latin typeface="+mn-lt"/>
            </a:endParaRPr>
          </a:p>
        </p:txBody>
      </p:sp>
      <p:sp>
        <p:nvSpPr>
          <p:cNvPr id="29" name="Flowchart: Magnetic Disk 28"/>
          <p:cNvSpPr/>
          <p:nvPr/>
        </p:nvSpPr>
        <p:spPr bwMode="auto">
          <a:xfrm>
            <a:off x="7354818" y="2269513"/>
            <a:ext cx="693919" cy="588348"/>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cxnSp>
        <p:nvCxnSpPr>
          <p:cNvPr id="37" name="Straight Connector 36"/>
          <p:cNvCxnSpPr/>
          <p:nvPr/>
        </p:nvCxnSpPr>
        <p:spPr bwMode="auto">
          <a:xfrm flipV="1">
            <a:off x="5937410" y="2617588"/>
            <a:ext cx="1049964" cy="1059061"/>
          </a:xfrm>
          <a:prstGeom prst="line">
            <a:avLst/>
          </a:prstGeom>
          <a:solidFill>
            <a:schemeClr val="accent1"/>
          </a:solidFill>
          <a:ln w="9525" cap="flat" cmpd="sng" algn="ctr">
            <a:solidFill>
              <a:schemeClr val="bg2">
                <a:lumMod val="50000"/>
              </a:schemeClr>
            </a:solidFill>
            <a:prstDash val="lg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a:stCxn id="23" idx="0"/>
          </p:cNvCxnSpPr>
          <p:nvPr/>
        </p:nvCxnSpPr>
        <p:spPr bwMode="auto">
          <a:xfrm flipH="1" flipV="1">
            <a:off x="7047075" y="2665214"/>
            <a:ext cx="567" cy="1011436"/>
          </a:xfrm>
          <a:prstGeom prst="line">
            <a:avLst/>
          </a:prstGeom>
          <a:solidFill>
            <a:schemeClr val="accent1"/>
          </a:solidFill>
          <a:ln w="9525" cap="flat" cmpd="sng" algn="ctr">
            <a:solidFill>
              <a:schemeClr val="bg2">
                <a:lumMod val="50000"/>
              </a:schemeClr>
            </a:solidFill>
            <a:prstDash val="lg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0"/>
            <a:endCxn id="28" idx="2"/>
          </p:cNvCxnSpPr>
          <p:nvPr/>
        </p:nvCxnSpPr>
        <p:spPr bwMode="auto">
          <a:xfrm flipH="1" flipV="1">
            <a:off x="7154020" y="2617589"/>
            <a:ext cx="1055524" cy="1071940"/>
          </a:xfrm>
          <a:prstGeom prst="line">
            <a:avLst/>
          </a:prstGeom>
          <a:solidFill>
            <a:schemeClr val="accent1"/>
          </a:solidFill>
          <a:ln w="9525" cap="flat" cmpd="sng" algn="ctr">
            <a:solidFill>
              <a:schemeClr val="bg2">
                <a:lumMod val="50000"/>
              </a:schemeClr>
            </a:solidFill>
            <a:prstDash val="lg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7536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Tree>
    <p:extLst>
      <p:ext uri="{BB962C8B-B14F-4D97-AF65-F5344CB8AC3E}">
        <p14:creationId xmlns:p14="http://schemas.microsoft.com/office/powerpoint/2010/main" val="1954056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TextBox 2"/>
          <p:cNvSpPr txBox="1"/>
          <p:nvPr/>
        </p:nvSpPr>
        <p:spPr>
          <a:xfrm>
            <a:off x="457200" y="1063229"/>
            <a:ext cx="8686800" cy="1200329"/>
          </a:xfrm>
          <a:prstGeom prst="rect">
            <a:avLst/>
          </a:prstGeom>
          <a:noFill/>
        </p:spPr>
        <p:txBody>
          <a:bodyPr wrap="square" rtlCol="0">
            <a:spAutoFit/>
          </a:bodyPr>
          <a:lstStyle/>
          <a:p>
            <a:r>
              <a:rPr lang="en-US" sz="3600" dirty="0" smtClean="0">
                <a:solidFill>
                  <a:srgbClr val="4D4D4D"/>
                </a:solidFill>
                <a:latin typeface="+mj-lt"/>
              </a:rPr>
              <a:t>Forget what you know from Central VC</a:t>
            </a:r>
          </a:p>
          <a:p>
            <a:r>
              <a:rPr lang="en-US" sz="3600" dirty="0" smtClean="0">
                <a:solidFill>
                  <a:srgbClr val="4D4D4D"/>
                </a:solidFill>
                <a:latin typeface="+mj-lt"/>
              </a:rPr>
              <a:t>(…TFS, SVN, Perforce...)</a:t>
            </a:r>
            <a:endParaRPr lang="en-US" sz="3600" dirty="0">
              <a:solidFill>
                <a:srgbClr val="4D4D4D"/>
              </a:solidFill>
              <a:latin typeface="+mj-lt"/>
            </a:endParaRPr>
          </a:p>
        </p:txBody>
      </p:sp>
    </p:spTree>
    <p:extLst>
      <p:ext uri="{BB962C8B-B14F-4D97-AF65-F5344CB8AC3E}">
        <p14:creationId xmlns:p14="http://schemas.microsoft.com/office/powerpoint/2010/main" val="972811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TextBox 2"/>
          <p:cNvSpPr txBox="1"/>
          <p:nvPr/>
        </p:nvSpPr>
        <p:spPr>
          <a:xfrm>
            <a:off x="457200" y="1063229"/>
            <a:ext cx="8686800" cy="646331"/>
          </a:xfrm>
          <a:prstGeom prst="rect">
            <a:avLst/>
          </a:prstGeom>
          <a:noFill/>
        </p:spPr>
        <p:txBody>
          <a:bodyPr wrap="square" rtlCol="0">
            <a:spAutoFit/>
          </a:bodyPr>
          <a:lstStyle/>
          <a:p>
            <a:r>
              <a:rPr lang="en-US" sz="3600" dirty="0" smtClean="0">
                <a:solidFill>
                  <a:srgbClr val="4D4D4D"/>
                </a:solidFill>
                <a:latin typeface="+mj-lt"/>
              </a:rPr>
              <a:t>Forget what you know from Central VC</a:t>
            </a:r>
          </a:p>
        </p:txBody>
      </p:sp>
      <p:sp>
        <p:nvSpPr>
          <p:cNvPr id="4" name="TextBox 3"/>
          <p:cNvSpPr txBox="1"/>
          <p:nvPr/>
        </p:nvSpPr>
        <p:spPr>
          <a:xfrm>
            <a:off x="457200" y="1709560"/>
            <a:ext cx="8686800" cy="646331"/>
          </a:xfrm>
          <a:prstGeom prst="rect">
            <a:avLst/>
          </a:prstGeom>
          <a:noFill/>
        </p:spPr>
        <p:txBody>
          <a:bodyPr wrap="square" rtlCol="0">
            <a:spAutoFit/>
          </a:bodyPr>
          <a:lstStyle/>
          <a:p>
            <a:r>
              <a:rPr lang="en-US" sz="3600" dirty="0" smtClean="0">
                <a:solidFill>
                  <a:srgbClr val="4D4D4D"/>
                </a:solidFill>
                <a:latin typeface="+mj-lt"/>
              </a:rPr>
              <a:t>Git branch is “Sticky Note” on a graph node</a:t>
            </a:r>
            <a:endParaRPr lang="en-US" sz="3600" dirty="0">
              <a:solidFill>
                <a:srgbClr val="4D4D4D"/>
              </a:solidFill>
              <a:latin typeface="+mj-lt"/>
            </a:endParaRPr>
          </a:p>
        </p:txBody>
      </p:sp>
    </p:spTree>
    <p:extLst>
      <p:ext uri="{BB962C8B-B14F-4D97-AF65-F5344CB8AC3E}">
        <p14:creationId xmlns:p14="http://schemas.microsoft.com/office/powerpoint/2010/main" val="3199774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TextBox 2"/>
          <p:cNvSpPr txBox="1"/>
          <p:nvPr/>
        </p:nvSpPr>
        <p:spPr>
          <a:xfrm>
            <a:off x="457200" y="1063229"/>
            <a:ext cx="8686800" cy="646331"/>
          </a:xfrm>
          <a:prstGeom prst="rect">
            <a:avLst/>
          </a:prstGeom>
          <a:noFill/>
        </p:spPr>
        <p:txBody>
          <a:bodyPr wrap="square" rtlCol="0">
            <a:spAutoFit/>
          </a:bodyPr>
          <a:lstStyle/>
          <a:p>
            <a:r>
              <a:rPr lang="en-US" sz="3600" dirty="0" smtClean="0">
                <a:solidFill>
                  <a:srgbClr val="4D4D4D"/>
                </a:solidFill>
                <a:latin typeface="+mj-lt"/>
              </a:rPr>
              <a:t>Forget what you know from Central VC</a:t>
            </a:r>
          </a:p>
        </p:txBody>
      </p:sp>
      <p:sp>
        <p:nvSpPr>
          <p:cNvPr id="4" name="TextBox 3"/>
          <p:cNvSpPr txBox="1"/>
          <p:nvPr/>
        </p:nvSpPr>
        <p:spPr>
          <a:xfrm>
            <a:off x="457200" y="1709560"/>
            <a:ext cx="8686800" cy="646331"/>
          </a:xfrm>
          <a:prstGeom prst="rect">
            <a:avLst/>
          </a:prstGeom>
          <a:noFill/>
        </p:spPr>
        <p:txBody>
          <a:bodyPr wrap="square" rtlCol="0">
            <a:spAutoFit/>
          </a:bodyPr>
          <a:lstStyle/>
          <a:p>
            <a:r>
              <a:rPr lang="en-US" sz="3600" dirty="0" smtClean="0">
                <a:solidFill>
                  <a:srgbClr val="4D4D4D"/>
                </a:solidFill>
                <a:latin typeface="+mj-lt"/>
              </a:rPr>
              <a:t>Git branch is “Sticky Note” on a graph node</a:t>
            </a:r>
            <a:endParaRPr lang="en-US" sz="3600" dirty="0">
              <a:solidFill>
                <a:srgbClr val="4D4D4D"/>
              </a:solidFill>
              <a:latin typeface="+mj-lt"/>
            </a:endParaRPr>
          </a:p>
        </p:txBody>
      </p:sp>
      <p:sp>
        <p:nvSpPr>
          <p:cNvPr id="5" name="TextBox 4"/>
          <p:cNvSpPr txBox="1"/>
          <p:nvPr/>
        </p:nvSpPr>
        <p:spPr>
          <a:xfrm>
            <a:off x="457200" y="2355891"/>
            <a:ext cx="8686800" cy="1200329"/>
          </a:xfrm>
          <a:prstGeom prst="rect">
            <a:avLst/>
          </a:prstGeom>
          <a:noFill/>
        </p:spPr>
        <p:txBody>
          <a:bodyPr wrap="square" rtlCol="0">
            <a:spAutoFit/>
          </a:bodyPr>
          <a:lstStyle/>
          <a:p>
            <a:r>
              <a:rPr lang="en-US" sz="3600" dirty="0">
                <a:solidFill>
                  <a:srgbClr val="4D4D4D"/>
                </a:solidFill>
                <a:latin typeface="+mj-lt"/>
              </a:rPr>
              <a:t>All branch work takes place within the same folder within your file system. </a:t>
            </a:r>
          </a:p>
        </p:txBody>
      </p:sp>
    </p:spTree>
    <p:extLst>
      <p:ext uri="{BB962C8B-B14F-4D97-AF65-F5344CB8AC3E}">
        <p14:creationId xmlns:p14="http://schemas.microsoft.com/office/powerpoint/2010/main" val="221193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TextBox 2"/>
          <p:cNvSpPr txBox="1"/>
          <p:nvPr/>
        </p:nvSpPr>
        <p:spPr>
          <a:xfrm>
            <a:off x="457200" y="1063229"/>
            <a:ext cx="8686800" cy="646331"/>
          </a:xfrm>
          <a:prstGeom prst="rect">
            <a:avLst/>
          </a:prstGeom>
          <a:noFill/>
        </p:spPr>
        <p:txBody>
          <a:bodyPr wrap="square" rtlCol="0">
            <a:spAutoFit/>
          </a:bodyPr>
          <a:lstStyle/>
          <a:p>
            <a:r>
              <a:rPr lang="en-US" sz="3600" dirty="0" smtClean="0">
                <a:solidFill>
                  <a:srgbClr val="4D4D4D"/>
                </a:solidFill>
                <a:latin typeface="+mj-lt"/>
              </a:rPr>
              <a:t>Forget what you know from Central VC</a:t>
            </a:r>
          </a:p>
        </p:txBody>
      </p:sp>
      <p:sp>
        <p:nvSpPr>
          <p:cNvPr id="4" name="TextBox 3"/>
          <p:cNvSpPr txBox="1"/>
          <p:nvPr/>
        </p:nvSpPr>
        <p:spPr>
          <a:xfrm>
            <a:off x="457200" y="1709560"/>
            <a:ext cx="8686800" cy="646331"/>
          </a:xfrm>
          <a:prstGeom prst="rect">
            <a:avLst/>
          </a:prstGeom>
          <a:noFill/>
        </p:spPr>
        <p:txBody>
          <a:bodyPr wrap="square" rtlCol="0">
            <a:spAutoFit/>
          </a:bodyPr>
          <a:lstStyle/>
          <a:p>
            <a:r>
              <a:rPr lang="en-US" sz="3600" dirty="0" smtClean="0">
                <a:solidFill>
                  <a:srgbClr val="4D4D4D"/>
                </a:solidFill>
                <a:latin typeface="+mj-lt"/>
              </a:rPr>
              <a:t>Git branch is “Sticky Note” on the graph</a:t>
            </a:r>
            <a:endParaRPr lang="en-US" sz="3600" dirty="0">
              <a:solidFill>
                <a:srgbClr val="4D4D4D"/>
              </a:solidFill>
              <a:latin typeface="+mj-lt"/>
            </a:endParaRPr>
          </a:p>
        </p:txBody>
      </p:sp>
      <p:sp>
        <p:nvSpPr>
          <p:cNvPr id="5" name="TextBox 4"/>
          <p:cNvSpPr txBox="1"/>
          <p:nvPr/>
        </p:nvSpPr>
        <p:spPr>
          <a:xfrm>
            <a:off x="457200" y="2355891"/>
            <a:ext cx="8686800" cy="1200329"/>
          </a:xfrm>
          <a:prstGeom prst="rect">
            <a:avLst/>
          </a:prstGeom>
          <a:noFill/>
        </p:spPr>
        <p:txBody>
          <a:bodyPr wrap="square" rtlCol="0">
            <a:spAutoFit/>
          </a:bodyPr>
          <a:lstStyle/>
          <a:p>
            <a:r>
              <a:rPr lang="en-US" sz="3600" dirty="0">
                <a:solidFill>
                  <a:srgbClr val="4D4D4D"/>
                </a:solidFill>
                <a:latin typeface="+mj-lt"/>
              </a:rPr>
              <a:t>All branch work takes place within the same folder within your file system. </a:t>
            </a:r>
          </a:p>
        </p:txBody>
      </p:sp>
      <p:sp>
        <p:nvSpPr>
          <p:cNvPr id="6" name="TextBox 5"/>
          <p:cNvSpPr txBox="1"/>
          <p:nvPr/>
        </p:nvSpPr>
        <p:spPr>
          <a:xfrm>
            <a:off x="457200" y="3556220"/>
            <a:ext cx="8686800" cy="1200329"/>
          </a:xfrm>
          <a:prstGeom prst="rect">
            <a:avLst/>
          </a:prstGeom>
          <a:noFill/>
        </p:spPr>
        <p:txBody>
          <a:bodyPr wrap="square" rtlCol="0">
            <a:spAutoFit/>
          </a:bodyPr>
          <a:lstStyle/>
          <a:p>
            <a:r>
              <a:rPr lang="en-US" sz="3600" dirty="0">
                <a:solidFill>
                  <a:srgbClr val="4D4D4D"/>
                </a:solidFill>
                <a:latin typeface="+mj-lt"/>
              </a:rPr>
              <a:t>When you switch branches you are moving the </a:t>
            </a:r>
            <a:r>
              <a:rPr lang="en-US" sz="3600" dirty="0" smtClean="0">
                <a:solidFill>
                  <a:srgbClr val="4D4D4D"/>
                </a:solidFill>
                <a:latin typeface="+mj-lt"/>
              </a:rPr>
              <a:t>“Sticky Note”</a:t>
            </a:r>
            <a:endParaRPr lang="en-US" sz="3600" dirty="0">
              <a:solidFill>
                <a:srgbClr val="4D4D4D"/>
              </a:solidFill>
              <a:latin typeface="+mj-lt"/>
            </a:endParaRPr>
          </a:p>
        </p:txBody>
      </p:sp>
    </p:spTree>
    <p:extLst>
      <p:ext uri="{BB962C8B-B14F-4D97-AF65-F5344CB8AC3E}">
        <p14:creationId xmlns:p14="http://schemas.microsoft.com/office/powerpoint/2010/main" val="1775671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2"/>
          <p:cNvSpPr/>
          <p:nvPr/>
        </p:nvSpPr>
        <p:spPr bwMode="auto">
          <a:xfrm>
            <a:off x="457200" y="1181686"/>
            <a:ext cx="6210886" cy="3615397"/>
          </a:xfrm>
          <a:prstGeom prst="rect">
            <a:avLst/>
          </a:prstGeom>
          <a:solidFill>
            <a:schemeClr val="bg1">
              <a:lumMod val="95000"/>
              <a:lumOff val="5000"/>
            </a:schemeClr>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4" name="TextBox 3"/>
          <p:cNvSpPr txBox="1"/>
          <p:nvPr/>
        </p:nvSpPr>
        <p:spPr>
          <a:xfrm>
            <a:off x="544286" y="1357086"/>
            <a:ext cx="6016171" cy="3631763"/>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C:\&gt; mkdir CoolProject</a:t>
            </a:r>
          </a:p>
          <a:p>
            <a:r>
              <a:rPr lang="en-US" sz="1800" dirty="0">
                <a:latin typeface="Consolas" panose="020B0609020204030204" pitchFamily="49" charset="0"/>
                <a:cs typeface="Consolas" panose="020B0609020204030204" pitchFamily="49" charset="0"/>
              </a:rPr>
              <a:t>C:\&gt; cd CoolProject</a:t>
            </a:r>
          </a:p>
          <a:p>
            <a:r>
              <a:rPr lang="en-US" sz="1800" dirty="0">
                <a:latin typeface="Consolas" panose="020B0609020204030204" pitchFamily="49" charset="0"/>
                <a:cs typeface="Consolas" panose="020B0609020204030204" pitchFamily="49" charset="0"/>
              </a:rPr>
              <a:t>C:\CoolProject &gt; git init</a:t>
            </a:r>
          </a:p>
          <a:p>
            <a:r>
              <a:rPr lang="en-US" sz="1800" dirty="0">
                <a:latin typeface="Consolas" panose="020B0609020204030204" pitchFamily="49" charset="0"/>
                <a:cs typeface="Consolas" panose="020B0609020204030204" pitchFamily="49" charset="0"/>
              </a:rPr>
              <a:t>Initialized empty Git repository in C:/CoolProject/.git</a:t>
            </a:r>
          </a:p>
          <a:p>
            <a:r>
              <a:rPr lang="en-US" sz="1800" dirty="0">
                <a:latin typeface="Consolas" panose="020B0609020204030204" pitchFamily="49" charset="0"/>
                <a:cs typeface="Consolas" panose="020B0609020204030204" pitchFamily="49" charset="0"/>
              </a:rPr>
              <a:t>C:\CoolProject &gt; notepad README.txt</a:t>
            </a:r>
          </a:p>
          <a:p>
            <a:r>
              <a:rPr lang="en-US" sz="1800" dirty="0">
                <a:latin typeface="Consolas" panose="020B0609020204030204" pitchFamily="49" charset="0"/>
                <a:cs typeface="Consolas" panose="020B0609020204030204" pitchFamily="49" charset="0"/>
              </a:rPr>
              <a:t>C:\CoolProject &gt; git add .</a:t>
            </a:r>
          </a:p>
          <a:p>
            <a:r>
              <a:rPr lang="en-US" sz="1800" dirty="0">
                <a:latin typeface="Consolas" panose="020B0609020204030204" pitchFamily="49" charset="0"/>
                <a:cs typeface="Consolas" panose="020B0609020204030204" pitchFamily="49" charset="0"/>
              </a:rPr>
              <a:t>C:\CoolProject &gt; git commit -m 'my first commit'</a:t>
            </a:r>
          </a:p>
          <a:p>
            <a:r>
              <a:rPr lang="en-US" sz="1800" dirty="0">
                <a:latin typeface="Consolas" panose="020B0609020204030204" pitchFamily="49" charset="0"/>
                <a:cs typeface="Consolas" panose="020B0609020204030204" pitchFamily="49" charset="0"/>
              </a:rPr>
              <a:t>[master (root-commit) 7106a52] my first commit</a:t>
            </a:r>
          </a:p>
          <a:p>
            <a:r>
              <a:rPr lang="en-US" sz="1800" dirty="0">
                <a:latin typeface="Consolas" panose="020B0609020204030204" pitchFamily="49" charset="0"/>
                <a:cs typeface="Consolas" panose="020B0609020204030204" pitchFamily="49" charset="0"/>
              </a:rPr>
              <a:t> 1 file changed, 1 insertion(+)</a:t>
            </a:r>
          </a:p>
          <a:p>
            <a:r>
              <a:rPr lang="en-US" sz="1800" dirty="0">
                <a:latin typeface="Consolas" panose="020B0609020204030204" pitchFamily="49" charset="0"/>
                <a:cs typeface="Consolas" panose="020B0609020204030204" pitchFamily="49" charset="0"/>
              </a:rPr>
              <a:t> create mode 100644 README.txt</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930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0"/>
                                  </p:iterate>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0"/>
                                  </p:iterate>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0"/>
                                  </p:iterate>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0"/>
                                  </p:iterate>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0"/>
                                  </p:iterate>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iterate type="lt">
                                    <p:tmAbs val="0"/>
                                  </p:iterate>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iterate type="lt">
                                    <p:tmAbs val="0"/>
                                  </p:iterate>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Rectangle 15"/>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21" name="TextBox 20"/>
          <p:cNvSpPr txBox="1"/>
          <p:nvPr/>
        </p:nvSpPr>
        <p:spPr>
          <a:xfrm>
            <a:off x="457200" y="4551136"/>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–m ‘my first commit’</a:t>
            </a:r>
          </a:p>
        </p:txBody>
      </p:sp>
      <p:sp>
        <p:nvSpPr>
          <p:cNvPr id="22" name="5-Point Star 21"/>
          <p:cNvSpPr/>
          <p:nvPr/>
        </p:nvSpPr>
        <p:spPr>
          <a:xfrm>
            <a:off x="2552044" y="195295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708245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What is Git?</a:t>
            </a:r>
          </a:p>
          <a:p>
            <a:r>
              <a:rPr lang="en-US" dirty="0" smtClean="0"/>
              <a:t>Git 101</a:t>
            </a:r>
          </a:p>
          <a:p>
            <a:r>
              <a:rPr lang="en-US" dirty="0" smtClean="0"/>
              <a:t>Enabling Team Development</a:t>
            </a:r>
          </a:p>
          <a:p>
            <a:r>
              <a:rPr lang="en-US" dirty="0" smtClean="0"/>
              <a:t>Short vs. Long Lived Branches</a:t>
            </a:r>
          </a:p>
          <a:p>
            <a:r>
              <a:rPr lang="en-US" dirty="0" smtClean="0"/>
              <a:t>Deploying with Git</a:t>
            </a:r>
          </a:p>
          <a:p>
            <a:r>
              <a:rPr lang="en-US" dirty="0" smtClean="0"/>
              <a:t>Your Org uses TFS?</a:t>
            </a:r>
            <a:endParaRPr lang="en-US" dirty="0"/>
          </a:p>
          <a:p>
            <a:r>
              <a:rPr lang="en-US" dirty="0" smtClean="0"/>
              <a:t>Tools/Resources</a:t>
            </a:r>
          </a:p>
          <a:p>
            <a:endParaRPr lang="en-US" dirty="0"/>
          </a:p>
        </p:txBody>
      </p:sp>
    </p:spTree>
    <p:extLst>
      <p:ext uri="{BB962C8B-B14F-4D97-AF65-F5344CB8AC3E}">
        <p14:creationId xmlns:p14="http://schemas.microsoft.com/office/powerpoint/2010/main" val="1791077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1" name="Line Callout 1 10"/>
          <p:cNvSpPr/>
          <p:nvPr/>
        </p:nvSpPr>
        <p:spPr>
          <a:xfrm>
            <a:off x="31242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TextBox 16"/>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(x2)</a:t>
            </a:r>
          </a:p>
        </p:txBody>
      </p:sp>
      <p:sp>
        <p:nvSpPr>
          <p:cNvPr id="19" name="Rectangle 18"/>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0" name="Straight Arrow Connector 19"/>
          <p:cNvCxnSpPr>
            <a:stCxn id="21" idx="1"/>
            <a:endCxn id="19"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2" name="Straight Arrow Connector 21"/>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12" name="5-Point Star 11"/>
          <p:cNvSpPr/>
          <p:nvPr/>
        </p:nvSpPr>
        <p:spPr>
          <a:xfrm>
            <a:off x="4228444" y="195295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6997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2" name="Line Callout 1 11"/>
          <p:cNvSpPr/>
          <p:nvPr/>
        </p:nvSpPr>
        <p:spPr>
          <a:xfrm>
            <a:off x="3137095" y="3143250"/>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3" name="Line Callout 1 12"/>
          <p:cNvSpPr/>
          <p:nvPr/>
        </p:nvSpPr>
        <p:spPr>
          <a:xfrm>
            <a:off x="31242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9" name="TextBox 18"/>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–b bug123</a:t>
            </a:r>
          </a:p>
        </p:txBody>
      </p:sp>
      <p:sp>
        <p:nvSpPr>
          <p:cNvPr id="21" name="Rectangle 20"/>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2" name="Straight Arrow Connector 21"/>
          <p:cNvCxnSpPr>
            <a:stCxn id="23" idx="1"/>
            <a:endCxn id="21"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4" name="Straight Arrow Connector 23"/>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14" name="5-Point Star 13"/>
          <p:cNvSpPr/>
          <p:nvPr/>
        </p:nvSpPr>
        <p:spPr>
          <a:xfrm>
            <a:off x="4241338" y="2969612"/>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85621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31242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(x2)</a:t>
            </a:r>
          </a:p>
        </p:txBody>
      </p:sp>
      <p:sp>
        <p:nvSpPr>
          <p:cNvPr id="27" name="Rectangle 2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8" name="Straight Arrow Connector 27"/>
          <p:cNvCxnSpPr>
            <a:stCxn id="29" idx="1"/>
            <a:endCxn id="2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30" name="Straight Arrow Connector 2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6" name="Straight Arrow Connector 35"/>
          <p:cNvCxnSpPr/>
          <p:nvPr/>
        </p:nvCxnSpPr>
        <p:spPr>
          <a:xfrm flipH="1" flipV="1">
            <a:off x="2657622"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3216814"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8" name="Straight Arrow Connector 37"/>
          <p:cNvCxnSpPr/>
          <p:nvPr/>
        </p:nvCxnSpPr>
        <p:spPr>
          <a:xfrm flipH="1">
            <a:off x="3737318"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4073770"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40" name="Line Callout 1 39"/>
          <p:cNvSpPr/>
          <p:nvPr/>
        </p:nvSpPr>
        <p:spPr>
          <a:xfrm>
            <a:off x="4811152" y="3786188"/>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5915395" y="3603955"/>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97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31242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35" name="Rectangle 34"/>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36" name="Straight Arrow Connector 35"/>
          <p:cNvCxnSpPr>
            <a:stCxn id="37" idx="1"/>
            <a:endCxn id="35"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38" name="Straight Arrow Connector 37"/>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40" name="Straight Arrow Connector 39"/>
          <p:cNvCxnSpPr/>
          <p:nvPr/>
        </p:nvCxnSpPr>
        <p:spPr>
          <a:xfrm flipH="1" flipV="1">
            <a:off x="2657622"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Rectangle 40"/>
          <p:cNvSpPr/>
          <p:nvPr/>
        </p:nvSpPr>
        <p:spPr>
          <a:xfrm>
            <a:off x="3216814"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42" name="Straight Arrow Connector 41"/>
          <p:cNvCxnSpPr/>
          <p:nvPr/>
        </p:nvCxnSpPr>
        <p:spPr>
          <a:xfrm flipH="1">
            <a:off x="3737318"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4073770"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44" name="Line Callout 1 43"/>
          <p:cNvSpPr/>
          <p:nvPr/>
        </p:nvSpPr>
        <p:spPr>
          <a:xfrm>
            <a:off x="4811152" y="3786188"/>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4228444" y="1937408"/>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48870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5" name="Line Callout 1 14"/>
          <p:cNvSpPr/>
          <p:nvPr/>
        </p:nvSpPr>
        <p:spPr>
          <a:xfrm>
            <a:off x="4724401" y="3143250"/>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6" name="Line Callout 1 15"/>
          <p:cNvSpPr/>
          <p:nvPr/>
        </p:nvSpPr>
        <p:spPr>
          <a:xfrm>
            <a:off x="4724401" y="213360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bug123</a:t>
            </a:r>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9" name="Straight Arrow Connector 28"/>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1" name="Straight Arrow Connector 30"/>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3" name="Straight Arrow Connector 32"/>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7" name="5-Point Star 16"/>
          <p:cNvSpPr/>
          <p:nvPr/>
        </p:nvSpPr>
        <p:spPr>
          <a:xfrm>
            <a:off x="5828644" y="1943758"/>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26344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4724401" y="213360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bug123</a:t>
            </a:r>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9" name="Straight Arrow Connector 28"/>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1" name="Straight Arrow Connector 30"/>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3" name="Straight Arrow Connector 32"/>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5" name="5-Point Star 14"/>
          <p:cNvSpPr/>
          <p:nvPr/>
        </p:nvSpPr>
        <p:spPr>
          <a:xfrm>
            <a:off x="5828644" y="1943758"/>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59252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4724401" y="213360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3786188"/>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5-Point Star 25"/>
          <p:cNvSpPr/>
          <p:nvPr/>
        </p:nvSpPr>
        <p:spPr>
          <a:xfrm>
            <a:off x="5915395" y="3611892"/>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91104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4724401" y="213360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3786188"/>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30" name="5-Point Star 29"/>
          <p:cNvSpPr/>
          <p:nvPr/>
        </p:nvSpPr>
        <p:spPr>
          <a:xfrm>
            <a:off x="5828644" y="194901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51576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5562601" y="2134526"/>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bug456</a:t>
            </a:r>
          </a:p>
        </p:txBody>
      </p:sp>
      <p:cxnSp>
        <p:nvCxnSpPr>
          <p:cNvPr id="30" name="Straight Arrow Connector 29"/>
          <p:cNvCxnSpPr/>
          <p:nvPr/>
        </p:nvCxnSpPr>
        <p:spPr>
          <a:xfrm flipH="1">
            <a:off x="4572000" y="280083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4908452" y="2578589"/>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t>
            </a:r>
          </a:p>
        </p:txBody>
      </p:sp>
      <p:cxnSp>
        <p:nvCxnSpPr>
          <p:cNvPr id="32" name="Straight Arrow Connector 31"/>
          <p:cNvCxnSpPr>
            <a:stCxn id="31" idx="1"/>
          </p:cNvCxnSpPr>
          <p:nvPr/>
        </p:nvCxnSpPr>
        <p:spPr>
          <a:xfrm flipH="1">
            <a:off x="4564382" y="2800839"/>
            <a:ext cx="344070" cy="636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3" name="Line Callout 1 32"/>
          <p:cNvSpPr/>
          <p:nvPr/>
        </p:nvSpPr>
        <p:spPr>
          <a:xfrm>
            <a:off x="4811152" y="3786188"/>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9" name="5-Point Star 28"/>
          <p:cNvSpPr/>
          <p:nvPr/>
        </p:nvSpPr>
        <p:spPr>
          <a:xfrm>
            <a:off x="6666844" y="194468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179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5562601" y="2134526"/>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bug456</a:t>
            </a:r>
          </a:p>
        </p:txBody>
      </p:sp>
      <p:cxnSp>
        <p:nvCxnSpPr>
          <p:cNvPr id="30" name="Straight Arrow Connector 29"/>
          <p:cNvCxnSpPr/>
          <p:nvPr/>
        </p:nvCxnSpPr>
        <p:spPr>
          <a:xfrm flipH="1">
            <a:off x="4572000" y="280083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4908452" y="2578589"/>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t>
            </a:r>
          </a:p>
        </p:txBody>
      </p:sp>
      <p:cxnSp>
        <p:nvCxnSpPr>
          <p:cNvPr id="32" name="Straight Arrow Connector 31"/>
          <p:cNvCxnSpPr>
            <a:stCxn id="31" idx="1"/>
          </p:cNvCxnSpPr>
          <p:nvPr/>
        </p:nvCxnSpPr>
        <p:spPr>
          <a:xfrm flipH="1">
            <a:off x="4564382" y="2800839"/>
            <a:ext cx="344070" cy="636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5-Point Star 28"/>
          <p:cNvSpPr/>
          <p:nvPr/>
        </p:nvSpPr>
        <p:spPr>
          <a:xfrm>
            <a:off x="6666844" y="194468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99484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WHO AM I?</a:t>
            </a:r>
            <a:endParaRPr lang="en-US" sz="5400" dirty="0"/>
          </a:p>
        </p:txBody>
      </p:sp>
      <p:sp>
        <p:nvSpPr>
          <p:cNvPr id="3" name="TextBox 2"/>
          <p:cNvSpPr txBox="1"/>
          <p:nvPr/>
        </p:nvSpPr>
        <p:spPr>
          <a:xfrm>
            <a:off x="457200" y="1443317"/>
            <a:ext cx="9117104" cy="1754326"/>
          </a:xfrm>
          <a:prstGeom prst="rect">
            <a:avLst/>
          </a:prstGeom>
          <a:noFill/>
        </p:spPr>
        <p:txBody>
          <a:bodyPr wrap="square" rtlCol="0">
            <a:spAutoFit/>
          </a:bodyPr>
          <a:lstStyle/>
          <a:p>
            <a:r>
              <a:rPr lang="en-US" sz="3600" dirty="0" smtClean="0">
                <a:solidFill>
                  <a:srgbClr val="4D4D4D"/>
                </a:solidFill>
                <a:latin typeface="+mj-lt"/>
              </a:rPr>
              <a:t>Mark Groves</a:t>
            </a:r>
          </a:p>
          <a:p>
            <a:r>
              <a:rPr lang="en-US" sz="3600" dirty="0" smtClean="0">
                <a:solidFill>
                  <a:srgbClr val="4D4D4D"/>
                </a:solidFill>
                <a:latin typeface="+mj-lt"/>
              </a:rPr>
              <a:t>Principal Program Manager</a:t>
            </a:r>
          </a:p>
          <a:p>
            <a:r>
              <a:rPr lang="en-US" sz="3600" dirty="0" smtClean="0">
                <a:solidFill>
                  <a:srgbClr val="4D4D4D"/>
                </a:solidFill>
                <a:latin typeface="+mj-lt"/>
              </a:rPr>
              <a:t>Developer Division</a:t>
            </a:r>
            <a:endParaRPr lang="en-US" sz="3600" dirty="0">
              <a:solidFill>
                <a:srgbClr val="4D4D4D"/>
              </a:solidFill>
              <a:latin typeface="+mj-lt"/>
            </a:endParaRPr>
          </a:p>
        </p:txBody>
      </p:sp>
    </p:spTree>
    <p:extLst>
      <p:ext uri="{BB962C8B-B14F-4D97-AF65-F5344CB8AC3E}">
        <p14:creationId xmlns:p14="http://schemas.microsoft.com/office/powerpoint/2010/main" val="3540158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4724401" y="213360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3786188"/>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5-Point Star 25"/>
          <p:cNvSpPr/>
          <p:nvPr/>
        </p:nvSpPr>
        <p:spPr>
          <a:xfrm>
            <a:off x="5915395" y="3596346"/>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83115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4724401" y="213360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6" name="TextBox 25"/>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rebase master</a:t>
            </a:r>
          </a:p>
        </p:txBody>
      </p:sp>
      <p:cxnSp>
        <p:nvCxnSpPr>
          <p:cNvPr id="35" name="Straight Arrow Connector 34"/>
          <p:cNvCxnSpPr/>
          <p:nvPr/>
        </p:nvCxnSpPr>
        <p:spPr>
          <a:xfrm flipH="1" flipV="1">
            <a:off x="4311160" y="3016250"/>
            <a:ext cx="559192" cy="4286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4870352"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7" name="Straight Arrow Connector 36"/>
          <p:cNvCxnSpPr/>
          <p:nvPr/>
        </p:nvCxnSpPr>
        <p:spPr>
          <a:xfrm flipH="1">
            <a:off x="5390856" y="344487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727308" y="3222625"/>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G’</a:t>
            </a:r>
          </a:p>
        </p:txBody>
      </p:sp>
      <p:sp>
        <p:nvSpPr>
          <p:cNvPr id="39" name="Line Callout 1 38"/>
          <p:cNvSpPr/>
          <p:nvPr/>
        </p:nvSpPr>
        <p:spPr>
          <a:xfrm>
            <a:off x="6464690" y="3786188"/>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4" name="5-Point Star 23"/>
          <p:cNvSpPr/>
          <p:nvPr/>
        </p:nvSpPr>
        <p:spPr>
          <a:xfrm>
            <a:off x="7568933" y="3596346"/>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78723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16" name="Line Callout 1 15"/>
          <p:cNvSpPr/>
          <p:nvPr/>
        </p:nvSpPr>
        <p:spPr>
          <a:xfrm>
            <a:off x="6366218"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6" name="TextBox 25"/>
          <p:cNvSpPr txBox="1"/>
          <p:nvPr/>
        </p:nvSpPr>
        <p:spPr>
          <a:xfrm>
            <a:off x="457200" y="4218752"/>
            <a:ext cx="82296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endParaRPr lang="en-US" sz="2400" dirty="0">
              <a:solidFill>
                <a:schemeClr val="bg1"/>
              </a:solidFill>
              <a:latin typeface="Consolas" pitchFamily="49" charset="0"/>
              <a:cs typeface="Consolas" pitchFamily="49" charset="0"/>
            </a:endParaRPr>
          </a:p>
          <a:p>
            <a:r>
              <a:rPr lang="en-US" sz="2400" dirty="0">
                <a:latin typeface="Consolas" pitchFamily="49" charset="0"/>
                <a:cs typeface="Consolas" pitchFamily="49" charset="0"/>
              </a:rPr>
              <a:t>&gt; git merge bug456                     </a:t>
            </a:r>
          </a:p>
        </p:txBody>
      </p:sp>
      <p:cxnSp>
        <p:nvCxnSpPr>
          <p:cNvPr id="31" name="Straight Arrow Connector 30"/>
          <p:cNvCxnSpPr/>
          <p:nvPr/>
        </p:nvCxnSpPr>
        <p:spPr>
          <a:xfrm flipH="1">
            <a:off x="4572000" y="2794000"/>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4908452"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3" name="Straight Arrow Connector 32"/>
          <p:cNvCxnSpPr/>
          <p:nvPr/>
        </p:nvCxnSpPr>
        <p:spPr>
          <a:xfrm flipH="1">
            <a:off x="5410200" y="2780812"/>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5746652" y="2558563"/>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smtClean="0"/>
              <a:t>G’</a:t>
            </a:r>
            <a:endParaRPr lang="en-US" sz="2700" dirty="0"/>
          </a:p>
        </p:txBody>
      </p:sp>
      <p:sp>
        <p:nvSpPr>
          <p:cNvPr id="24" name="Line Callout 1 23"/>
          <p:cNvSpPr/>
          <p:nvPr/>
        </p:nvSpPr>
        <p:spPr>
          <a:xfrm>
            <a:off x="6400800" y="3143250"/>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7" name="5-Point Star 26"/>
          <p:cNvSpPr/>
          <p:nvPr/>
        </p:nvSpPr>
        <p:spPr>
          <a:xfrm>
            <a:off x="7470461" y="1937408"/>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17852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Review</a:t>
            </a:r>
            <a:endParaRPr lang="en-US" dirty="0"/>
          </a:p>
        </p:txBody>
      </p:sp>
    </p:spTree>
    <p:extLst>
      <p:ext uri="{BB962C8B-B14F-4D97-AF65-F5344CB8AC3E}">
        <p14:creationId xmlns:p14="http://schemas.microsoft.com/office/powerpoint/2010/main" val="2996764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Review</a:t>
            </a:r>
            <a:endParaRPr lang="en-US" dirty="0"/>
          </a:p>
        </p:txBody>
      </p:sp>
      <p:sp>
        <p:nvSpPr>
          <p:cNvPr id="3" name="TextBox 2"/>
          <p:cNvSpPr txBox="1"/>
          <p:nvPr/>
        </p:nvSpPr>
        <p:spPr>
          <a:xfrm>
            <a:off x="457200" y="1063229"/>
            <a:ext cx="8686800" cy="646331"/>
          </a:xfrm>
          <a:prstGeom prst="rect">
            <a:avLst/>
          </a:prstGeom>
          <a:noFill/>
        </p:spPr>
        <p:txBody>
          <a:bodyPr wrap="square" rtlCol="0">
            <a:spAutoFit/>
          </a:bodyPr>
          <a:lstStyle/>
          <a:p>
            <a:r>
              <a:rPr lang="en-US" sz="3600" dirty="0" smtClean="0">
                <a:solidFill>
                  <a:srgbClr val="4D4D4D"/>
                </a:solidFill>
                <a:latin typeface="+mj-lt"/>
              </a:rPr>
              <a:t>Quick and Easy to create ‘Feature’ Branches</a:t>
            </a:r>
            <a:endParaRPr lang="en-US" sz="3600" dirty="0">
              <a:solidFill>
                <a:srgbClr val="4D4D4D"/>
              </a:solidFill>
              <a:latin typeface="+mj-lt"/>
            </a:endParaRPr>
          </a:p>
        </p:txBody>
      </p:sp>
    </p:spTree>
    <p:extLst>
      <p:ext uri="{BB962C8B-B14F-4D97-AF65-F5344CB8AC3E}">
        <p14:creationId xmlns:p14="http://schemas.microsoft.com/office/powerpoint/2010/main" val="4148266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Review</a:t>
            </a:r>
            <a:endParaRPr lang="en-US" dirty="0"/>
          </a:p>
        </p:txBody>
      </p:sp>
      <p:sp>
        <p:nvSpPr>
          <p:cNvPr id="3" name="TextBox 2"/>
          <p:cNvSpPr txBox="1"/>
          <p:nvPr/>
        </p:nvSpPr>
        <p:spPr>
          <a:xfrm>
            <a:off x="457200" y="1709560"/>
            <a:ext cx="8686800" cy="646331"/>
          </a:xfrm>
          <a:prstGeom prst="rect">
            <a:avLst/>
          </a:prstGeom>
          <a:noFill/>
        </p:spPr>
        <p:txBody>
          <a:bodyPr wrap="square" rtlCol="0">
            <a:spAutoFit/>
          </a:bodyPr>
          <a:lstStyle/>
          <a:p>
            <a:r>
              <a:rPr lang="en-US" sz="3600" dirty="0" smtClean="0">
                <a:solidFill>
                  <a:srgbClr val="4D4D4D"/>
                </a:solidFill>
                <a:latin typeface="+mj-lt"/>
              </a:rPr>
              <a:t>Local branches are very powerful</a:t>
            </a:r>
            <a:endParaRPr lang="en-US" sz="3600" dirty="0">
              <a:solidFill>
                <a:srgbClr val="4D4D4D"/>
              </a:solidFill>
              <a:latin typeface="+mj-lt"/>
            </a:endParaRPr>
          </a:p>
        </p:txBody>
      </p:sp>
      <p:sp>
        <p:nvSpPr>
          <p:cNvPr id="4" name="TextBox 3"/>
          <p:cNvSpPr txBox="1"/>
          <p:nvPr/>
        </p:nvSpPr>
        <p:spPr>
          <a:xfrm>
            <a:off x="457200" y="1063229"/>
            <a:ext cx="8686800" cy="646331"/>
          </a:xfrm>
          <a:prstGeom prst="rect">
            <a:avLst/>
          </a:prstGeom>
          <a:noFill/>
        </p:spPr>
        <p:txBody>
          <a:bodyPr wrap="square" rtlCol="0">
            <a:spAutoFit/>
          </a:bodyPr>
          <a:lstStyle/>
          <a:p>
            <a:r>
              <a:rPr lang="en-US" sz="3600" dirty="0" smtClean="0">
                <a:solidFill>
                  <a:srgbClr val="4D4D4D"/>
                </a:solidFill>
                <a:latin typeface="+mj-lt"/>
              </a:rPr>
              <a:t>Quick and Easy to create ‘Feature’ Branches</a:t>
            </a:r>
            <a:endParaRPr lang="en-US" sz="3600" dirty="0">
              <a:solidFill>
                <a:srgbClr val="4D4D4D"/>
              </a:solidFill>
              <a:latin typeface="+mj-lt"/>
            </a:endParaRPr>
          </a:p>
        </p:txBody>
      </p:sp>
    </p:spTree>
    <p:extLst>
      <p:ext uri="{BB962C8B-B14F-4D97-AF65-F5344CB8AC3E}">
        <p14:creationId xmlns:p14="http://schemas.microsoft.com/office/powerpoint/2010/main" val="2582461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Review</a:t>
            </a:r>
            <a:endParaRPr lang="en-US" dirty="0"/>
          </a:p>
        </p:txBody>
      </p:sp>
      <p:sp>
        <p:nvSpPr>
          <p:cNvPr id="3" name="TextBox 2"/>
          <p:cNvSpPr txBox="1"/>
          <p:nvPr/>
        </p:nvSpPr>
        <p:spPr>
          <a:xfrm>
            <a:off x="457200" y="1709560"/>
            <a:ext cx="8686800" cy="646331"/>
          </a:xfrm>
          <a:prstGeom prst="rect">
            <a:avLst/>
          </a:prstGeom>
          <a:noFill/>
        </p:spPr>
        <p:txBody>
          <a:bodyPr wrap="square" rtlCol="0">
            <a:spAutoFit/>
          </a:bodyPr>
          <a:lstStyle/>
          <a:p>
            <a:r>
              <a:rPr lang="en-US" sz="3600" dirty="0" smtClean="0">
                <a:solidFill>
                  <a:srgbClr val="4D4D4D"/>
                </a:solidFill>
                <a:latin typeface="+mj-lt"/>
              </a:rPr>
              <a:t>Local branches are very powerful</a:t>
            </a:r>
            <a:endParaRPr lang="en-US" sz="3600" dirty="0">
              <a:solidFill>
                <a:srgbClr val="4D4D4D"/>
              </a:solidFill>
              <a:latin typeface="+mj-lt"/>
            </a:endParaRPr>
          </a:p>
        </p:txBody>
      </p:sp>
      <p:sp>
        <p:nvSpPr>
          <p:cNvPr id="4" name="TextBox 3"/>
          <p:cNvSpPr txBox="1"/>
          <p:nvPr/>
        </p:nvSpPr>
        <p:spPr>
          <a:xfrm>
            <a:off x="457200" y="1063229"/>
            <a:ext cx="8686800" cy="646331"/>
          </a:xfrm>
          <a:prstGeom prst="rect">
            <a:avLst/>
          </a:prstGeom>
          <a:noFill/>
        </p:spPr>
        <p:txBody>
          <a:bodyPr wrap="square" rtlCol="0">
            <a:spAutoFit/>
          </a:bodyPr>
          <a:lstStyle/>
          <a:p>
            <a:r>
              <a:rPr lang="en-US" sz="3600" dirty="0" smtClean="0">
                <a:solidFill>
                  <a:srgbClr val="4D4D4D"/>
                </a:solidFill>
                <a:latin typeface="+mj-lt"/>
              </a:rPr>
              <a:t>Quick and Easy to create ‘Feature’ Branches</a:t>
            </a:r>
            <a:endParaRPr lang="en-US" sz="3600" dirty="0">
              <a:solidFill>
                <a:srgbClr val="4D4D4D"/>
              </a:solidFill>
              <a:latin typeface="+mj-lt"/>
            </a:endParaRPr>
          </a:p>
        </p:txBody>
      </p:sp>
      <p:sp>
        <p:nvSpPr>
          <p:cNvPr id="5" name="TextBox 4"/>
          <p:cNvSpPr txBox="1"/>
          <p:nvPr/>
        </p:nvSpPr>
        <p:spPr>
          <a:xfrm>
            <a:off x="457200" y="2355891"/>
            <a:ext cx="8686800" cy="646331"/>
          </a:xfrm>
          <a:prstGeom prst="rect">
            <a:avLst/>
          </a:prstGeom>
          <a:noFill/>
        </p:spPr>
        <p:txBody>
          <a:bodyPr wrap="square" rtlCol="0">
            <a:spAutoFit/>
          </a:bodyPr>
          <a:lstStyle/>
          <a:p>
            <a:r>
              <a:rPr lang="en-US" sz="3600" dirty="0" smtClean="0">
                <a:solidFill>
                  <a:srgbClr val="4D4D4D"/>
                </a:solidFill>
                <a:latin typeface="+mj-lt"/>
              </a:rPr>
              <a:t>Rebase is not scary</a:t>
            </a:r>
            <a:endParaRPr lang="en-US" sz="3600" dirty="0">
              <a:solidFill>
                <a:srgbClr val="4D4D4D"/>
              </a:solidFill>
              <a:latin typeface="+mj-lt"/>
            </a:endParaRPr>
          </a:p>
        </p:txBody>
      </p:sp>
    </p:spTree>
    <p:extLst>
      <p:ext uri="{BB962C8B-B14F-4D97-AF65-F5344CB8AC3E}">
        <p14:creationId xmlns:p14="http://schemas.microsoft.com/office/powerpoint/2010/main" val="3143463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is a Team Sport</a:t>
            </a:r>
            <a:endParaRPr lang="en-US" dirty="0"/>
          </a:p>
        </p:txBody>
      </p:sp>
    </p:spTree>
    <p:extLst>
      <p:ext uri="{BB962C8B-B14F-4D97-AF65-F5344CB8AC3E}">
        <p14:creationId xmlns:p14="http://schemas.microsoft.com/office/powerpoint/2010/main" val="2523265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commits</a:t>
            </a:r>
            <a:endParaRPr lang="en-US" dirty="0"/>
          </a:p>
        </p:txBody>
      </p:sp>
      <p:sp>
        <p:nvSpPr>
          <p:cNvPr id="3" name="Rounded Rectangle 2"/>
          <p:cNvSpPr/>
          <p:nvPr/>
        </p:nvSpPr>
        <p:spPr bwMode="auto">
          <a:xfrm>
            <a:off x="789037" y="3930444"/>
            <a:ext cx="1364226" cy="700549"/>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My Local Repo</a:t>
            </a:r>
            <a:endParaRPr kumimoji="0" lang="en-US" sz="1600" b="0" i="0" u="none" strike="noStrike" cap="none" normalizeH="0" baseline="0" dirty="0" smtClean="0">
              <a:ln>
                <a:noFill/>
              </a:ln>
              <a:solidFill>
                <a:schemeClr val="tx1"/>
              </a:solidFill>
              <a:effectLst/>
              <a:latin typeface="+mn-lt"/>
            </a:endParaRPr>
          </a:p>
        </p:txBody>
      </p:sp>
      <p:sp>
        <p:nvSpPr>
          <p:cNvPr id="5" name="Rounded Rectangle 4"/>
          <p:cNvSpPr/>
          <p:nvPr/>
        </p:nvSpPr>
        <p:spPr bwMode="auto">
          <a:xfrm>
            <a:off x="2153263" y="1199532"/>
            <a:ext cx="1364226" cy="700549"/>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Tom’s Repo</a:t>
            </a:r>
            <a:endParaRPr kumimoji="0" lang="en-US" sz="1600" b="0" i="0" u="none" strike="noStrike" cap="none" normalizeH="0" baseline="0" dirty="0" smtClean="0">
              <a:ln>
                <a:noFill/>
              </a:ln>
              <a:solidFill>
                <a:schemeClr val="tx1"/>
              </a:solidFill>
              <a:effectLst/>
              <a:latin typeface="+mn-lt"/>
            </a:endParaRPr>
          </a:p>
        </p:txBody>
      </p:sp>
      <p:sp>
        <p:nvSpPr>
          <p:cNvPr id="6" name="Rounded Rectangle 5"/>
          <p:cNvSpPr/>
          <p:nvPr/>
        </p:nvSpPr>
        <p:spPr bwMode="auto">
          <a:xfrm>
            <a:off x="5336457" y="3930443"/>
            <a:ext cx="1364226" cy="700549"/>
          </a:xfrm>
          <a:prstGeom prst="roundRect">
            <a:avLst/>
          </a:prstGeom>
          <a:ln>
            <a:headEnd type="triangle" w="med" len="med"/>
            <a:tailEnd type="triangl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Tracey’s Repo</a:t>
            </a:r>
            <a:endParaRPr kumimoji="0" lang="en-US" sz="1600" b="0" i="0" u="none" strike="noStrike" cap="none" normalizeH="0" baseline="0" dirty="0" smtClean="0">
              <a:ln>
                <a:noFill/>
              </a:ln>
              <a:solidFill>
                <a:schemeClr val="tx1"/>
              </a:solidFill>
              <a:effectLst/>
              <a:latin typeface="+mn-lt"/>
            </a:endParaRPr>
          </a:p>
        </p:txBody>
      </p:sp>
      <p:sp>
        <p:nvSpPr>
          <p:cNvPr id="7" name="Rounded Rectangle 6"/>
          <p:cNvSpPr/>
          <p:nvPr/>
        </p:nvSpPr>
        <p:spPr bwMode="auto">
          <a:xfrm>
            <a:off x="6700683" y="1199533"/>
            <a:ext cx="1364226" cy="700549"/>
          </a:xfrm>
          <a:prstGeom prst="roundRect">
            <a:avLst/>
          </a:prstGeom>
          <a:ln>
            <a:headEnd type="triangle" w="med" len="med"/>
            <a:tailEnd type="triangl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Matt’s Repo</a:t>
            </a:r>
            <a:endParaRPr kumimoji="0" lang="en-US" sz="1600" b="0" i="0" u="none" strike="noStrike" cap="none" normalizeH="0" baseline="0" dirty="0" smtClean="0">
              <a:ln>
                <a:noFill/>
              </a:ln>
              <a:solidFill>
                <a:schemeClr val="tx1"/>
              </a:solidFill>
              <a:effectLst/>
              <a:latin typeface="+mn-lt"/>
            </a:endParaRPr>
          </a:p>
        </p:txBody>
      </p:sp>
      <p:sp>
        <p:nvSpPr>
          <p:cNvPr id="8" name="Rectangle 7"/>
          <p:cNvSpPr/>
          <p:nvPr/>
        </p:nvSpPr>
        <p:spPr>
          <a:xfrm>
            <a:off x="1441956" y="4702893"/>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p:cNvSpPr/>
          <p:nvPr/>
        </p:nvSpPr>
        <p:spPr>
          <a:xfrm>
            <a:off x="1727092" y="4702893"/>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13" name="Rectangle 12"/>
          <p:cNvSpPr/>
          <p:nvPr/>
        </p:nvSpPr>
        <p:spPr>
          <a:xfrm>
            <a:off x="2012228" y="4702892"/>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sp>
        <p:nvSpPr>
          <p:cNvPr id="14" name="Rectangle 13"/>
          <p:cNvSpPr/>
          <p:nvPr/>
        </p:nvSpPr>
        <p:spPr>
          <a:xfrm>
            <a:off x="2840442" y="1946973"/>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a:t>
            </a:r>
          </a:p>
        </p:txBody>
      </p:sp>
      <p:sp>
        <p:nvSpPr>
          <p:cNvPr id="15" name="Rectangle 14"/>
          <p:cNvSpPr/>
          <p:nvPr/>
        </p:nvSpPr>
        <p:spPr>
          <a:xfrm>
            <a:off x="3125578" y="1946973"/>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B</a:t>
            </a:r>
            <a:endParaRPr lang="en-US" sz="1400" dirty="0"/>
          </a:p>
        </p:txBody>
      </p:sp>
      <p:sp>
        <p:nvSpPr>
          <p:cNvPr id="16" name="Rectangle 15"/>
          <p:cNvSpPr/>
          <p:nvPr/>
        </p:nvSpPr>
        <p:spPr>
          <a:xfrm>
            <a:off x="3410714" y="1946972"/>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a:t>
            </a:r>
            <a:endParaRPr lang="en-US" sz="1400" dirty="0"/>
          </a:p>
        </p:txBody>
      </p:sp>
      <p:sp>
        <p:nvSpPr>
          <p:cNvPr id="17" name="Rectangle 16"/>
          <p:cNvSpPr/>
          <p:nvPr/>
        </p:nvSpPr>
        <p:spPr>
          <a:xfrm>
            <a:off x="7494637" y="1946973"/>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A</a:t>
            </a:r>
          </a:p>
        </p:txBody>
      </p:sp>
      <p:sp>
        <p:nvSpPr>
          <p:cNvPr id="18" name="Rectangle 17"/>
          <p:cNvSpPr/>
          <p:nvPr/>
        </p:nvSpPr>
        <p:spPr>
          <a:xfrm>
            <a:off x="7779773" y="1946973"/>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B</a:t>
            </a:r>
            <a:endParaRPr lang="en-US" sz="1400" dirty="0"/>
          </a:p>
        </p:txBody>
      </p:sp>
      <p:sp>
        <p:nvSpPr>
          <p:cNvPr id="19" name="Rectangle 18"/>
          <p:cNvSpPr/>
          <p:nvPr/>
        </p:nvSpPr>
        <p:spPr>
          <a:xfrm>
            <a:off x="8064909" y="1946972"/>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C</a:t>
            </a:r>
            <a:endParaRPr lang="en-US" sz="1400" dirty="0"/>
          </a:p>
        </p:txBody>
      </p:sp>
      <p:sp>
        <p:nvSpPr>
          <p:cNvPr id="20" name="Rectangle 19"/>
          <p:cNvSpPr/>
          <p:nvPr/>
        </p:nvSpPr>
        <p:spPr>
          <a:xfrm>
            <a:off x="6130411" y="4710265"/>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21" name="Rectangle 20"/>
          <p:cNvSpPr/>
          <p:nvPr/>
        </p:nvSpPr>
        <p:spPr>
          <a:xfrm>
            <a:off x="6415547" y="4710265"/>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22" name="Rectangle 21"/>
          <p:cNvSpPr/>
          <p:nvPr/>
        </p:nvSpPr>
        <p:spPr>
          <a:xfrm>
            <a:off x="6700683" y="4710264"/>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cxnSp>
        <p:nvCxnSpPr>
          <p:cNvPr id="23" name="Straight Arrow Connector 22"/>
          <p:cNvCxnSpPr/>
          <p:nvPr/>
        </p:nvCxnSpPr>
        <p:spPr bwMode="auto">
          <a:xfrm flipV="1">
            <a:off x="1518306" y="1946972"/>
            <a:ext cx="1194619" cy="198347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bwMode="auto">
          <a:xfrm flipH="1" flipV="1">
            <a:off x="3427381" y="2234381"/>
            <a:ext cx="2604405" cy="1696063"/>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p:nvPr/>
        </p:nvCxnSpPr>
        <p:spPr bwMode="auto">
          <a:xfrm>
            <a:off x="2224850" y="4280717"/>
            <a:ext cx="3040020" cy="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p:nvPr/>
        </p:nvCxnSpPr>
        <p:spPr bwMode="auto">
          <a:xfrm flipV="1">
            <a:off x="6168209" y="1922293"/>
            <a:ext cx="1194619" cy="198347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bwMode="auto">
          <a:xfrm flipV="1">
            <a:off x="3589076" y="1530296"/>
            <a:ext cx="3071671" cy="3537"/>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bwMode="auto">
          <a:xfrm flipV="1">
            <a:off x="2224850" y="1907336"/>
            <a:ext cx="4404246" cy="1943834"/>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4847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a:t>
            </a:r>
            <a:endParaRPr lang="en-US" dirty="0"/>
          </a:p>
        </p:txBody>
      </p:sp>
    </p:spTree>
    <p:extLst>
      <p:ext uri="{BB962C8B-B14F-4D97-AF65-F5344CB8AC3E}">
        <p14:creationId xmlns:p14="http://schemas.microsoft.com/office/powerpoint/2010/main" val="2501992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3"/>
          <a:stretch>
            <a:fillRect/>
          </a:stretch>
        </p:blipFill>
        <p:spPr>
          <a:xfrm>
            <a:off x="0" y="0"/>
            <a:ext cx="9074675" cy="4476750"/>
          </a:xfrm>
          <a:prstGeom prst="rect">
            <a:avLst/>
          </a:prstGeom>
        </p:spPr>
      </p:pic>
    </p:spTree>
    <p:extLst>
      <p:ext uri="{BB962C8B-B14F-4D97-AF65-F5344CB8AC3E}">
        <p14:creationId xmlns:p14="http://schemas.microsoft.com/office/powerpoint/2010/main" val="17186972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commits</a:t>
            </a:r>
            <a:endParaRPr lang="en-US" dirty="0"/>
          </a:p>
        </p:txBody>
      </p:sp>
      <p:sp>
        <p:nvSpPr>
          <p:cNvPr id="3" name="Rounded Rectangle 2"/>
          <p:cNvSpPr/>
          <p:nvPr/>
        </p:nvSpPr>
        <p:spPr bwMode="auto">
          <a:xfrm>
            <a:off x="789037" y="3930444"/>
            <a:ext cx="1364226" cy="700549"/>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My Local Repo</a:t>
            </a:r>
            <a:endParaRPr kumimoji="0" lang="en-US" sz="1600" b="0" i="0" u="none" strike="noStrike" cap="none" normalizeH="0" baseline="0" dirty="0" smtClean="0">
              <a:ln>
                <a:noFill/>
              </a:ln>
              <a:solidFill>
                <a:schemeClr val="tx1"/>
              </a:solidFill>
              <a:effectLst/>
              <a:latin typeface="+mn-lt"/>
            </a:endParaRPr>
          </a:p>
        </p:txBody>
      </p:sp>
      <p:sp>
        <p:nvSpPr>
          <p:cNvPr id="5" name="Rounded Rectangle 4"/>
          <p:cNvSpPr/>
          <p:nvPr/>
        </p:nvSpPr>
        <p:spPr bwMode="auto">
          <a:xfrm>
            <a:off x="2153263" y="1199532"/>
            <a:ext cx="1364226" cy="700549"/>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Tom’s Repo</a:t>
            </a:r>
            <a:endParaRPr kumimoji="0" lang="en-US" sz="1600" b="0" i="0" u="none" strike="noStrike" cap="none" normalizeH="0" baseline="0" dirty="0" smtClean="0">
              <a:ln>
                <a:noFill/>
              </a:ln>
              <a:solidFill>
                <a:schemeClr val="tx1"/>
              </a:solidFill>
              <a:effectLst/>
              <a:latin typeface="+mn-lt"/>
            </a:endParaRPr>
          </a:p>
        </p:txBody>
      </p:sp>
      <p:sp>
        <p:nvSpPr>
          <p:cNvPr id="6" name="Rounded Rectangle 5"/>
          <p:cNvSpPr/>
          <p:nvPr/>
        </p:nvSpPr>
        <p:spPr bwMode="auto">
          <a:xfrm>
            <a:off x="5336457" y="3930443"/>
            <a:ext cx="1364226" cy="700549"/>
          </a:xfrm>
          <a:prstGeom prst="roundRect">
            <a:avLst/>
          </a:prstGeom>
          <a:ln>
            <a:headEnd type="triangle" w="med" len="med"/>
            <a:tailEnd type="triangl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Tracey’s Repo</a:t>
            </a:r>
            <a:endParaRPr kumimoji="0" lang="en-US" sz="1600" b="0" i="0" u="none" strike="noStrike" cap="none" normalizeH="0" baseline="0" dirty="0" smtClean="0">
              <a:ln>
                <a:noFill/>
              </a:ln>
              <a:solidFill>
                <a:schemeClr val="tx1"/>
              </a:solidFill>
              <a:effectLst/>
              <a:latin typeface="+mn-lt"/>
            </a:endParaRPr>
          </a:p>
        </p:txBody>
      </p:sp>
      <p:sp>
        <p:nvSpPr>
          <p:cNvPr id="7" name="Rounded Rectangle 6"/>
          <p:cNvSpPr/>
          <p:nvPr/>
        </p:nvSpPr>
        <p:spPr bwMode="auto">
          <a:xfrm>
            <a:off x="6700683" y="1199533"/>
            <a:ext cx="1364226" cy="700549"/>
          </a:xfrm>
          <a:prstGeom prst="roundRect">
            <a:avLst/>
          </a:prstGeom>
          <a:ln>
            <a:headEnd type="triangle" w="med" len="med"/>
            <a:tailEnd type="triangl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Matt’s Repo</a:t>
            </a:r>
            <a:endParaRPr kumimoji="0" lang="en-US" sz="1600" b="0" i="0" u="none" strike="noStrike" cap="none" normalizeH="0" baseline="0" dirty="0" smtClean="0">
              <a:ln>
                <a:noFill/>
              </a:ln>
              <a:solidFill>
                <a:schemeClr val="tx1"/>
              </a:solidFill>
              <a:effectLst/>
              <a:latin typeface="+mn-lt"/>
            </a:endParaRPr>
          </a:p>
        </p:txBody>
      </p:sp>
      <p:sp>
        <p:nvSpPr>
          <p:cNvPr id="8" name="Rectangle 7"/>
          <p:cNvSpPr/>
          <p:nvPr/>
        </p:nvSpPr>
        <p:spPr>
          <a:xfrm>
            <a:off x="1441956" y="4702893"/>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p:cNvSpPr/>
          <p:nvPr/>
        </p:nvSpPr>
        <p:spPr>
          <a:xfrm>
            <a:off x="1727092" y="4702893"/>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13" name="Rectangle 12"/>
          <p:cNvSpPr/>
          <p:nvPr/>
        </p:nvSpPr>
        <p:spPr>
          <a:xfrm>
            <a:off x="2012228" y="4702892"/>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sp>
        <p:nvSpPr>
          <p:cNvPr id="14" name="Rectangle 13"/>
          <p:cNvSpPr/>
          <p:nvPr/>
        </p:nvSpPr>
        <p:spPr>
          <a:xfrm>
            <a:off x="2840442" y="1946973"/>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a:t>
            </a:r>
          </a:p>
        </p:txBody>
      </p:sp>
      <p:sp>
        <p:nvSpPr>
          <p:cNvPr id="15" name="Rectangle 14"/>
          <p:cNvSpPr/>
          <p:nvPr/>
        </p:nvSpPr>
        <p:spPr>
          <a:xfrm>
            <a:off x="3125578" y="1946973"/>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B</a:t>
            </a:r>
            <a:endParaRPr lang="en-US" sz="1400" dirty="0"/>
          </a:p>
        </p:txBody>
      </p:sp>
      <p:sp>
        <p:nvSpPr>
          <p:cNvPr id="16" name="Rectangle 15"/>
          <p:cNvSpPr/>
          <p:nvPr/>
        </p:nvSpPr>
        <p:spPr>
          <a:xfrm>
            <a:off x="3410714" y="1946972"/>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a:t>
            </a:r>
            <a:endParaRPr lang="en-US" sz="1400" dirty="0"/>
          </a:p>
        </p:txBody>
      </p:sp>
      <p:sp>
        <p:nvSpPr>
          <p:cNvPr id="17" name="Rectangle 16"/>
          <p:cNvSpPr/>
          <p:nvPr/>
        </p:nvSpPr>
        <p:spPr>
          <a:xfrm>
            <a:off x="7494637" y="1946973"/>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A</a:t>
            </a:r>
          </a:p>
        </p:txBody>
      </p:sp>
      <p:sp>
        <p:nvSpPr>
          <p:cNvPr id="18" name="Rectangle 17"/>
          <p:cNvSpPr/>
          <p:nvPr/>
        </p:nvSpPr>
        <p:spPr>
          <a:xfrm>
            <a:off x="7779773" y="1946973"/>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B</a:t>
            </a:r>
            <a:endParaRPr lang="en-US" sz="1400" dirty="0"/>
          </a:p>
        </p:txBody>
      </p:sp>
      <p:sp>
        <p:nvSpPr>
          <p:cNvPr id="19" name="Rectangle 18"/>
          <p:cNvSpPr/>
          <p:nvPr/>
        </p:nvSpPr>
        <p:spPr>
          <a:xfrm>
            <a:off x="8064909" y="1946972"/>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C</a:t>
            </a:r>
            <a:endParaRPr lang="en-US" sz="1400" dirty="0"/>
          </a:p>
        </p:txBody>
      </p:sp>
      <p:sp>
        <p:nvSpPr>
          <p:cNvPr id="20" name="Rectangle 19"/>
          <p:cNvSpPr/>
          <p:nvPr/>
        </p:nvSpPr>
        <p:spPr>
          <a:xfrm>
            <a:off x="6130411" y="4710265"/>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21" name="Rectangle 20"/>
          <p:cNvSpPr/>
          <p:nvPr/>
        </p:nvSpPr>
        <p:spPr>
          <a:xfrm>
            <a:off x="6415547" y="4710265"/>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22" name="Rectangle 21"/>
          <p:cNvSpPr/>
          <p:nvPr/>
        </p:nvSpPr>
        <p:spPr>
          <a:xfrm>
            <a:off x="6700683" y="4710264"/>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cxnSp>
        <p:nvCxnSpPr>
          <p:cNvPr id="23" name="Straight Arrow Connector 22"/>
          <p:cNvCxnSpPr/>
          <p:nvPr/>
        </p:nvCxnSpPr>
        <p:spPr bwMode="auto">
          <a:xfrm flipV="1">
            <a:off x="1940641" y="3265537"/>
            <a:ext cx="0" cy="664906"/>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sp>
        <p:nvSpPr>
          <p:cNvPr id="28" name="Rounded Rectangle 27"/>
          <p:cNvSpPr/>
          <p:nvPr/>
        </p:nvSpPr>
        <p:spPr bwMode="auto">
          <a:xfrm>
            <a:off x="1496961" y="2564987"/>
            <a:ext cx="5997676" cy="700549"/>
          </a:xfrm>
          <a:prstGeom prst="roundRect">
            <a:avLst/>
          </a:prstGeom>
          <a:ln>
            <a:headEnd type="triangle" w="med" len="med"/>
            <a:tailEnd type="triangl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Remote Repo</a:t>
            </a:r>
            <a:endParaRPr kumimoji="0" lang="en-US" sz="1600" b="0" i="0" u="none" strike="noStrike" cap="none" normalizeH="0" baseline="0" dirty="0" smtClean="0">
              <a:ln>
                <a:noFill/>
              </a:ln>
              <a:solidFill>
                <a:schemeClr val="tx1"/>
              </a:solidFill>
              <a:effectLst/>
              <a:latin typeface="+mn-lt"/>
            </a:endParaRPr>
          </a:p>
        </p:txBody>
      </p:sp>
      <p:sp>
        <p:nvSpPr>
          <p:cNvPr id="29" name="Rectangle 28"/>
          <p:cNvSpPr/>
          <p:nvPr/>
        </p:nvSpPr>
        <p:spPr>
          <a:xfrm>
            <a:off x="6415547" y="3215761"/>
            <a:ext cx="213549" cy="1788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A</a:t>
            </a:r>
          </a:p>
        </p:txBody>
      </p:sp>
      <p:sp>
        <p:nvSpPr>
          <p:cNvPr id="32" name="Rectangle 31"/>
          <p:cNvSpPr/>
          <p:nvPr/>
        </p:nvSpPr>
        <p:spPr>
          <a:xfrm>
            <a:off x="6700683" y="3215761"/>
            <a:ext cx="213549" cy="1788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B</a:t>
            </a:r>
            <a:endParaRPr lang="en-US" sz="1400" dirty="0"/>
          </a:p>
        </p:txBody>
      </p:sp>
      <p:sp>
        <p:nvSpPr>
          <p:cNvPr id="34" name="Rectangle 33"/>
          <p:cNvSpPr/>
          <p:nvPr/>
        </p:nvSpPr>
        <p:spPr>
          <a:xfrm>
            <a:off x="6985819" y="3215760"/>
            <a:ext cx="213549" cy="1788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a:t>
            </a:r>
            <a:endParaRPr lang="en-US" sz="1400" dirty="0"/>
          </a:p>
        </p:txBody>
      </p:sp>
      <p:cxnSp>
        <p:nvCxnSpPr>
          <p:cNvPr id="35" name="Straight Arrow Connector 34"/>
          <p:cNvCxnSpPr/>
          <p:nvPr/>
        </p:nvCxnSpPr>
        <p:spPr bwMode="auto">
          <a:xfrm flipV="1">
            <a:off x="2702641" y="1900081"/>
            <a:ext cx="0" cy="664906"/>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p:nvPr/>
        </p:nvCxnSpPr>
        <p:spPr bwMode="auto">
          <a:xfrm flipV="1">
            <a:off x="5569666" y="3265536"/>
            <a:ext cx="0" cy="664906"/>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7" name="Straight Arrow Connector 36"/>
          <p:cNvCxnSpPr/>
          <p:nvPr/>
        </p:nvCxnSpPr>
        <p:spPr bwMode="auto">
          <a:xfrm flipV="1">
            <a:off x="6985819" y="1900081"/>
            <a:ext cx="0" cy="664906"/>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sp>
        <p:nvSpPr>
          <p:cNvPr id="38" name="Rectangle 37"/>
          <p:cNvSpPr/>
          <p:nvPr/>
        </p:nvSpPr>
        <p:spPr>
          <a:xfrm>
            <a:off x="2297364" y="4702892"/>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
            </a:r>
            <a:endParaRPr lang="en-US" sz="1400" dirty="0"/>
          </a:p>
        </p:txBody>
      </p:sp>
      <p:sp>
        <p:nvSpPr>
          <p:cNvPr id="39" name="Rectangle 38"/>
          <p:cNvSpPr/>
          <p:nvPr/>
        </p:nvSpPr>
        <p:spPr>
          <a:xfrm>
            <a:off x="3696156" y="1946971"/>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D</a:t>
            </a:r>
            <a:endParaRPr lang="en-US" sz="1400" dirty="0"/>
          </a:p>
        </p:txBody>
      </p:sp>
      <p:sp>
        <p:nvSpPr>
          <p:cNvPr id="40" name="Rectangle 39"/>
          <p:cNvSpPr/>
          <p:nvPr/>
        </p:nvSpPr>
        <p:spPr>
          <a:xfrm>
            <a:off x="6985819" y="4702891"/>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
            </a:r>
            <a:endParaRPr lang="en-US" sz="1400" dirty="0"/>
          </a:p>
        </p:txBody>
      </p:sp>
      <p:sp>
        <p:nvSpPr>
          <p:cNvPr id="41" name="Rectangle 40"/>
          <p:cNvSpPr/>
          <p:nvPr/>
        </p:nvSpPr>
        <p:spPr>
          <a:xfrm>
            <a:off x="8350045" y="1946971"/>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D</a:t>
            </a:r>
            <a:endParaRPr lang="en-US" sz="1400" dirty="0"/>
          </a:p>
        </p:txBody>
      </p:sp>
      <p:sp>
        <p:nvSpPr>
          <p:cNvPr id="42" name="Rectangle 41"/>
          <p:cNvSpPr/>
          <p:nvPr/>
        </p:nvSpPr>
        <p:spPr>
          <a:xfrm>
            <a:off x="7270955" y="3215760"/>
            <a:ext cx="213549" cy="1788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a:t>
            </a:r>
          </a:p>
        </p:txBody>
      </p:sp>
    </p:spTree>
    <p:extLst>
      <p:ext uri="{BB962C8B-B14F-4D97-AF65-F5344CB8AC3E}">
        <p14:creationId xmlns:p14="http://schemas.microsoft.com/office/powerpoint/2010/main" val="313293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Remote</a:t>
            </a:r>
            <a:endParaRPr lang="en-US" dirty="0"/>
          </a:p>
        </p:txBody>
      </p:sp>
    </p:spTree>
    <p:extLst>
      <p:ext uri="{BB962C8B-B14F-4D97-AF65-F5344CB8AC3E}">
        <p14:creationId xmlns:p14="http://schemas.microsoft.com/office/powerpoint/2010/main" val="721495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Remote</a:t>
            </a:r>
            <a:endParaRPr lang="en-US" dirty="0"/>
          </a:p>
        </p:txBody>
      </p:sp>
      <p:sp>
        <p:nvSpPr>
          <p:cNvPr id="3" name="TextBox 2"/>
          <p:cNvSpPr txBox="1"/>
          <p:nvPr/>
        </p:nvSpPr>
        <p:spPr>
          <a:xfrm>
            <a:off x="457200" y="1401114"/>
            <a:ext cx="8686800" cy="646331"/>
          </a:xfrm>
          <a:prstGeom prst="rect">
            <a:avLst/>
          </a:prstGeom>
          <a:noFill/>
        </p:spPr>
        <p:txBody>
          <a:bodyPr wrap="square" rtlCol="0">
            <a:spAutoFit/>
          </a:bodyPr>
          <a:lstStyle/>
          <a:p>
            <a:r>
              <a:rPr lang="en-US" sz="3600" dirty="0" smtClean="0">
                <a:solidFill>
                  <a:srgbClr val="4D4D4D"/>
                </a:solidFill>
                <a:latin typeface="+mj-lt"/>
              </a:rPr>
              <a:t>Adding a remote to an existing local repo</a:t>
            </a:r>
            <a:endParaRPr lang="en-US" sz="3600" dirty="0">
              <a:solidFill>
                <a:srgbClr val="4D4D4D"/>
              </a:solidFill>
              <a:latin typeface="+mj-lt"/>
            </a:endParaRPr>
          </a:p>
        </p:txBody>
      </p:sp>
      <p:sp>
        <p:nvSpPr>
          <p:cNvPr id="4" name="Rectangle 3"/>
          <p:cNvSpPr/>
          <p:nvPr/>
        </p:nvSpPr>
        <p:spPr bwMode="auto">
          <a:xfrm>
            <a:off x="206830" y="2047445"/>
            <a:ext cx="8828314" cy="2723179"/>
          </a:xfrm>
          <a:prstGeom prst="rect">
            <a:avLst/>
          </a:prstGeom>
          <a:solidFill>
            <a:schemeClr val="bg1">
              <a:lumMod val="95000"/>
              <a:lumOff val="5000"/>
            </a:schemeClr>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5" name="TextBox 4"/>
          <p:cNvSpPr txBox="1"/>
          <p:nvPr/>
        </p:nvSpPr>
        <p:spPr>
          <a:xfrm>
            <a:off x="304187" y="2189594"/>
            <a:ext cx="8839813" cy="107721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C:\CoolProject &gt; git remote add </a:t>
            </a:r>
            <a:r>
              <a:rPr lang="en-US" dirty="0" smtClean="0">
                <a:latin typeface="Consolas" panose="020B0609020204030204" pitchFamily="49" charset="0"/>
                <a:cs typeface="Consolas" panose="020B0609020204030204" pitchFamily="49" charset="0"/>
              </a:rPr>
              <a:t>origin https</a:t>
            </a:r>
            <a:r>
              <a:rPr lang="en-US" dirty="0">
                <a:latin typeface="Consolas" panose="020B0609020204030204" pitchFamily="49" charset="0"/>
                <a:cs typeface="Consolas" panose="020B0609020204030204" pitchFamily="49" charset="0"/>
              </a:rPr>
              <a:t>://git01.codeplex.com/coolproject</a:t>
            </a:r>
          </a:p>
          <a:p>
            <a:r>
              <a:rPr lang="en-US" dirty="0">
                <a:latin typeface="Consolas" panose="020B0609020204030204" pitchFamily="49" charset="0"/>
                <a:cs typeface="Consolas" panose="020B0609020204030204" pitchFamily="49" charset="0"/>
              </a:rPr>
              <a:t>C:\CoolProject &gt; git remote -v</a:t>
            </a:r>
          </a:p>
          <a:p>
            <a:r>
              <a:rPr lang="en-US" dirty="0">
                <a:latin typeface="Consolas" panose="020B0609020204030204" pitchFamily="49" charset="0"/>
                <a:cs typeface="Consolas" panose="020B0609020204030204" pitchFamily="49" charset="0"/>
              </a:rPr>
              <a:t>origin  https://git01.codeplex.com/coolproject (fetch)</a:t>
            </a:r>
          </a:p>
          <a:p>
            <a:r>
              <a:rPr lang="en-US" dirty="0">
                <a:latin typeface="Consolas" panose="020B0609020204030204" pitchFamily="49" charset="0"/>
                <a:cs typeface="Consolas" panose="020B0609020204030204" pitchFamily="49" charset="0"/>
              </a:rPr>
              <a:t>origin  https://git01.codeplex.com/coolproject (push)</a:t>
            </a:r>
          </a:p>
        </p:txBody>
      </p:sp>
    </p:spTree>
    <p:extLst>
      <p:ext uri="{BB962C8B-B14F-4D97-AF65-F5344CB8AC3E}">
        <p14:creationId xmlns:p14="http://schemas.microsoft.com/office/powerpoint/2010/main" val="416946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Remote</a:t>
            </a:r>
            <a:endParaRPr lang="en-US" dirty="0"/>
          </a:p>
        </p:txBody>
      </p:sp>
      <p:sp>
        <p:nvSpPr>
          <p:cNvPr id="3" name="TextBox 2"/>
          <p:cNvSpPr txBox="1"/>
          <p:nvPr/>
        </p:nvSpPr>
        <p:spPr>
          <a:xfrm>
            <a:off x="457200" y="1401114"/>
            <a:ext cx="8686800" cy="646331"/>
          </a:xfrm>
          <a:prstGeom prst="rect">
            <a:avLst/>
          </a:prstGeom>
          <a:noFill/>
        </p:spPr>
        <p:txBody>
          <a:bodyPr wrap="square" rtlCol="0">
            <a:spAutoFit/>
          </a:bodyPr>
          <a:lstStyle/>
          <a:p>
            <a:r>
              <a:rPr lang="en-US" sz="3600" dirty="0" smtClean="0">
                <a:solidFill>
                  <a:srgbClr val="4D4D4D"/>
                </a:solidFill>
                <a:latin typeface="+mj-lt"/>
              </a:rPr>
              <a:t>Clone will auto setup the remote</a:t>
            </a:r>
            <a:endParaRPr lang="en-US" sz="3600" dirty="0">
              <a:solidFill>
                <a:srgbClr val="4D4D4D"/>
              </a:solidFill>
              <a:latin typeface="+mj-lt"/>
            </a:endParaRPr>
          </a:p>
        </p:txBody>
      </p:sp>
      <p:sp>
        <p:nvSpPr>
          <p:cNvPr id="4" name="Rectangle 3"/>
          <p:cNvSpPr/>
          <p:nvPr/>
        </p:nvSpPr>
        <p:spPr bwMode="auto">
          <a:xfrm>
            <a:off x="206830" y="2047445"/>
            <a:ext cx="8828314" cy="2723179"/>
          </a:xfrm>
          <a:prstGeom prst="rect">
            <a:avLst/>
          </a:prstGeom>
          <a:solidFill>
            <a:schemeClr val="bg1">
              <a:lumMod val="95000"/>
              <a:lumOff val="5000"/>
            </a:schemeClr>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5" name="TextBox 4"/>
          <p:cNvSpPr txBox="1"/>
          <p:nvPr/>
        </p:nvSpPr>
        <p:spPr>
          <a:xfrm>
            <a:off x="304187" y="2189594"/>
            <a:ext cx="8839813" cy="2308324"/>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C:\&gt; git clone https://git01.codeplex.com/coolproject</a:t>
            </a:r>
          </a:p>
          <a:p>
            <a:r>
              <a:rPr lang="en-US" dirty="0">
                <a:latin typeface="Consolas" panose="020B0609020204030204" pitchFamily="49" charset="0"/>
                <a:cs typeface="Consolas" panose="020B0609020204030204" pitchFamily="49" charset="0"/>
              </a:rPr>
              <a:t>Cloning into 'coolproject'...</a:t>
            </a:r>
          </a:p>
          <a:p>
            <a:r>
              <a:rPr lang="en-US" dirty="0">
                <a:latin typeface="Consolas" panose="020B0609020204030204" pitchFamily="49" charset="0"/>
                <a:cs typeface="Consolas" panose="020B0609020204030204" pitchFamily="49" charset="0"/>
              </a:rPr>
              <a:t>remote: Counting objects: 3, done.</a:t>
            </a:r>
          </a:p>
          <a:p>
            <a:r>
              <a:rPr lang="en-US" dirty="0">
                <a:latin typeface="Consolas" panose="020B0609020204030204" pitchFamily="49" charset="0"/>
                <a:cs typeface="Consolas" panose="020B0609020204030204" pitchFamily="49" charset="0"/>
              </a:rPr>
              <a:t>remote: Total 3 (delta 0), reused 0 (delta 0)</a:t>
            </a:r>
          </a:p>
          <a:p>
            <a:r>
              <a:rPr lang="en-US" dirty="0">
                <a:latin typeface="Consolas" panose="020B0609020204030204" pitchFamily="49" charset="0"/>
                <a:cs typeface="Consolas" panose="020B0609020204030204" pitchFamily="49" charset="0"/>
              </a:rPr>
              <a:t>Unpacking objects: 100% (3/3), done.</a:t>
            </a:r>
          </a:p>
          <a:p>
            <a:r>
              <a:rPr lang="en-US" dirty="0">
                <a:latin typeface="Consolas" panose="020B0609020204030204" pitchFamily="49" charset="0"/>
                <a:cs typeface="Consolas" panose="020B0609020204030204" pitchFamily="49" charset="0"/>
              </a:rPr>
              <a:t>C:\&gt; cd .\coolproject</a:t>
            </a:r>
          </a:p>
          <a:p>
            <a:r>
              <a:rPr lang="en-US" dirty="0">
                <a:latin typeface="Consolas" panose="020B0609020204030204" pitchFamily="49" charset="0"/>
                <a:cs typeface="Consolas" panose="020B0609020204030204" pitchFamily="49" charset="0"/>
              </a:rPr>
              <a:t>C:\</a:t>
            </a:r>
            <a:r>
              <a:rPr lang="en-US" dirty="0" smtClean="0">
                <a:latin typeface="Consolas" panose="020B0609020204030204" pitchFamily="49" charset="0"/>
                <a:cs typeface="Consolas" panose="020B0609020204030204" pitchFamily="49" charset="0"/>
              </a:rPr>
              <a:t>CoolProject&gt; </a:t>
            </a:r>
            <a:r>
              <a:rPr lang="en-US" dirty="0">
                <a:latin typeface="Consolas" panose="020B0609020204030204" pitchFamily="49" charset="0"/>
                <a:cs typeface="Consolas" panose="020B0609020204030204" pitchFamily="49" charset="0"/>
              </a:rPr>
              <a:t>git remote -v</a:t>
            </a:r>
          </a:p>
          <a:p>
            <a:r>
              <a:rPr lang="en-US" dirty="0">
                <a:latin typeface="Consolas" panose="020B0609020204030204" pitchFamily="49" charset="0"/>
                <a:cs typeface="Consolas" panose="020B0609020204030204" pitchFamily="49" charset="0"/>
              </a:rPr>
              <a:t>origin  https://git01.codeplex.com/coolproject (fetch)</a:t>
            </a:r>
          </a:p>
          <a:p>
            <a:r>
              <a:rPr lang="en-US" dirty="0">
                <a:latin typeface="Consolas" panose="020B0609020204030204" pitchFamily="49" charset="0"/>
                <a:cs typeface="Consolas" panose="020B0609020204030204" pitchFamily="49" charset="0"/>
              </a:rPr>
              <a:t>origin  https://git01.codeplex.com/coolproject (push)</a:t>
            </a:r>
          </a:p>
        </p:txBody>
      </p:sp>
    </p:spTree>
    <p:extLst>
      <p:ext uri="{BB962C8B-B14F-4D97-AF65-F5344CB8AC3E}">
        <p14:creationId xmlns:p14="http://schemas.microsoft.com/office/powerpoint/2010/main" val="414502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0"/>
                                  </p:iterate>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Remote</a:t>
            </a:r>
            <a:endParaRPr lang="en-US" dirty="0"/>
          </a:p>
        </p:txBody>
      </p:sp>
      <p:sp>
        <p:nvSpPr>
          <p:cNvPr id="3" name="TextBox 2"/>
          <p:cNvSpPr txBox="1"/>
          <p:nvPr/>
        </p:nvSpPr>
        <p:spPr>
          <a:xfrm>
            <a:off x="457200" y="1401114"/>
            <a:ext cx="8686800" cy="646331"/>
          </a:xfrm>
          <a:prstGeom prst="rect">
            <a:avLst/>
          </a:prstGeom>
          <a:noFill/>
        </p:spPr>
        <p:txBody>
          <a:bodyPr wrap="square" rtlCol="0">
            <a:spAutoFit/>
          </a:bodyPr>
          <a:lstStyle/>
          <a:p>
            <a:r>
              <a:rPr lang="en-US" sz="3600" dirty="0" smtClean="0">
                <a:solidFill>
                  <a:srgbClr val="4D4D4D"/>
                </a:solidFill>
                <a:latin typeface="+mj-lt"/>
              </a:rPr>
              <a:t>Name remotes what you want</a:t>
            </a:r>
            <a:endParaRPr lang="en-US" sz="3600" dirty="0">
              <a:solidFill>
                <a:srgbClr val="4D4D4D"/>
              </a:solidFill>
              <a:latin typeface="+mj-lt"/>
            </a:endParaRPr>
          </a:p>
        </p:txBody>
      </p:sp>
    </p:spTree>
    <p:extLst>
      <p:ext uri="{BB962C8B-B14F-4D97-AF65-F5344CB8AC3E}">
        <p14:creationId xmlns:p14="http://schemas.microsoft.com/office/powerpoint/2010/main" val="2496240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Remote</a:t>
            </a:r>
            <a:endParaRPr lang="en-US" dirty="0"/>
          </a:p>
        </p:txBody>
      </p:sp>
      <p:sp>
        <p:nvSpPr>
          <p:cNvPr id="3" name="TextBox 2"/>
          <p:cNvSpPr txBox="1"/>
          <p:nvPr/>
        </p:nvSpPr>
        <p:spPr>
          <a:xfrm>
            <a:off x="457200" y="1401114"/>
            <a:ext cx="8686800" cy="646331"/>
          </a:xfrm>
          <a:prstGeom prst="rect">
            <a:avLst/>
          </a:prstGeom>
          <a:noFill/>
        </p:spPr>
        <p:txBody>
          <a:bodyPr wrap="square" rtlCol="0">
            <a:spAutoFit/>
          </a:bodyPr>
          <a:lstStyle/>
          <a:p>
            <a:r>
              <a:rPr lang="en-US" sz="3600" dirty="0" smtClean="0">
                <a:solidFill>
                  <a:srgbClr val="4D4D4D"/>
                </a:solidFill>
                <a:latin typeface="+mj-lt"/>
              </a:rPr>
              <a:t>Name remotes what you want</a:t>
            </a:r>
            <a:endParaRPr lang="en-US" sz="3600" dirty="0">
              <a:solidFill>
                <a:srgbClr val="4D4D4D"/>
              </a:solidFill>
              <a:latin typeface="+mj-lt"/>
            </a:endParaRPr>
          </a:p>
        </p:txBody>
      </p:sp>
      <p:sp>
        <p:nvSpPr>
          <p:cNvPr id="4" name="TextBox 3"/>
          <p:cNvSpPr txBox="1"/>
          <p:nvPr/>
        </p:nvSpPr>
        <p:spPr>
          <a:xfrm>
            <a:off x="457200" y="2047445"/>
            <a:ext cx="8686800" cy="646331"/>
          </a:xfrm>
          <a:prstGeom prst="rect">
            <a:avLst/>
          </a:prstGeom>
          <a:noFill/>
        </p:spPr>
        <p:txBody>
          <a:bodyPr wrap="square" rtlCol="0">
            <a:spAutoFit/>
          </a:bodyPr>
          <a:lstStyle/>
          <a:p>
            <a:r>
              <a:rPr lang="en-US" sz="3600" dirty="0" smtClean="0">
                <a:solidFill>
                  <a:srgbClr val="4D4D4D"/>
                </a:solidFill>
                <a:latin typeface="+mj-lt"/>
              </a:rPr>
              <a:t>Origin is only a convention</a:t>
            </a:r>
            <a:endParaRPr lang="en-US" sz="3600" dirty="0">
              <a:solidFill>
                <a:srgbClr val="4D4D4D"/>
              </a:solidFill>
              <a:latin typeface="+mj-lt"/>
            </a:endParaRPr>
          </a:p>
        </p:txBody>
      </p:sp>
    </p:spTree>
    <p:extLst>
      <p:ext uri="{BB962C8B-B14F-4D97-AF65-F5344CB8AC3E}">
        <p14:creationId xmlns:p14="http://schemas.microsoft.com/office/powerpoint/2010/main" val="30237772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cxnSp>
        <p:nvCxnSpPr>
          <p:cNvPr id="19" name="Straight Arrow Connector 18"/>
          <p:cNvCxnSpPr>
            <a:stCxn id="20" idx="1"/>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1" name="Straight Arrow Connector 20"/>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3" name="Straight Arrow Connector 22"/>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38500"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6" name="Straight Arrow Connector 35"/>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4095456"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38" name="Line Callout 1 37"/>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6" name="5-Point Star 15"/>
          <p:cNvSpPr/>
          <p:nvPr/>
        </p:nvSpPr>
        <p:spPr>
          <a:xfrm>
            <a:off x="5853848" y="351829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169822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cxnSp>
        <p:nvCxnSpPr>
          <p:cNvPr id="19" name="Straight Arrow Connector 18"/>
          <p:cNvCxnSpPr>
            <a:stCxn id="20" idx="1"/>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1" name="Straight Arrow Connector 20"/>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3" name="Straight Arrow Connector 22"/>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3238500"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26" name="Straight Arrow Connector 25"/>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4095456"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36" name="Line Callout 1 35"/>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5853848" y="351829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02585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2"/>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937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319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38500"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D</a:t>
            </a:r>
          </a:p>
        </p:txBody>
      </p:sp>
      <p:cxnSp>
        <p:nvCxnSpPr>
          <p:cNvPr id="33" name="Straight Arrow Connector 32"/>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95456"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9" name="Line Callout 1 18"/>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6" name="5-Point Star 15"/>
          <p:cNvSpPr/>
          <p:nvPr/>
        </p:nvSpPr>
        <p:spPr>
          <a:xfrm>
            <a:off x="5853848" y="351829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23974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2"/>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937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319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38500"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D</a:t>
            </a:r>
          </a:p>
        </p:txBody>
      </p:sp>
      <p:cxnSp>
        <p:nvCxnSpPr>
          <p:cNvPr id="33" name="Straight Arrow Connector 32"/>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95456"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37" name="Rectangle 36"/>
          <p:cNvSpPr/>
          <p:nvPr/>
        </p:nvSpPr>
        <p:spPr>
          <a:xfrm>
            <a:off x="1593752" y="2565136"/>
            <a:ext cx="501748" cy="444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Line Callout 1 21"/>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3" name="Line Callout 1 22"/>
          <p:cNvSpPr/>
          <p:nvPr/>
        </p:nvSpPr>
        <p:spPr>
          <a:xfrm>
            <a:off x="3111304" y="2127250"/>
            <a:ext cx="1295400" cy="317500"/>
          </a:xfrm>
          <a:prstGeom prst="borderCallout1">
            <a:avLst>
              <a:gd name="adj1" fmla="val 44596"/>
              <a:gd name="adj2" fmla="val 355"/>
              <a:gd name="adj3" fmla="val 138526"/>
              <a:gd name="adj4" fmla="val -3048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smtClean="0">
                <a:solidFill>
                  <a:schemeClr val="bg1"/>
                </a:solidFill>
              </a:rPr>
              <a:t>origin/master</a:t>
            </a:r>
            <a:endParaRPr lang="en-US" sz="1400" dirty="0">
              <a:solidFill>
                <a:schemeClr val="bg1"/>
              </a:solidFill>
            </a:endParaRPr>
          </a:p>
        </p:txBody>
      </p:sp>
      <p:sp>
        <p:nvSpPr>
          <p:cNvPr id="21" name="5-Point Star 20"/>
          <p:cNvSpPr/>
          <p:nvPr/>
        </p:nvSpPr>
        <p:spPr>
          <a:xfrm>
            <a:off x="5853848" y="351829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35587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
            <a:ext cx="9105459" cy="5143500"/>
          </a:xfrm>
          <a:prstGeom prst="rect">
            <a:avLst/>
          </a:prstGeom>
        </p:spPr>
      </p:pic>
    </p:spTree>
    <p:extLst>
      <p:ext uri="{BB962C8B-B14F-4D97-AF65-F5344CB8AC3E}">
        <p14:creationId xmlns:p14="http://schemas.microsoft.com/office/powerpoint/2010/main" val="30477393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2"/>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937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319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38500"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D</a:t>
            </a:r>
          </a:p>
        </p:txBody>
      </p:sp>
      <p:cxnSp>
        <p:nvCxnSpPr>
          <p:cNvPr id="33" name="Straight Arrow Connector 32"/>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95456"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2628900" y="206375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19" name="Line Callout 1 18"/>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0" name="5-Point Star 19"/>
          <p:cNvSpPr/>
          <p:nvPr/>
        </p:nvSpPr>
        <p:spPr>
          <a:xfrm>
            <a:off x="2552044" y="195295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4797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2"/>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937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319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38500"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D</a:t>
            </a:r>
          </a:p>
        </p:txBody>
      </p:sp>
      <p:cxnSp>
        <p:nvCxnSpPr>
          <p:cNvPr id="33" name="Straight Arrow Connector 32"/>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95456"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3091375" y="2117481"/>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pull origin</a:t>
            </a:r>
          </a:p>
        </p:txBody>
      </p:sp>
      <p:sp>
        <p:nvSpPr>
          <p:cNvPr id="22" name="Line Callout 1 21"/>
          <p:cNvSpPr/>
          <p:nvPr/>
        </p:nvSpPr>
        <p:spPr>
          <a:xfrm>
            <a:off x="3086100" y="1659941"/>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3" name="5-Point Star 22"/>
          <p:cNvSpPr/>
          <p:nvPr/>
        </p:nvSpPr>
        <p:spPr>
          <a:xfrm>
            <a:off x="4189686" y="1943185"/>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6663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t>Pull = Fetch + Merge</a:t>
            </a:r>
            <a:endParaRPr lang="en-US" kern="0" dirty="0"/>
          </a:p>
        </p:txBody>
      </p:sp>
      <p:sp>
        <p:nvSpPr>
          <p:cNvPr id="4" name="TextBox 3"/>
          <p:cNvSpPr txBox="1"/>
          <p:nvPr/>
        </p:nvSpPr>
        <p:spPr>
          <a:xfrm>
            <a:off x="457200" y="1401114"/>
            <a:ext cx="8686800" cy="2862322"/>
          </a:xfrm>
          <a:prstGeom prst="rect">
            <a:avLst/>
          </a:prstGeom>
          <a:noFill/>
        </p:spPr>
        <p:txBody>
          <a:bodyPr wrap="square" rtlCol="0">
            <a:spAutoFit/>
          </a:bodyPr>
          <a:lstStyle/>
          <a:p>
            <a:r>
              <a:rPr lang="en-US" sz="3600" dirty="0">
                <a:solidFill>
                  <a:srgbClr val="4D4D4D"/>
                </a:solidFill>
                <a:latin typeface="+mj-lt"/>
              </a:rPr>
              <a:t>Fetch - updates your local copy of the remote branch</a:t>
            </a:r>
          </a:p>
          <a:p>
            <a:endParaRPr lang="en-US" sz="3600" dirty="0">
              <a:solidFill>
                <a:srgbClr val="4D4D4D"/>
              </a:solidFill>
              <a:latin typeface="+mj-lt"/>
            </a:endParaRPr>
          </a:p>
          <a:p>
            <a:r>
              <a:rPr lang="en-US" sz="3600" dirty="0">
                <a:solidFill>
                  <a:srgbClr val="4D4D4D"/>
                </a:solidFill>
                <a:latin typeface="+mj-lt"/>
              </a:rPr>
              <a:t>Pull essentially does a fetch and then runs the merge in one step. </a:t>
            </a:r>
          </a:p>
        </p:txBody>
      </p:sp>
    </p:spTree>
    <p:extLst>
      <p:ext uri="{BB962C8B-B14F-4D97-AF65-F5344CB8AC3E}">
        <p14:creationId xmlns:p14="http://schemas.microsoft.com/office/powerpoint/2010/main" val="322660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2"/>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937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319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38500"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D</a:t>
            </a:r>
          </a:p>
        </p:txBody>
      </p:sp>
      <p:cxnSp>
        <p:nvCxnSpPr>
          <p:cNvPr id="33" name="Straight Arrow Connector 32"/>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95456"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3091375" y="2117481"/>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Line Callout 1 21"/>
          <p:cNvSpPr/>
          <p:nvPr/>
        </p:nvSpPr>
        <p:spPr>
          <a:xfrm>
            <a:off x="3086100" y="1659941"/>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3" name="5-Point Star 22"/>
          <p:cNvSpPr/>
          <p:nvPr/>
        </p:nvSpPr>
        <p:spPr>
          <a:xfrm>
            <a:off x="4189686" y="1943185"/>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91755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2"/>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937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31952"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2902048"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38500"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D</a:t>
            </a:r>
          </a:p>
        </p:txBody>
      </p:sp>
      <p:cxnSp>
        <p:nvCxnSpPr>
          <p:cNvPr id="33" name="Straight Arrow Connector 32"/>
          <p:cNvCxnSpPr/>
          <p:nvPr/>
        </p:nvCxnSpPr>
        <p:spPr>
          <a:xfrm flipH="1">
            <a:off x="3759004"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95456" y="31366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3091375" y="2117481"/>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4749605" y="3708135"/>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bug123</a:t>
            </a:r>
          </a:p>
        </p:txBody>
      </p:sp>
      <p:sp>
        <p:nvSpPr>
          <p:cNvPr id="22" name="Line Callout 1 21"/>
          <p:cNvSpPr/>
          <p:nvPr/>
        </p:nvSpPr>
        <p:spPr>
          <a:xfrm>
            <a:off x="3111304" y="165563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3" name="5-Point Star 22"/>
          <p:cNvSpPr/>
          <p:nvPr/>
        </p:nvSpPr>
        <p:spPr>
          <a:xfrm>
            <a:off x="5853848" y="3511176"/>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2567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p:cNvCxnSpPr>
          <p:nvPr/>
        </p:nvCxnSpPr>
        <p:spPr>
          <a:xfrm flipH="1" flipV="1">
            <a:off x="2624797" y="2992937"/>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3237327"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3739075" y="333557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4075527"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4545623" y="333557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4882075"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700" dirty="0"/>
              <a:t>D’</a:t>
            </a:r>
          </a:p>
        </p:txBody>
      </p:sp>
      <p:cxnSp>
        <p:nvCxnSpPr>
          <p:cNvPr id="33" name="Straight Arrow Connector 32"/>
          <p:cNvCxnSpPr/>
          <p:nvPr/>
        </p:nvCxnSpPr>
        <p:spPr>
          <a:xfrm flipH="1">
            <a:off x="5402579" y="333557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5739031"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3091375" y="2117481"/>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6393179" y="3684821"/>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rebase master</a:t>
            </a:r>
          </a:p>
        </p:txBody>
      </p:sp>
      <p:sp>
        <p:nvSpPr>
          <p:cNvPr id="22" name="Line Callout 1 21"/>
          <p:cNvSpPr/>
          <p:nvPr/>
        </p:nvSpPr>
        <p:spPr>
          <a:xfrm>
            <a:off x="3091375" y="1650589"/>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3" name="5-Point Star 22"/>
          <p:cNvSpPr/>
          <p:nvPr/>
        </p:nvSpPr>
        <p:spPr>
          <a:xfrm>
            <a:off x="7497422" y="3489522"/>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98369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p:cNvCxnSpPr>
          <p:nvPr/>
        </p:nvCxnSpPr>
        <p:spPr>
          <a:xfrm flipH="1" flipV="1">
            <a:off x="2624797" y="2992937"/>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3237327"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9" name="Straight Arrow Connector 28"/>
          <p:cNvCxnSpPr/>
          <p:nvPr/>
        </p:nvCxnSpPr>
        <p:spPr>
          <a:xfrm flipH="1">
            <a:off x="3739075" y="333557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4075527"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1" name="Straight Arrow Connector 30"/>
          <p:cNvCxnSpPr/>
          <p:nvPr/>
        </p:nvCxnSpPr>
        <p:spPr>
          <a:xfrm flipH="1">
            <a:off x="4545623" y="333557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4882075"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700" dirty="0"/>
              <a:t>D’</a:t>
            </a:r>
          </a:p>
        </p:txBody>
      </p:sp>
      <p:cxnSp>
        <p:nvCxnSpPr>
          <p:cNvPr id="33" name="Straight Arrow Connector 32"/>
          <p:cNvCxnSpPr/>
          <p:nvPr/>
        </p:nvCxnSpPr>
        <p:spPr>
          <a:xfrm flipH="1">
            <a:off x="5402579" y="333557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5739031" y="3113322"/>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15" name="Line Callout 1 14"/>
          <p:cNvSpPr/>
          <p:nvPr/>
        </p:nvSpPr>
        <p:spPr>
          <a:xfrm>
            <a:off x="3091375" y="2117481"/>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6393179" y="3684821"/>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22" name="Line Callout 1 21"/>
          <p:cNvSpPr/>
          <p:nvPr/>
        </p:nvSpPr>
        <p:spPr>
          <a:xfrm>
            <a:off x="3091375" y="1658938"/>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3" name="5-Point Star 22"/>
          <p:cNvSpPr/>
          <p:nvPr/>
        </p:nvSpPr>
        <p:spPr>
          <a:xfrm>
            <a:off x="4195618" y="194476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42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15" name="Line Callout 1 14"/>
          <p:cNvSpPr/>
          <p:nvPr/>
        </p:nvSpPr>
        <p:spPr>
          <a:xfrm>
            <a:off x="6423074" y="215154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8" name="Line Callout 1 17"/>
          <p:cNvSpPr/>
          <p:nvPr/>
        </p:nvSpPr>
        <p:spPr>
          <a:xfrm>
            <a:off x="6423074" y="3101157"/>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bug123</a:t>
            </a:r>
          </a:p>
        </p:txBody>
      </p:sp>
      <p:cxnSp>
        <p:nvCxnSpPr>
          <p:cNvPr id="22" name="Straight Arrow Connector 21"/>
          <p:cNvCxnSpPr/>
          <p:nvPr/>
        </p:nvCxnSpPr>
        <p:spPr>
          <a:xfrm flipH="1">
            <a:off x="2933700" y="280279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70152" y="2580544"/>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B’</a:t>
            </a:r>
          </a:p>
        </p:txBody>
      </p:sp>
      <p:cxnSp>
        <p:nvCxnSpPr>
          <p:cNvPr id="25" name="Straight Arrow Connector 24"/>
          <p:cNvCxnSpPr/>
          <p:nvPr/>
        </p:nvCxnSpPr>
        <p:spPr>
          <a:xfrm flipH="1">
            <a:off x="3771900" y="279422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4108352" y="2571974"/>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a:t>
            </a:r>
          </a:p>
        </p:txBody>
      </p:sp>
      <p:cxnSp>
        <p:nvCxnSpPr>
          <p:cNvPr id="35" name="Straight Arrow Connector 34"/>
          <p:cNvCxnSpPr/>
          <p:nvPr/>
        </p:nvCxnSpPr>
        <p:spPr>
          <a:xfrm flipH="1">
            <a:off x="46101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4946552" y="25651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700" dirty="0"/>
              <a:t>D’</a:t>
            </a:r>
          </a:p>
        </p:txBody>
      </p:sp>
      <p:cxnSp>
        <p:nvCxnSpPr>
          <p:cNvPr id="40" name="Straight Arrow Connector 39"/>
          <p:cNvCxnSpPr/>
          <p:nvPr/>
        </p:nvCxnSpPr>
        <p:spPr>
          <a:xfrm flipH="1">
            <a:off x="54483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5784752" y="2565136"/>
            <a:ext cx="501748" cy="444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a:t>
            </a:r>
          </a:p>
        </p:txBody>
      </p:sp>
      <p:sp>
        <p:nvSpPr>
          <p:cNvPr id="27" name="Line Callout 1 26"/>
          <p:cNvSpPr/>
          <p:nvPr/>
        </p:nvSpPr>
        <p:spPr>
          <a:xfrm>
            <a:off x="3124200" y="1662478"/>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8" name="5-Point Star 27"/>
          <p:cNvSpPr/>
          <p:nvPr/>
        </p:nvSpPr>
        <p:spPr>
          <a:xfrm>
            <a:off x="7527317" y="1953362"/>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98235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15" name="Line Callout 1 14"/>
          <p:cNvSpPr/>
          <p:nvPr/>
        </p:nvSpPr>
        <p:spPr>
          <a:xfrm>
            <a:off x="6423074" y="215154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push origin</a:t>
            </a:r>
          </a:p>
        </p:txBody>
      </p:sp>
      <p:cxnSp>
        <p:nvCxnSpPr>
          <p:cNvPr id="22" name="Straight Arrow Connector 21"/>
          <p:cNvCxnSpPr/>
          <p:nvPr/>
        </p:nvCxnSpPr>
        <p:spPr>
          <a:xfrm flipH="1">
            <a:off x="2933700" y="280279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70152" y="258054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5" name="Straight Arrow Connector 24"/>
          <p:cNvCxnSpPr/>
          <p:nvPr/>
        </p:nvCxnSpPr>
        <p:spPr>
          <a:xfrm flipH="1">
            <a:off x="3771900" y="279422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4108352" y="257197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5" name="Straight Arrow Connector 34"/>
          <p:cNvCxnSpPr/>
          <p:nvPr/>
        </p:nvCxnSpPr>
        <p:spPr>
          <a:xfrm flipH="1">
            <a:off x="46101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49465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D’</a:t>
            </a:r>
          </a:p>
        </p:txBody>
      </p:sp>
      <p:cxnSp>
        <p:nvCxnSpPr>
          <p:cNvPr id="40" name="Straight Arrow Connector 39"/>
          <p:cNvCxnSpPr/>
          <p:nvPr/>
        </p:nvCxnSpPr>
        <p:spPr>
          <a:xfrm flipH="1">
            <a:off x="54483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5784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0" name="Line Callout 1 19"/>
          <p:cNvSpPr/>
          <p:nvPr/>
        </p:nvSpPr>
        <p:spPr>
          <a:xfrm>
            <a:off x="6423074" y="3140250"/>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28" name="Line Callout 1 27"/>
          <p:cNvSpPr/>
          <p:nvPr/>
        </p:nvSpPr>
        <p:spPr>
          <a:xfrm>
            <a:off x="6423074" y="165563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7" name="5-Point Star 26"/>
          <p:cNvSpPr/>
          <p:nvPr/>
        </p:nvSpPr>
        <p:spPr>
          <a:xfrm>
            <a:off x="7527317" y="1973130"/>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85256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t>Push	</a:t>
            </a:r>
            <a:endParaRPr lang="en-US" kern="0" dirty="0"/>
          </a:p>
        </p:txBody>
      </p:sp>
      <p:sp>
        <p:nvSpPr>
          <p:cNvPr id="4" name="TextBox 3"/>
          <p:cNvSpPr txBox="1"/>
          <p:nvPr/>
        </p:nvSpPr>
        <p:spPr>
          <a:xfrm>
            <a:off x="457200" y="1401114"/>
            <a:ext cx="8686800" cy="2862322"/>
          </a:xfrm>
          <a:prstGeom prst="rect">
            <a:avLst/>
          </a:prstGeom>
          <a:noFill/>
        </p:spPr>
        <p:txBody>
          <a:bodyPr wrap="square" rtlCol="0">
            <a:spAutoFit/>
          </a:bodyPr>
          <a:lstStyle/>
          <a:p>
            <a:r>
              <a:rPr lang="en-US" sz="3600" dirty="0">
                <a:solidFill>
                  <a:srgbClr val="4D4D4D"/>
                </a:solidFill>
                <a:latin typeface="+mj-lt"/>
              </a:rPr>
              <a:t>Pushes your changes upstream</a:t>
            </a:r>
          </a:p>
          <a:p>
            <a:endParaRPr lang="en-US" sz="3600" dirty="0">
              <a:solidFill>
                <a:srgbClr val="4D4D4D"/>
              </a:solidFill>
              <a:latin typeface="+mj-lt"/>
            </a:endParaRPr>
          </a:p>
          <a:p>
            <a:r>
              <a:rPr lang="en-US" sz="3600" dirty="0">
                <a:solidFill>
                  <a:srgbClr val="4D4D4D"/>
                </a:solidFill>
                <a:latin typeface="+mj-lt"/>
              </a:rPr>
              <a:t>Git will reject pushes if newer changes exist on remote.</a:t>
            </a:r>
          </a:p>
          <a:p>
            <a:r>
              <a:rPr lang="en-US" sz="3600" dirty="0">
                <a:solidFill>
                  <a:srgbClr val="4D4D4D"/>
                </a:solidFill>
                <a:latin typeface="+mj-lt"/>
              </a:rPr>
              <a:t>	Good practice: Pull then Push </a:t>
            </a:r>
          </a:p>
        </p:txBody>
      </p:sp>
    </p:spTree>
    <p:extLst>
      <p:ext uri="{BB962C8B-B14F-4D97-AF65-F5344CB8AC3E}">
        <p14:creationId xmlns:p14="http://schemas.microsoft.com/office/powerpoint/2010/main" val="2769302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40584111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15" name="Line Callout 1 14"/>
          <p:cNvSpPr/>
          <p:nvPr/>
        </p:nvSpPr>
        <p:spPr>
          <a:xfrm>
            <a:off x="6423074" y="215154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2933700" y="280279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70152" y="258054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5" name="Straight Arrow Connector 24"/>
          <p:cNvCxnSpPr/>
          <p:nvPr/>
        </p:nvCxnSpPr>
        <p:spPr>
          <a:xfrm flipH="1">
            <a:off x="3771900" y="279422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4108352" y="257197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5" name="Straight Arrow Connector 34"/>
          <p:cNvCxnSpPr/>
          <p:nvPr/>
        </p:nvCxnSpPr>
        <p:spPr>
          <a:xfrm flipH="1">
            <a:off x="46101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49465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D’</a:t>
            </a:r>
          </a:p>
        </p:txBody>
      </p:sp>
      <p:cxnSp>
        <p:nvCxnSpPr>
          <p:cNvPr id="40" name="Straight Arrow Connector 39"/>
          <p:cNvCxnSpPr/>
          <p:nvPr/>
        </p:nvCxnSpPr>
        <p:spPr>
          <a:xfrm flipH="1">
            <a:off x="54483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5784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0" name="Line Callout 1 19"/>
          <p:cNvSpPr/>
          <p:nvPr/>
        </p:nvSpPr>
        <p:spPr>
          <a:xfrm>
            <a:off x="6423074" y="3140250"/>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28" name="Line Callout 1 27"/>
          <p:cNvSpPr/>
          <p:nvPr/>
        </p:nvSpPr>
        <p:spPr>
          <a:xfrm>
            <a:off x="6423074" y="165563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7" name="5-Point Star 26"/>
          <p:cNvSpPr/>
          <p:nvPr/>
        </p:nvSpPr>
        <p:spPr>
          <a:xfrm>
            <a:off x="7527317" y="1973130"/>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9143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15" name="Line Callout 1 14"/>
          <p:cNvSpPr/>
          <p:nvPr/>
        </p:nvSpPr>
        <p:spPr>
          <a:xfrm>
            <a:off x="6423074" y="215154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37" name="Rectangle 36"/>
          <p:cNvSpPr/>
          <p:nvPr/>
        </p:nvSpPr>
        <p:spPr>
          <a:xfrm>
            <a:off x="1593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8" name="Straight Arrow Connector 37"/>
          <p:cNvCxnSpPr/>
          <p:nvPr/>
        </p:nvCxnSpPr>
        <p:spPr>
          <a:xfrm flipH="1">
            <a:off x="20955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319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cxnSp>
        <p:nvCxnSpPr>
          <p:cNvPr id="41" name="Straight Arrow Connector 40"/>
          <p:cNvCxnSpPr/>
          <p:nvPr/>
        </p:nvCxnSpPr>
        <p:spPr>
          <a:xfrm flipH="1">
            <a:off x="1232096"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bug123</a:t>
            </a:r>
          </a:p>
        </p:txBody>
      </p:sp>
      <p:cxnSp>
        <p:nvCxnSpPr>
          <p:cNvPr id="22" name="Straight Arrow Connector 21"/>
          <p:cNvCxnSpPr/>
          <p:nvPr/>
        </p:nvCxnSpPr>
        <p:spPr>
          <a:xfrm flipH="1">
            <a:off x="2933700" y="280279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70152" y="258054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5" name="Straight Arrow Connector 24"/>
          <p:cNvCxnSpPr/>
          <p:nvPr/>
        </p:nvCxnSpPr>
        <p:spPr>
          <a:xfrm flipH="1">
            <a:off x="3771900" y="279422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4108352" y="2571974"/>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5" name="Straight Arrow Connector 34"/>
          <p:cNvCxnSpPr/>
          <p:nvPr/>
        </p:nvCxnSpPr>
        <p:spPr>
          <a:xfrm flipH="1">
            <a:off x="46101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49465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D’</a:t>
            </a:r>
          </a:p>
        </p:txBody>
      </p:sp>
      <p:cxnSp>
        <p:nvCxnSpPr>
          <p:cNvPr id="40" name="Straight Arrow Connector 39"/>
          <p:cNvCxnSpPr/>
          <p:nvPr/>
        </p:nvCxnSpPr>
        <p:spPr>
          <a:xfrm flipH="1">
            <a:off x="5448300" y="27873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5784752" y="25651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8" name="Line Callout 1 27"/>
          <p:cNvSpPr/>
          <p:nvPr/>
        </p:nvSpPr>
        <p:spPr>
          <a:xfrm>
            <a:off x="6423074" y="1663334"/>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20" name="5-Point Star 19"/>
          <p:cNvSpPr/>
          <p:nvPr/>
        </p:nvSpPr>
        <p:spPr>
          <a:xfrm>
            <a:off x="7527317" y="1961245"/>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24815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t>Adding a Remote Review	</a:t>
            </a:r>
            <a:endParaRPr lang="en-US" kern="0" dirty="0"/>
          </a:p>
        </p:txBody>
      </p:sp>
      <p:sp>
        <p:nvSpPr>
          <p:cNvPr id="4" name="TextBox 3"/>
          <p:cNvSpPr txBox="1"/>
          <p:nvPr/>
        </p:nvSpPr>
        <p:spPr>
          <a:xfrm>
            <a:off x="457200" y="1401114"/>
            <a:ext cx="8686800" cy="2308324"/>
          </a:xfrm>
          <a:prstGeom prst="rect">
            <a:avLst/>
          </a:prstGeom>
          <a:noFill/>
        </p:spPr>
        <p:txBody>
          <a:bodyPr wrap="square" rtlCol="0">
            <a:spAutoFit/>
          </a:bodyPr>
          <a:lstStyle/>
          <a:p>
            <a:r>
              <a:rPr lang="en-US" sz="3600" dirty="0">
                <a:solidFill>
                  <a:srgbClr val="4D4D4D"/>
                </a:solidFill>
                <a:latin typeface="+mj-lt"/>
              </a:rPr>
              <a:t>Adding a remote makes it easy to share</a:t>
            </a:r>
          </a:p>
          <a:p>
            <a:endParaRPr lang="en-US" sz="3600" dirty="0">
              <a:solidFill>
                <a:srgbClr val="4D4D4D"/>
              </a:solidFill>
              <a:latin typeface="+mj-lt"/>
            </a:endParaRPr>
          </a:p>
          <a:p>
            <a:r>
              <a:rPr lang="en-US" sz="3600" dirty="0">
                <a:solidFill>
                  <a:srgbClr val="4D4D4D"/>
                </a:solidFill>
                <a:latin typeface="+mj-lt"/>
              </a:rPr>
              <a:t>Pulling from the remote often helps keep you up to date</a:t>
            </a:r>
          </a:p>
        </p:txBody>
      </p:sp>
    </p:spTree>
    <p:extLst>
      <p:ext uri="{BB962C8B-B14F-4D97-AF65-F5344CB8AC3E}">
        <p14:creationId xmlns:p14="http://schemas.microsoft.com/office/powerpoint/2010/main" val="228471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Short</a:t>
            </a:r>
            <a:r>
              <a:rPr lang="en-US" dirty="0" smtClean="0"/>
              <a:t> vs. Long-Lived Branches</a:t>
            </a:r>
            <a:endParaRPr lang="en-US" dirty="0"/>
          </a:p>
        </p:txBody>
      </p:sp>
      <p:sp>
        <p:nvSpPr>
          <p:cNvPr id="3" name="TextBox 2"/>
          <p:cNvSpPr txBox="1"/>
          <p:nvPr/>
        </p:nvSpPr>
        <p:spPr>
          <a:xfrm>
            <a:off x="457200" y="1401114"/>
            <a:ext cx="8686800" cy="646331"/>
          </a:xfrm>
          <a:prstGeom prst="rect">
            <a:avLst/>
          </a:prstGeom>
          <a:noFill/>
        </p:spPr>
        <p:txBody>
          <a:bodyPr wrap="square" rtlCol="0">
            <a:spAutoFit/>
          </a:bodyPr>
          <a:lstStyle/>
          <a:p>
            <a:r>
              <a:rPr lang="en-US" sz="3600" dirty="0" smtClean="0">
                <a:solidFill>
                  <a:srgbClr val="4D4D4D"/>
                </a:solidFill>
                <a:latin typeface="+mj-lt"/>
              </a:rPr>
              <a:t>Local branches are short lived</a:t>
            </a:r>
          </a:p>
        </p:txBody>
      </p:sp>
    </p:spTree>
    <p:extLst>
      <p:ext uri="{BB962C8B-B14F-4D97-AF65-F5344CB8AC3E}">
        <p14:creationId xmlns:p14="http://schemas.microsoft.com/office/powerpoint/2010/main" val="844376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Short</a:t>
            </a:r>
            <a:r>
              <a:rPr lang="en-US" dirty="0" smtClean="0"/>
              <a:t> vs. Long-Lived Branches</a:t>
            </a:r>
            <a:endParaRPr lang="en-US" dirty="0"/>
          </a:p>
        </p:txBody>
      </p:sp>
      <p:sp>
        <p:nvSpPr>
          <p:cNvPr id="3" name="TextBox 2"/>
          <p:cNvSpPr txBox="1"/>
          <p:nvPr/>
        </p:nvSpPr>
        <p:spPr>
          <a:xfrm>
            <a:off x="457200" y="1401114"/>
            <a:ext cx="8686800" cy="1754326"/>
          </a:xfrm>
          <a:prstGeom prst="rect">
            <a:avLst/>
          </a:prstGeom>
          <a:noFill/>
        </p:spPr>
        <p:txBody>
          <a:bodyPr wrap="square" rtlCol="0">
            <a:spAutoFit/>
          </a:bodyPr>
          <a:lstStyle/>
          <a:p>
            <a:r>
              <a:rPr lang="en-US" sz="3600" dirty="0" smtClean="0">
                <a:solidFill>
                  <a:srgbClr val="4D4D4D"/>
                </a:solidFill>
                <a:latin typeface="+mj-lt"/>
              </a:rPr>
              <a:t>Local branches are short lived</a:t>
            </a:r>
          </a:p>
          <a:p>
            <a:r>
              <a:rPr lang="en-US" sz="3600" dirty="0" smtClean="0">
                <a:solidFill>
                  <a:srgbClr val="4D4D4D"/>
                </a:solidFill>
                <a:latin typeface="+mj-lt"/>
              </a:rPr>
              <a:t>Staying off master keeps merges simple</a:t>
            </a:r>
          </a:p>
          <a:p>
            <a:endParaRPr lang="en-US" sz="3600" dirty="0" smtClean="0">
              <a:solidFill>
                <a:srgbClr val="4D4D4D"/>
              </a:solidFill>
              <a:latin typeface="+mj-lt"/>
            </a:endParaRPr>
          </a:p>
        </p:txBody>
      </p:sp>
    </p:spTree>
    <p:extLst>
      <p:ext uri="{BB962C8B-B14F-4D97-AF65-F5344CB8AC3E}">
        <p14:creationId xmlns:p14="http://schemas.microsoft.com/office/powerpoint/2010/main" val="17833208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Short</a:t>
            </a:r>
            <a:r>
              <a:rPr lang="en-US" dirty="0" smtClean="0"/>
              <a:t> vs. Long-Lived Branches</a:t>
            </a:r>
            <a:endParaRPr lang="en-US" dirty="0"/>
          </a:p>
        </p:txBody>
      </p:sp>
      <p:sp>
        <p:nvSpPr>
          <p:cNvPr id="3" name="TextBox 2"/>
          <p:cNvSpPr txBox="1"/>
          <p:nvPr/>
        </p:nvSpPr>
        <p:spPr>
          <a:xfrm>
            <a:off x="457200" y="1401114"/>
            <a:ext cx="8686800" cy="2308324"/>
          </a:xfrm>
          <a:prstGeom prst="rect">
            <a:avLst/>
          </a:prstGeom>
          <a:noFill/>
        </p:spPr>
        <p:txBody>
          <a:bodyPr wrap="square" rtlCol="0">
            <a:spAutoFit/>
          </a:bodyPr>
          <a:lstStyle/>
          <a:p>
            <a:r>
              <a:rPr lang="en-US" sz="3600" dirty="0" smtClean="0">
                <a:solidFill>
                  <a:srgbClr val="4D4D4D"/>
                </a:solidFill>
                <a:latin typeface="+mj-lt"/>
              </a:rPr>
              <a:t>Local branches are short lived</a:t>
            </a:r>
          </a:p>
          <a:p>
            <a:r>
              <a:rPr lang="en-US" sz="3600" dirty="0" smtClean="0">
                <a:solidFill>
                  <a:srgbClr val="4D4D4D"/>
                </a:solidFill>
                <a:latin typeface="+mj-lt"/>
              </a:rPr>
              <a:t>Staying off master keeps merges simple</a:t>
            </a:r>
          </a:p>
          <a:p>
            <a:r>
              <a:rPr lang="en-US" sz="3600" dirty="0" smtClean="0">
                <a:solidFill>
                  <a:srgbClr val="4D4D4D"/>
                </a:solidFill>
                <a:latin typeface="+mj-lt"/>
              </a:rPr>
              <a:t>Enables working on several changes at once</a:t>
            </a:r>
          </a:p>
          <a:p>
            <a:endParaRPr lang="en-US" sz="3600" dirty="0" smtClean="0">
              <a:solidFill>
                <a:srgbClr val="4D4D4D"/>
              </a:solidFill>
              <a:latin typeface="+mj-lt"/>
            </a:endParaRPr>
          </a:p>
        </p:txBody>
      </p:sp>
    </p:spTree>
    <p:extLst>
      <p:ext uri="{BB962C8B-B14F-4D97-AF65-F5344CB8AC3E}">
        <p14:creationId xmlns:p14="http://schemas.microsoft.com/office/powerpoint/2010/main" val="25296465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Short</a:t>
            </a:r>
            <a:r>
              <a:rPr lang="en-US" dirty="0" smtClean="0"/>
              <a:t> vs. Long-Lived Branches</a:t>
            </a:r>
            <a:endParaRPr lang="en-US" dirty="0"/>
          </a:p>
        </p:txBody>
      </p:sp>
      <p:sp>
        <p:nvSpPr>
          <p:cNvPr id="3" name="TextBox 2"/>
          <p:cNvSpPr txBox="1"/>
          <p:nvPr/>
        </p:nvSpPr>
        <p:spPr>
          <a:xfrm>
            <a:off x="457200" y="1401114"/>
            <a:ext cx="8686800" cy="2308324"/>
          </a:xfrm>
          <a:prstGeom prst="rect">
            <a:avLst/>
          </a:prstGeom>
          <a:noFill/>
        </p:spPr>
        <p:txBody>
          <a:bodyPr wrap="square" rtlCol="0">
            <a:spAutoFit/>
          </a:bodyPr>
          <a:lstStyle/>
          <a:p>
            <a:r>
              <a:rPr lang="en-US" sz="3600" dirty="0" smtClean="0">
                <a:solidFill>
                  <a:srgbClr val="4D4D4D"/>
                </a:solidFill>
                <a:latin typeface="+mj-lt"/>
              </a:rPr>
              <a:t>Local branches are short lived</a:t>
            </a:r>
          </a:p>
          <a:p>
            <a:r>
              <a:rPr lang="en-US" sz="3600" dirty="0" smtClean="0">
                <a:solidFill>
                  <a:srgbClr val="4D4D4D"/>
                </a:solidFill>
                <a:latin typeface="+mj-lt"/>
              </a:rPr>
              <a:t>Staying off master keeps merges simple</a:t>
            </a:r>
          </a:p>
          <a:p>
            <a:r>
              <a:rPr lang="en-US" sz="3600" dirty="0" smtClean="0">
                <a:solidFill>
                  <a:srgbClr val="4D4D4D"/>
                </a:solidFill>
                <a:latin typeface="+mj-lt"/>
              </a:rPr>
              <a:t>Enables working on several changes at once</a:t>
            </a:r>
          </a:p>
          <a:p>
            <a:endParaRPr lang="en-US" sz="3600" dirty="0" smtClean="0">
              <a:solidFill>
                <a:srgbClr val="4D4D4D"/>
              </a:solidFill>
              <a:latin typeface="+mj-lt"/>
            </a:endParaRPr>
          </a:p>
        </p:txBody>
      </p:sp>
      <p:sp>
        <p:nvSpPr>
          <p:cNvPr id="4" name="TextBox 3"/>
          <p:cNvSpPr txBox="1"/>
          <p:nvPr/>
        </p:nvSpPr>
        <p:spPr>
          <a:xfrm>
            <a:off x="457200" y="3766942"/>
            <a:ext cx="1560286" cy="646331"/>
          </a:xfrm>
          <a:prstGeom prst="rect">
            <a:avLst/>
          </a:prstGeom>
          <a:noFill/>
        </p:spPr>
        <p:txBody>
          <a:bodyPr wrap="square" rtlCol="0">
            <a:spAutoFit/>
          </a:bodyPr>
          <a:lstStyle/>
          <a:p>
            <a:r>
              <a:rPr lang="en-US" sz="3600" dirty="0" smtClean="0">
                <a:solidFill>
                  <a:srgbClr val="4D4D4D"/>
                </a:solidFill>
                <a:latin typeface="+mj-lt"/>
              </a:rPr>
              <a:t>Create</a:t>
            </a:r>
          </a:p>
        </p:txBody>
      </p:sp>
      <p:sp>
        <p:nvSpPr>
          <p:cNvPr id="5" name="TextBox 4"/>
          <p:cNvSpPr txBox="1"/>
          <p:nvPr/>
        </p:nvSpPr>
        <p:spPr>
          <a:xfrm>
            <a:off x="2496457" y="3766942"/>
            <a:ext cx="1915885" cy="646331"/>
          </a:xfrm>
          <a:prstGeom prst="rect">
            <a:avLst/>
          </a:prstGeom>
          <a:noFill/>
        </p:spPr>
        <p:txBody>
          <a:bodyPr wrap="square" rtlCol="0">
            <a:spAutoFit/>
          </a:bodyPr>
          <a:lstStyle/>
          <a:p>
            <a:r>
              <a:rPr lang="en-US" sz="3600" dirty="0" smtClean="0">
                <a:solidFill>
                  <a:srgbClr val="4D4D4D"/>
                </a:solidFill>
                <a:latin typeface="+mj-lt"/>
              </a:rPr>
              <a:t>Commit</a:t>
            </a:r>
          </a:p>
        </p:txBody>
      </p:sp>
      <p:sp>
        <p:nvSpPr>
          <p:cNvPr id="6" name="TextBox 5"/>
          <p:cNvSpPr txBox="1"/>
          <p:nvPr/>
        </p:nvSpPr>
        <p:spPr>
          <a:xfrm>
            <a:off x="4891313" y="3766941"/>
            <a:ext cx="1560286" cy="646331"/>
          </a:xfrm>
          <a:prstGeom prst="rect">
            <a:avLst/>
          </a:prstGeom>
          <a:noFill/>
        </p:spPr>
        <p:txBody>
          <a:bodyPr wrap="square" rtlCol="0">
            <a:spAutoFit/>
          </a:bodyPr>
          <a:lstStyle/>
          <a:p>
            <a:r>
              <a:rPr lang="en-US" sz="3600" dirty="0" smtClean="0">
                <a:solidFill>
                  <a:srgbClr val="4D4D4D"/>
                </a:solidFill>
                <a:latin typeface="+mj-lt"/>
              </a:rPr>
              <a:t>Merge</a:t>
            </a:r>
          </a:p>
        </p:txBody>
      </p:sp>
      <p:sp>
        <p:nvSpPr>
          <p:cNvPr id="7" name="TextBox 6"/>
          <p:cNvSpPr txBox="1"/>
          <p:nvPr/>
        </p:nvSpPr>
        <p:spPr>
          <a:xfrm>
            <a:off x="6930571" y="3766940"/>
            <a:ext cx="1560286" cy="646331"/>
          </a:xfrm>
          <a:prstGeom prst="rect">
            <a:avLst/>
          </a:prstGeom>
          <a:noFill/>
        </p:spPr>
        <p:txBody>
          <a:bodyPr wrap="square" rtlCol="0">
            <a:spAutoFit/>
          </a:bodyPr>
          <a:lstStyle/>
          <a:p>
            <a:r>
              <a:rPr lang="en-US" sz="3600" dirty="0" smtClean="0">
                <a:solidFill>
                  <a:srgbClr val="4D4D4D"/>
                </a:solidFill>
                <a:latin typeface="+mj-lt"/>
              </a:rPr>
              <a:t>Delete</a:t>
            </a:r>
          </a:p>
        </p:txBody>
      </p:sp>
    </p:spTree>
    <p:extLst>
      <p:ext uri="{BB962C8B-B14F-4D97-AF65-F5344CB8AC3E}">
        <p14:creationId xmlns:p14="http://schemas.microsoft.com/office/powerpoint/2010/main" val="428600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vs. </a:t>
            </a:r>
            <a:r>
              <a:rPr lang="en-US" u="sng" dirty="0" smtClean="0"/>
              <a:t>Long-Lived</a:t>
            </a:r>
            <a:r>
              <a:rPr lang="en-US" dirty="0" smtClean="0"/>
              <a:t> Branches</a:t>
            </a:r>
            <a:endParaRPr lang="en-US" dirty="0"/>
          </a:p>
        </p:txBody>
      </p:sp>
      <p:sp>
        <p:nvSpPr>
          <p:cNvPr id="3" name="TextBox 2"/>
          <p:cNvSpPr txBox="1"/>
          <p:nvPr/>
        </p:nvSpPr>
        <p:spPr>
          <a:xfrm>
            <a:off x="457200" y="1401114"/>
            <a:ext cx="8686800" cy="646331"/>
          </a:xfrm>
          <a:prstGeom prst="rect">
            <a:avLst/>
          </a:prstGeom>
          <a:noFill/>
        </p:spPr>
        <p:txBody>
          <a:bodyPr wrap="square" rtlCol="0">
            <a:spAutoFit/>
          </a:bodyPr>
          <a:lstStyle/>
          <a:p>
            <a:r>
              <a:rPr lang="en-US" sz="3600" dirty="0" smtClean="0">
                <a:solidFill>
                  <a:srgbClr val="4D4D4D"/>
                </a:solidFill>
                <a:latin typeface="+mj-lt"/>
              </a:rPr>
              <a:t>Great for multi-version work</a:t>
            </a:r>
          </a:p>
        </p:txBody>
      </p:sp>
    </p:spTree>
    <p:extLst>
      <p:ext uri="{BB962C8B-B14F-4D97-AF65-F5344CB8AC3E}">
        <p14:creationId xmlns:p14="http://schemas.microsoft.com/office/powerpoint/2010/main" val="9814774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vs. </a:t>
            </a:r>
            <a:r>
              <a:rPr lang="en-US" u="sng" dirty="0" smtClean="0"/>
              <a:t>Long-Lived</a:t>
            </a:r>
            <a:r>
              <a:rPr lang="en-US" dirty="0" smtClean="0"/>
              <a:t> Branches</a:t>
            </a:r>
            <a:endParaRPr lang="en-US" dirty="0"/>
          </a:p>
        </p:txBody>
      </p:sp>
      <p:sp>
        <p:nvSpPr>
          <p:cNvPr id="3" name="TextBox 2"/>
          <p:cNvSpPr txBox="1"/>
          <p:nvPr/>
        </p:nvSpPr>
        <p:spPr>
          <a:xfrm>
            <a:off x="457200" y="1401114"/>
            <a:ext cx="8686800" cy="1754326"/>
          </a:xfrm>
          <a:prstGeom prst="rect">
            <a:avLst/>
          </a:prstGeom>
          <a:noFill/>
        </p:spPr>
        <p:txBody>
          <a:bodyPr wrap="square" rtlCol="0">
            <a:spAutoFit/>
          </a:bodyPr>
          <a:lstStyle/>
          <a:p>
            <a:r>
              <a:rPr lang="en-US" sz="3600" dirty="0" smtClean="0">
                <a:solidFill>
                  <a:srgbClr val="4D4D4D"/>
                </a:solidFill>
                <a:latin typeface="+mj-lt"/>
              </a:rPr>
              <a:t>Great for multi-version work</a:t>
            </a:r>
          </a:p>
          <a:p>
            <a:r>
              <a:rPr lang="en-US" sz="3600" dirty="0" smtClean="0">
                <a:solidFill>
                  <a:srgbClr val="4D4D4D"/>
                </a:solidFill>
                <a:latin typeface="+mj-lt"/>
              </a:rPr>
              <a:t>Follow same rules as Master</a:t>
            </a:r>
          </a:p>
          <a:p>
            <a:endParaRPr lang="en-US" sz="3600" dirty="0" smtClean="0">
              <a:solidFill>
                <a:srgbClr val="4D4D4D"/>
              </a:solidFill>
              <a:latin typeface="+mj-lt"/>
            </a:endParaRPr>
          </a:p>
        </p:txBody>
      </p:sp>
    </p:spTree>
    <p:extLst>
      <p:ext uri="{BB962C8B-B14F-4D97-AF65-F5344CB8AC3E}">
        <p14:creationId xmlns:p14="http://schemas.microsoft.com/office/powerpoint/2010/main" val="10068523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vs. </a:t>
            </a:r>
            <a:r>
              <a:rPr lang="en-US" u="sng" dirty="0" smtClean="0"/>
              <a:t>Long-Lived</a:t>
            </a:r>
            <a:r>
              <a:rPr lang="en-US" dirty="0" smtClean="0"/>
              <a:t> Branches</a:t>
            </a:r>
            <a:endParaRPr lang="en-US" dirty="0"/>
          </a:p>
        </p:txBody>
      </p:sp>
      <p:sp>
        <p:nvSpPr>
          <p:cNvPr id="3" name="TextBox 2"/>
          <p:cNvSpPr txBox="1"/>
          <p:nvPr/>
        </p:nvSpPr>
        <p:spPr>
          <a:xfrm>
            <a:off x="457200" y="1401114"/>
            <a:ext cx="8686800" cy="1754326"/>
          </a:xfrm>
          <a:prstGeom prst="rect">
            <a:avLst/>
          </a:prstGeom>
          <a:noFill/>
        </p:spPr>
        <p:txBody>
          <a:bodyPr wrap="square" rtlCol="0">
            <a:spAutoFit/>
          </a:bodyPr>
          <a:lstStyle/>
          <a:p>
            <a:r>
              <a:rPr lang="en-US" sz="3600" dirty="0" smtClean="0">
                <a:solidFill>
                  <a:srgbClr val="4D4D4D"/>
                </a:solidFill>
                <a:latin typeface="+mj-lt"/>
              </a:rPr>
              <a:t>Great for multi-version work</a:t>
            </a:r>
          </a:p>
          <a:p>
            <a:r>
              <a:rPr lang="en-US" sz="3600" dirty="0" smtClean="0">
                <a:solidFill>
                  <a:srgbClr val="4D4D4D"/>
                </a:solidFill>
                <a:latin typeface="+mj-lt"/>
              </a:rPr>
              <a:t>Follow same rules as Master…Story branches</a:t>
            </a:r>
          </a:p>
          <a:p>
            <a:endParaRPr lang="en-US" sz="3600" dirty="0" smtClean="0">
              <a:solidFill>
                <a:srgbClr val="4D4D4D"/>
              </a:solidFill>
              <a:latin typeface="+mj-lt"/>
            </a:endParaRPr>
          </a:p>
        </p:txBody>
      </p:sp>
    </p:spTree>
    <p:extLst>
      <p:ext uri="{BB962C8B-B14F-4D97-AF65-F5344CB8AC3E}">
        <p14:creationId xmlns:p14="http://schemas.microsoft.com/office/powerpoint/2010/main" val="3076519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TextBox 2"/>
          <p:cNvSpPr txBox="1"/>
          <p:nvPr/>
        </p:nvSpPr>
        <p:spPr>
          <a:xfrm>
            <a:off x="457200" y="1443317"/>
            <a:ext cx="9117104" cy="1200329"/>
          </a:xfrm>
          <a:prstGeom prst="rect">
            <a:avLst/>
          </a:prstGeom>
          <a:noFill/>
        </p:spPr>
        <p:txBody>
          <a:bodyPr wrap="square" rtlCol="0">
            <a:spAutoFit/>
          </a:bodyPr>
          <a:lstStyle/>
          <a:p>
            <a:r>
              <a:rPr lang="en-US" sz="3600" dirty="0">
                <a:solidFill>
                  <a:srgbClr val="4D4D4D"/>
                </a:solidFill>
                <a:latin typeface="+mj-lt"/>
              </a:rPr>
              <a:t>Created by Linus </a:t>
            </a:r>
            <a:r>
              <a:rPr lang="en-US" sz="3600" dirty="0" smtClean="0">
                <a:solidFill>
                  <a:srgbClr val="4D4D4D"/>
                </a:solidFill>
                <a:latin typeface="+mj-lt"/>
              </a:rPr>
              <a:t>Torvalds for work on the Linux kernel  ~2005</a:t>
            </a:r>
            <a:endParaRPr lang="en-US" sz="3600" dirty="0">
              <a:solidFill>
                <a:srgbClr val="4D4D4D"/>
              </a:solidFill>
              <a:latin typeface="+mj-lt"/>
            </a:endParaRPr>
          </a:p>
        </p:txBody>
      </p:sp>
    </p:spTree>
    <p:extLst>
      <p:ext uri="{BB962C8B-B14F-4D97-AF65-F5344CB8AC3E}">
        <p14:creationId xmlns:p14="http://schemas.microsoft.com/office/powerpoint/2010/main" val="5077309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vs. </a:t>
            </a:r>
            <a:r>
              <a:rPr lang="en-US" u="sng" dirty="0" smtClean="0"/>
              <a:t>Long-Lived</a:t>
            </a:r>
            <a:r>
              <a:rPr lang="en-US" dirty="0" smtClean="0"/>
              <a:t> Branches</a:t>
            </a:r>
            <a:endParaRPr lang="en-US" dirty="0"/>
          </a:p>
        </p:txBody>
      </p:sp>
      <p:sp>
        <p:nvSpPr>
          <p:cNvPr id="3" name="TextBox 2"/>
          <p:cNvSpPr txBox="1"/>
          <p:nvPr/>
        </p:nvSpPr>
        <p:spPr>
          <a:xfrm>
            <a:off x="457200" y="1401114"/>
            <a:ext cx="8686800" cy="2308324"/>
          </a:xfrm>
          <a:prstGeom prst="rect">
            <a:avLst/>
          </a:prstGeom>
          <a:noFill/>
        </p:spPr>
        <p:txBody>
          <a:bodyPr wrap="square" rtlCol="0">
            <a:spAutoFit/>
          </a:bodyPr>
          <a:lstStyle/>
          <a:p>
            <a:r>
              <a:rPr lang="en-US" sz="3600" dirty="0" smtClean="0">
                <a:solidFill>
                  <a:srgbClr val="4D4D4D"/>
                </a:solidFill>
                <a:latin typeface="+mj-lt"/>
              </a:rPr>
              <a:t>Great for multi-version work</a:t>
            </a:r>
          </a:p>
          <a:p>
            <a:r>
              <a:rPr lang="en-US" sz="3600" dirty="0" smtClean="0">
                <a:solidFill>
                  <a:srgbClr val="4D4D4D"/>
                </a:solidFill>
                <a:latin typeface="+mj-lt"/>
              </a:rPr>
              <a:t>Follow same rules as Master…Story branches</a:t>
            </a:r>
          </a:p>
          <a:p>
            <a:r>
              <a:rPr lang="en-US" sz="3600" dirty="0" smtClean="0">
                <a:solidFill>
                  <a:srgbClr val="4D4D4D"/>
                </a:solidFill>
                <a:latin typeface="+mj-lt"/>
              </a:rPr>
              <a:t>Integrate frequently </a:t>
            </a:r>
          </a:p>
          <a:p>
            <a:endParaRPr lang="en-US" sz="3600" dirty="0" smtClean="0">
              <a:solidFill>
                <a:srgbClr val="4D4D4D"/>
              </a:solidFill>
              <a:latin typeface="+mj-lt"/>
            </a:endParaRPr>
          </a:p>
        </p:txBody>
      </p:sp>
    </p:spTree>
    <p:extLst>
      <p:ext uri="{BB962C8B-B14F-4D97-AF65-F5344CB8AC3E}">
        <p14:creationId xmlns:p14="http://schemas.microsoft.com/office/powerpoint/2010/main" val="12810247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vs. </a:t>
            </a:r>
            <a:r>
              <a:rPr lang="en-US" u="sng" dirty="0" smtClean="0"/>
              <a:t>Long-Lived</a:t>
            </a:r>
            <a:r>
              <a:rPr lang="en-US" dirty="0" smtClean="0"/>
              <a:t> Branches</a:t>
            </a:r>
            <a:endParaRPr lang="en-US" dirty="0"/>
          </a:p>
        </p:txBody>
      </p:sp>
      <p:sp>
        <p:nvSpPr>
          <p:cNvPr id="3" name="TextBox 2"/>
          <p:cNvSpPr txBox="1"/>
          <p:nvPr/>
        </p:nvSpPr>
        <p:spPr>
          <a:xfrm>
            <a:off x="457200" y="1401114"/>
            <a:ext cx="8686800" cy="2862322"/>
          </a:xfrm>
          <a:prstGeom prst="rect">
            <a:avLst/>
          </a:prstGeom>
          <a:noFill/>
        </p:spPr>
        <p:txBody>
          <a:bodyPr wrap="square" rtlCol="0">
            <a:spAutoFit/>
          </a:bodyPr>
          <a:lstStyle/>
          <a:p>
            <a:r>
              <a:rPr lang="en-US" sz="3600" dirty="0" smtClean="0">
                <a:solidFill>
                  <a:srgbClr val="4D4D4D"/>
                </a:solidFill>
                <a:latin typeface="+mj-lt"/>
              </a:rPr>
              <a:t>Great for multi-version work</a:t>
            </a:r>
          </a:p>
          <a:p>
            <a:r>
              <a:rPr lang="en-US" sz="3600" dirty="0" smtClean="0">
                <a:solidFill>
                  <a:srgbClr val="4D4D4D"/>
                </a:solidFill>
                <a:latin typeface="+mj-lt"/>
              </a:rPr>
              <a:t>Follow same rules as </a:t>
            </a:r>
            <a:r>
              <a:rPr lang="en-US" sz="3600" dirty="0" smtClean="0">
                <a:solidFill>
                  <a:srgbClr val="4D4D4D"/>
                </a:solidFill>
                <a:latin typeface="+mj-lt"/>
              </a:rPr>
              <a:t>Master…Story </a:t>
            </a:r>
            <a:r>
              <a:rPr lang="en-US" sz="3600" dirty="0" smtClean="0">
                <a:solidFill>
                  <a:srgbClr val="4D4D4D"/>
                </a:solidFill>
                <a:latin typeface="+mj-lt"/>
              </a:rPr>
              <a:t>branches</a:t>
            </a:r>
          </a:p>
          <a:p>
            <a:r>
              <a:rPr lang="en-US" sz="3600" dirty="0" smtClean="0">
                <a:solidFill>
                  <a:srgbClr val="4D4D4D"/>
                </a:solidFill>
                <a:latin typeface="+mj-lt"/>
              </a:rPr>
              <a:t>Integrate frequently</a:t>
            </a:r>
          </a:p>
          <a:p>
            <a:r>
              <a:rPr lang="en-US" sz="3600" dirty="0" smtClean="0">
                <a:solidFill>
                  <a:srgbClr val="4D4D4D"/>
                </a:solidFill>
                <a:latin typeface="+mj-lt"/>
              </a:rPr>
              <a:t>Pushed to Remotes </a:t>
            </a:r>
          </a:p>
          <a:p>
            <a:endParaRPr lang="en-US" sz="3600" dirty="0" smtClean="0">
              <a:solidFill>
                <a:srgbClr val="4D4D4D"/>
              </a:solidFill>
              <a:latin typeface="+mj-lt"/>
            </a:endParaRPr>
          </a:p>
        </p:txBody>
      </p:sp>
    </p:spTree>
    <p:extLst>
      <p:ext uri="{BB962C8B-B14F-4D97-AF65-F5344CB8AC3E}">
        <p14:creationId xmlns:p14="http://schemas.microsoft.com/office/powerpoint/2010/main" val="12090944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37" name="5-Point Star 36"/>
          <p:cNvSpPr/>
          <p:nvPr/>
        </p:nvSpPr>
        <p:spPr>
          <a:xfrm>
            <a:off x="2628901" y="203200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7" name="5-Point Star 6"/>
          <p:cNvSpPr/>
          <p:nvPr/>
        </p:nvSpPr>
        <p:spPr>
          <a:xfrm>
            <a:off x="2552044" y="195295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7231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37" name="5-Point Star 36"/>
          <p:cNvSpPr/>
          <p:nvPr/>
        </p:nvSpPr>
        <p:spPr>
          <a:xfrm>
            <a:off x="2628901" y="203200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7" name="Line Callout 1 6"/>
          <p:cNvSpPr/>
          <p:nvPr/>
        </p:nvSpPr>
        <p:spPr>
          <a:xfrm>
            <a:off x="1447801" y="3190875"/>
            <a:ext cx="1295400" cy="317500"/>
          </a:xfrm>
          <a:prstGeom prst="borderCallout1">
            <a:avLst>
              <a:gd name="adj1" fmla="val 44596"/>
              <a:gd name="adj2" fmla="val 355"/>
              <a:gd name="adj3" fmla="val -55187"/>
              <a:gd name="adj4" fmla="val -3665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8" name="TextBox 7"/>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develop</a:t>
            </a:r>
          </a:p>
        </p:txBody>
      </p:sp>
      <p:sp>
        <p:nvSpPr>
          <p:cNvPr id="9" name="5-Point Star 8"/>
          <p:cNvSpPr/>
          <p:nvPr/>
        </p:nvSpPr>
        <p:spPr>
          <a:xfrm>
            <a:off x="2552044" y="195295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464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37" name="5-Point Star 36"/>
          <p:cNvSpPr/>
          <p:nvPr/>
        </p:nvSpPr>
        <p:spPr>
          <a:xfrm>
            <a:off x="2628901" y="203200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7" name="Line Callout 1 6"/>
          <p:cNvSpPr/>
          <p:nvPr/>
        </p:nvSpPr>
        <p:spPr>
          <a:xfrm>
            <a:off x="1447801" y="3190875"/>
            <a:ext cx="1295400" cy="317500"/>
          </a:xfrm>
          <a:prstGeom prst="borderCallout1">
            <a:avLst>
              <a:gd name="adj1" fmla="val 44596"/>
              <a:gd name="adj2" fmla="val 355"/>
              <a:gd name="adj3" fmla="val -55187"/>
              <a:gd name="adj4" fmla="val -3665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8" name="TextBox 7"/>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push origin develop</a:t>
            </a:r>
          </a:p>
        </p:txBody>
      </p:sp>
      <p:sp>
        <p:nvSpPr>
          <p:cNvPr id="9" name="Line Callout 1 8"/>
          <p:cNvSpPr/>
          <p:nvPr/>
        </p:nvSpPr>
        <p:spPr>
          <a:xfrm>
            <a:off x="1447801" y="3619501"/>
            <a:ext cx="1295400" cy="317500"/>
          </a:xfrm>
          <a:prstGeom prst="borderCallout1">
            <a:avLst>
              <a:gd name="adj1" fmla="val 44596"/>
              <a:gd name="adj2" fmla="val 355"/>
              <a:gd name="adj3" fmla="val -189434"/>
              <a:gd name="adj4" fmla="val -357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0" name="5-Point Star 9"/>
          <p:cNvSpPr/>
          <p:nvPr/>
        </p:nvSpPr>
        <p:spPr>
          <a:xfrm>
            <a:off x="2552044" y="195295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96884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7" name="Line Callout 1 6"/>
          <p:cNvSpPr/>
          <p:nvPr/>
        </p:nvSpPr>
        <p:spPr>
          <a:xfrm>
            <a:off x="1447801" y="3190875"/>
            <a:ext cx="1295400" cy="317500"/>
          </a:xfrm>
          <a:prstGeom prst="borderCallout1">
            <a:avLst>
              <a:gd name="adj1" fmla="val 44596"/>
              <a:gd name="adj2" fmla="val 355"/>
              <a:gd name="adj3" fmla="val -55187"/>
              <a:gd name="adj4" fmla="val -3665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8" name="TextBox 7"/>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develop</a:t>
            </a:r>
          </a:p>
        </p:txBody>
      </p:sp>
      <p:sp>
        <p:nvSpPr>
          <p:cNvPr id="9" name="Line Callout 1 8"/>
          <p:cNvSpPr/>
          <p:nvPr/>
        </p:nvSpPr>
        <p:spPr>
          <a:xfrm>
            <a:off x="1447801" y="3619501"/>
            <a:ext cx="1295400" cy="317500"/>
          </a:xfrm>
          <a:prstGeom prst="borderCallout1">
            <a:avLst>
              <a:gd name="adj1" fmla="val 44596"/>
              <a:gd name="adj2" fmla="val 355"/>
              <a:gd name="adj3" fmla="val -189434"/>
              <a:gd name="adj4" fmla="val -357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37" name="5-Point Star 36"/>
          <p:cNvSpPr/>
          <p:nvPr/>
        </p:nvSpPr>
        <p:spPr>
          <a:xfrm>
            <a:off x="2628901" y="3095625"/>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10" name="5-Point Star 9"/>
          <p:cNvSpPr/>
          <p:nvPr/>
        </p:nvSpPr>
        <p:spPr>
          <a:xfrm>
            <a:off x="2552044" y="2999499"/>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8172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Line Callout 1 10"/>
          <p:cNvSpPr/>
          <p:nvPr/>
        </p:nvSpPr>
        <p:spPr>
          <a:xfrm>
            <a:off x="1290537" y="3760962"/>
            <a:ext cx="1295400" cy="317500"/>
          </a:xfrm>
          <a:prstGeom prst="borderCallout1">
            <a:avLst>
              <a:gd name="adj1" fmla="val 44596"/>
              <a:gd name="adj2" fmla="val 355"/>
              <a:gd name="adj3" fmla="val -231845"/>
              <a:gd name="adj4" fmla="val -3893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12" name="Line Callout 1 11"/>
          <p:cNvSpPr/>
          <p:nvPr/>
        </p:nvSpPr>
        <p:spPr>
          <a:xfrm>
            <a:off x="3119212" y="4128506"/>
            <a:ext cx="1295400" cy="317500"/>
          </a:xfrm>
          <a:prstGeom prst="borderCallout1">
            <a:avLst>
              <a:gd name="adj1" fmla="val 44596"/>
              <a:gd name="adj2" fmla="val 355"/>
              <a:gd name="adj3" fmla="val -169111"/>
              <a:gd name="adj4" fmla="val -3323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37" name="5-Point Star 36"/>
          <p:cNvSpPr/>
          <p:nvPr/>
        </p:nvSpPr>
        <p:spPr>
          <a:xfrm>
            <a:off x="2452286" y="3656325"/>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13" name="5-Point Star 12"/>
          <p:cNvSpPr/>
          <p:nvPr/>
        </p:nvSpPr>
        <p:spPr>
          <a:xfrm>
            <a:off x="2360887" y="3571120"/>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289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Line Callout 1 10"/>
          <p:cNvSpPr/>
          <p:nvPr/>
        </p:nvSpPr>
        <p:spPr>
          <a:xfrm>
            <a:off x="3119212" y="3716762"/>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12" name="Line Callout 1 11"/>
          <p:cNvSpPr/>
          <p:nvPr/>
        </p:nvSpPr>
        <p:spPr>
          <a:xfrm>
            <a:off x="3119212" y="4128506"/>
            <a:ext cx="1295400" cy="317500"/>
          </a:xfrm>
          <a:prstGeom prst="borderCallout1">
            <a:avLst>
              <a:gd name="adj1" fmla="val 44596"/>
              <a:gd name="adj2" fmla="val 355"/>
              <a:gd name="adj3" fmla="val -169111"/>
              <a:gd name="adj4" fmla="val -3323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3" name="TextBox 12"/>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pull origin develop</a:t>
            </a:r>
          </a:p>
        </p:txBody>
      </p:sp>
      <p:sp>
        <p:nvSpPr>
          <p:cNvPr id="37" name="5-Point Star 36"/>
          <p:cNvSpPr/>
          <p:nvPr/>
        </p:nvSpPr>
        <p:spPr>
          <a:xfrm>
            <a:off x="4300312" y="3621512"/>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14" name="5-Point Star 13"/>
          <p:cNvSpPr/>
          <p:nvPr/>
        </p:nvSpPr>
        <p:spPr>
          <a:xfrm>
            <a:off x="4223455" y="3537805"/>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71525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Line Callout 1 10"/>
          <p:cNvSpPr/>
          <p:nvPr/>
        </p:nvSpPr>
        <p:spPr>
          <a:xfrm>
            <a:off x="3119212" y="3716762"/>
            <a:ext cx="1295400" cy="317500"/>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12" name="Line Callout 1 11"/>
          <p:cNvSpPr/>
          <p:nvPr/>
        </p:nvSpPr>
        <p:spPr>
          <a:xfrm>
            <a:off x="1447801" y="4168510"/>
            <a:ext cx="1295400" cy="317500"/>
          </a:xfrm>
          <a:prstGeom prst="borderCallout1">
            <a:avLst>
              <a:gd name="adj1" fmla="val 44596"/>
              <a:gd name="adj2" fmla="val 355"/>
              <a:gd name="adj3" fmla="val -183511"/>
              <a:gd name="adj4" fmla="val 931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3" name="TextBox 12"/>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–b idea</a:t>
            </a:r>
          </a:p>
        </p:txBody>
      </p:sp>
      <p:sp>
        <p:nvSpPr>
          <p:cNvPr id="14" name="Line Callout 1 13"/>
          <p:cNvSpPr/>
          <p:nvPr/>
        </p:nvSpPr>
        <p:spPr>
          <a:xfrm>
            <a:off x="3119212" y="4168510"/>
            <a:ext cx="1295400" cy="317500"/>
          </a:xfrm>
          <a:prstGeom prst="borderCallout1">
            <a:avLst>
              <a:gd name="adj1" fmla="val 44596"/>
              <a:gd name="adj2" fmla="val 355"/>
              <a:gd name="adj3" fmla="val -188319"/>
              <a:gd name="adj4" fmla="val -346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idea</a:t>
            </a:r>
            <a:endParaRPr lang="en-US" sz="2400" dirty="0"/>
          </a:p>
        </p:txBody>
      </p:sp>
      <p:sp>
        <p:nvSpPr>
          <p:cNvPr id="37" name="5-Point Star 36"/>
          <p:cNvSpPr/>
          <p:nvPr/>
        </p:nvSpPr>
        <p:spPr>
          <a:xfrm>
            <a:off x="4300312" y="408252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17" name="5-Point Star 16"/>
          <p:cNvSpPr/>
          <p:nvPr/>
        </p:nvSpPr>
        <p:spPr>
          <a:xfrm>
            <a:off x="4223455" y="4003474"/>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43879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Line Callout 1 15"/>
          <p:cNvSpPr/>
          <p:nvPr/>
        </p:nvSpPr>
        <p:spPr>
          <a:xfrm>
            <a:off x="1448973" y="1682750"/>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Line Callout 1 10"/>
          <p:cNvSpPr/>
          <p:nvPr/>
        </p:nvSpPr>
        <p:spPr>
          <a:xfrm>
            <a:off x="2819400" y="3722633"/>
            <a:ext cx="1295400" cy="317500"/>
          </a:xfrm>
          <a:prstGeom prst="borderCallout1">
            <a:avLst>
              <a:gd name="adj1" fmla="val 44596"/>
              <a:gd name="adj2" fmla="val 355"/>
              <a:gd name="adj3" fmla="val -47708"/>
              <a:gd name="adj4" fmla="val -770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12" name="Line Callout 1 11"/>
          <p:cNvSpPr/>
          <p:nvPr/>
        </p:nvSpPr>
        <p:spPr>
          <a:xfrm>
            <a:off x="1393167" y="4114270"/>
            <a:ext cx="1295400" cy="317500"/>
          </a:xfrm>
          <a:prstGeom prst="borderCallout1">
            <a:avLst>
              <a:gd name="adj1" fmla="val 44596"/>
              <a:gd name="adj2" fmla="val 355"/>
              <a:gd name="adj3" fmla="val -163351"/>
              <a:gd name="adj4" fmla="val 10088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3" name="TextBox 12"/>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a:t>
            </a:r>
          </a:p>
        </p:txBody>
      </p:sp>
      <p:sp>
        <p:nvSpPr>
          <p:cNvPr id="14" name="Line Callout 1 13"/>
          <p:cNvSpPr/>
          <p:nvPr/>
        </p:nvSpPr>
        <p:spPr>
          <a:xfrm>
            <a:off x="3924300" y="4077945"/>
            <a:ext cx="1295400" cy="317500"/>
          </a:xfrm>
          <a:prstGeom prst="borderCallout1">
            <a:avLst>
              <a:gd name="adj1" fmla="val 44596"/>
              <a:gd name="adj2" fmla="val 355"/>
              <a:gd name="adj3" fmla="val -188319"/>
              <a:gd name="adj4" fmla="val -346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idea</a:t>
            </a:r>
            <a:endParaRPr lang="en-US" sz="24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5-Point Star 36"/>
          <p:cNvSpPr/>
          <p:nvPr/>
        </p:nvSpPr>
        <p:spPr>
          <a:xfrm>
            <a:off x="5105400" y="398919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5028543" y="3903649"/>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30062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TextBox 2"/>
          <p:cNvSpPr txBox="1"/>
          <p:nvPr/>
        </p:nvSpPr>
        <p:spPr>
          <a:xfrm>
            <a:off x="457200" y="1443317"/>
            <a:ext cx="9117104" cy="1200329"/>
          </a:xfrm>
          <a:prstGeom prst="rect">
            <a:avLst/>
          </a:prstGeom>
          <a:noFill/>
        </p:spPr>
        <p:txBody>
          <a:bodyPr wrap="square" rtlCol="0">
            <a:spAutoFit/>
          </a:bodyPr>
          <a:lstStyle/>
          <a:p>
            <a:r>
              <a:rPr lang="en-US" sz="3600" dirty="0" smtClean="0">
                <a:solidFill>
                  <a:srgbClr val="4D4D4D"/>
                </a:solidFill>
                <a:latin typeface="+mj-lt"/>
              </a:rPr>
              <a:t>Created by Linus Torvalds for work on the Linux kernel  ~2005</a:t>
            </a:r>
            <a:endParaRPr lang="en-US" sz="3600" dirty="0">
              <a:solidFill>
                <a:srgbClr val="4D4D4D"/>
              </a:solidFill>
              <a:latin typeface="+mj-lt"/>
            </a:endParaRPr>
          </a:p>
        </p:txBody>
      </p:sp>
      <p:sp>
        <p:nvSpPr>
          <p:cNvPr id="11" name="TextBox 10"/>
          <p:cNvSpPr txBox="1"/>
          <p:nvPr/>
        </p:nvSpPr>
        <p:spPr>
          <a:xfrm>
            <a:off x="481954" y="2632781"/>
            <a:ext cx="9117104" cy="523220"/>
          </a:xfrm>
          <a:prstGeom prst="rect">
            <a:avLst/>
          </a:prstGeom>
          <a:noFill/>
        </p:spPr>
        <p:txBody>
          <a:bodyPr wrap="square" rtlCol="0">
            <a:spAutoFit/>
          </a:bodyPr>
          <a:lstStyle/>
          <a:p>
            <a:r>
              <a:rPr lang="en-US" sz="2800" dirty="0" smtClean="0">
                <a:solidFill>
                  <a:srgbClr val="4D4D4D"/>
                </a:solidFill>
                <a:latin typeface="+mj-lt"/>
              </a:rPr>
              <a:t>Some of the companies that use git:</a:t>
            </a:r>
            <a:endParaRPr lang="en-US" sz="2800" dirty="0">
              <a:solidFill>
                <a:srgbClr val="4D4D4D"/>
              </a:solidFill>
              <a:latin typeface="+mj-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891" y="4217078"/>
            <a:ext cx="2476940" cy="478173"/>
          </a:xfrm>
          <a:prstGeom prst="rect">
            <a:avLst/>
          </a:prstGeom>
        </p:spPr>
      </p:pic>
      <p:pic>
        <p:nvPicPr>
          <p:cNvPr id="1040" name="Picture 16" descr="http://1.bp.blogspot.com/-Ry9jTsckN4U/TitcTRBj-UI/AAAAAAAACXk/bhO7Mop5Lw0/s1600/facebook_logo_hd_wallpap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5375" y="3131907"/>
            <a:ext cx="2511425" cy="9449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ts3.mm.bing.net/th?id=H.4907177096580342&amp;pid=1.7&amp;w=241&amp;h=109&amp;c=7&amp;rs=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3030" y="4286790"/>
            <a:ext cx="1673225" cy="7567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oo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869" y="4137020"/>
            <a:ext cx="2619375"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Linked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974" y="3408150"/>
            <a:ext cx="2296706" cy="55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1267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1393167" y="4114270"/>
            <a:ext cx="1295400" cy="317500"/>
          </a:xfrm>
          <a:prstGeom prst="borderCallout1">
            <a:avLst>
              <a:gd name="adj1" fmla="val 44596"/>
              <a:gd name="adj2" fmla="val 355"/>
              <a:gd name="adj3" fmla="val -169111"/>
              <a:gd name="adj4" fmla="val 10299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4" name="Line Callout 1 13"/>
          <p:cNvSpPr/>
          <p:nvPr/>
        </p:nvSpPr>
        <p:spPr>
          <a:xfrm>
            <a:off x="3924300" y="4077945"/>
            <a:ext cx="1295400" cy="317500"/>
          </a:xfrm>
          <a:prstGeom prst="borderCallout1">
            <a:avLst>
              <a:gd name="adj1" fmla="val 44596"/>
              <a:gd name="adj2" fmla="val 355"/>
              <a:gd name="adj3" fmla="val -188319"/>
              <a:gd name="adj4" fmla="val -346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idea</a:t>
            </a:r>
            <a:endParaRPr lang="en-US" sz="24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5-Point Star 36"/>
          <p:cNvSpPr/>
          <p:nvPr/>
        </p:nvSpPr>
        <p:spPr>
          <a:xfrm>
            <a:off x="5105400" y="398919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Rectangle 19"/>
          <p:cNvSpPr/>
          <p:nvPr/>
        </p:nvSpPr>
        <p:spPr>
          <a:xfrm>
            <a:off x="1593752" y="2571750"/>
            <a:ext cx="501748" cy="444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I</a:t>
            </a:r>
            <a:endParaRPr lang="en-US" sz="2800" dirty="0"/>
          </a:p>
        </p:txBody>
      </p: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1447801" y="2127250"/>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1" name="Line Callout 1 10"/>
          <p:cNvSpPr/>
          <p:nvPr/>
        </p:nvSpPr>
        <p:spPr>
          <a:xfrm>
            <a:off x="2819400" y="3722633"/>
            <a:ext cx="1295400" cy="317500"/>
          </a:xfrm>
          <a:prstGeom prst="borderCallout1">
            <a:avLst>
              <a:gd name="adj1" fmla="val 44596"/>
              <a:gd name="adj2" fmla="val 355"/>
              <a:gd name="adj3" fmla="val -47708"/>
              <a:gd name="adj4" fmla="val -770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22" name="5-Point Star 21"/>
          <p:cNvSpPr/>
          <p:nvPr/>
        </p:nvSpPr>
        <p:spPr>
          <a:xfrm>
            <a:off x="5028543" y="3903649"/>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74703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1393167" y="4114270"/>
            <a:ext cx="1295400" cy="317500"/>
          </a:xfrm>
          <a:prstGeom prst="borderCallout1">
            <a:avLst>
              <a:gd name="adj1" fmla="val 44596"/>
              <a:gd name="adj2" fmla="val 355"/>
              <a:gd name="adj3" fmla="val -163351"/>
              <a:gd name="adj4" fmla="val 10299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4" name="Line Callout 1 13"/>
          <p:cNvSpPr/>
          <p:nvPr/>
        </p:nvSpPr>
        <p:spPr>
          <a:xfrm>
            <a:off x="3924300" y="4077945"/>
            <a:ext cx="1295400" cy="317500"/>
          </a:xfrm>
          <a:prstGeom prst="borderCallout1">
            <a:avLst>
              <a:gd name="adj1" fmla="val 44596"/>
              <a:gd name="adj2" fmla="val 355"/>
              <a:gd name="adj3" fmla="val -188319"/>
              <a:gd name="adj4" fmla="val -346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idea</a:t>
            </a:r>
            <a:endParaRPr lang="en-US" sz="24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5-Point Star 36"/>
          <p:cNvSpPr/>
          <p:nvPr/>
        </p:nvSpPr>
        <p:spPr>
          <a:xfrm>
            <a:off x="5105400" y="3989190"/>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1" name="Line Callout 1 10"/>
          <p:cNvSpPr/>
          <p:nvPr/>
        </p:nvSpPr>
        <p:spPr>
          <a:xfrm>
            <a:off x="2819400" y="3722633"/>
            <a:ext cx="1295400" cy="317500"/>
          </a:xfrm>
          <a:prstGeom prst="borderCallout1">
            <a:avLst>
              <a:gd name="adj1" fmla="val 44596"/>
              <a:gd name="adj2" fmla="val 355"/>
              <a:gd name="adj3" fmla="val -47708"/>
              <a:gd name="adj4" fmla="val -770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pull (at least daily)</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20" name="5-Point Star 19"/>
          <p:cNvSpPr/>
          <p:nvPr/>
        </p:nvSpPr>
        <p:spPr>
          <a:xfrm>
            <a:off x="5028543" y="3902261"/>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467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1393167" y="4114270"/>
            <a:ext cx="1295400" cy="317500"/>
          </a:xfrm>
          <a:prstGeom prst="borderCallout1">
            <a:avLst>
              <a:gd name="adj1" fmla="val 44596"/>
              <a:gd name="adj2" fmla="val 355"/>
              <a:gd name="adj3" fmla="val -169111"/>
              <a:gd name="adj4" fmla="val 1022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4" name="Line Callout 1 13"/>
          <p:cNvSpPr/>
          <p:nvPr/>
        </p:nvSpPr>
        <p:spPr>
          <a:xfrm>
            <a:off x="3924300" y="4077945"/>
            <a:ext cx="1295400" cy="317500"/>
          </a:xfrm>
          <a:prstGeom prst="borderCallout1">
            <a:avLst>
              <a:gd name="adj1" fmla="val 44596"/>
              <a:gd name="adj2" fmla="val 355"/>
              <a:gd name="adj3" fmla="val -188319"/>
              <a:gd name="adj4" fmla="val -346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idea</a:t>
            </a:r>
            <a:endParaRPr lang="en-US" sz="24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develop</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2819400" y="3722633"/>
            <a:ext cx="1295400" cy="317500"/>
          </a:xfrm>
          <a:prstGeom prst="borderCallout1">
            <a:avLst>
              <a:gd name="adj1" fmla="val 44596"/>
              <a:gd name="adj2" fmla="val 355"/>
              <a:gd name="adj3" fmla="val -47708"/>
              <a:gd name="adj4" fmla="val -770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4000500" y="3637387"/>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3926160" y="3558341"/>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886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1393167" y="4114270"/>
            <a:ext cx="1295400" cy="317500"/>
          </a:xfrm>
          <a:prstGeom prst="borderCallout1">
            <a:avLst>
              <a:gd name="adj1" fmla="val 44596"/>
              <a:gd name="adj2" fmla="val 355"/>
              <a:gd name="adj3" fmla="val -163351"/>
              <a:gd name="adj4" fmla="val 9735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4" name="Line Callout 1 13"/>
          <p:cNvSpPr/>
          <p:nvPr/>
        </p:nvSpPr>
        <p:spPr>
          <a:xfrm>
            <a:off x="3924300" y="4077945"/>
            <a:ext cx="1295400" cy="317500"/>
          </a:xfrm>
          <a:prstGeom prst="borderCallout1">
            <a:avLst>
              <a:gd name="adj1" fmla="val 44596"/>
              <a:gd name="adj2" fmla="val 355"/>
              <a:gd name="adj3" fmla="val -188319"/>
              <a:gd name="adj4" fmla="val -346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idea</a:t>
            </a:r>
            <a:endParaRPr lang="en-US" sz="24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idea (fast forward merge)</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5105400" y="3610955"/>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5027118" y="351636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8600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1393167" y="4114270"/>
            <a:ext cx="1295400" cy="317500"/>
          </a:xfrm>
          <a:prstGeom prst="borderCallout1">
            <a:avLst>
              <a:gd name="adj1" fmla="val 44596"/>
              <a:gd name="adj2" fmla="val 355"/>
              <a:gd name="adj3" fmla="val -166231"/>
              <a:gd name="adj4" fmla="val 980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idea</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5105400" y="3610955"/>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5028543" y="3514275"/>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52371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3924300" y="410979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push origin develop</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5105400" y="3610955"/>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5028543" y="3523812"/>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24985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Merge Flow vs. Rebase Flow</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3924300" y="410979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push origin develop</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5105400" y="3610955"/>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5028543" y="3511769"/>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8401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 – Merge Flow</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3924300" y="410979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2263726" y="2114352"/>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3444826" y="2008699"/>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5-Point Star 19"/>
          <p:cNvSpPr/>
          <p:nvPr/>
        </p:nvSpPr>
        <p:spPr>
          <a:xfrm>
            <a:off x="3367969" y="1914256"/>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56612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 – Merge Flow</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2286000" y="1638433"/>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3924300" y="410979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4834398" y="2103949"/>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develop</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6015498" y="2008699"/>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Rectangle 19"/>
          <p:cNvSpPr/>
          <p:nvPr/>
        </p:nvSpPr>
        <p:spPr>
          <a:xfrm>
            <a:off x="4157213" y="255557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J</a:t>
            </a:r>
            <a:endParaRPr lang="en-US" sz="2800" dirty="0"/>
          </a:p>
        </p:txBody>
      </p:sp>
      <p:cxnSp>
        <p:nvCxnSpPr>
          <p:cNvPr id="25" name="Straight Arrow Connector 24"/>
          <p:cNvCxnSpPr>
            <a:stCxn id="20" idx="1"/>
          </p:cNvCxnSpPr>
          <p:nvPr/>
        </p:nvCxnSpPr>
        <p:spPr>
          <a:xfrm flipH="1" flipV="1">
            <a:off x="2095500" y="2774638"/>
            <a:ext cx="2061713" cy="31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3847381" y="3030530"/>
            <a:ext cx="549956" cy="325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5-Point Star 29"/>
          <p:cNvSpPr/>
          <p:nvPr/>
        </p:nvSpPr>
        <p:spPr>
          <a:xfrm>
            <a:off x="5938641" y="1914107"/>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108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smtClean="0"/>
              <a:t>Branches Illustrated – Merge Flow</a:t>
            </a:r>
            <a:endParaRPr lang="en-US" dirty="0"/>
          </a:p>
        </p:txBody>
      </p:sp>
      <p:sp>
        <p:nvSpPr>
          <p:cNvPr id="24" name="Rectangle 23"/>
          <p:cNvSpPr/>
          <p:nvPr/>
        </p:nvSpPr>
        <p:spPr>
          <a:xfrm>
            <a:off x="730348" y="2571751"/>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6" name="Line Callout 1 15"/>
          <p:cNvSpPr/>
          <p:nvPr/>
        </p:nvSpPr>
        <p:spPr>
          <a:xfrm>
            <a:off x="4878271" y="1627699"/>
            <a:ext cx="1295400" cy="317500"/>
          </a:xfrm>
          <a:prstGeom prst="borderCallout1">
            <a:avLst>
              <a:gd name="adj1" fmla="val 44596"/>
              <a:gd name="adj2" fmla="val 355"/>
              <a:gd name="adj3" fmla="val 286038"/>
              <a:gd name="adj4" fmla="val -350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origin/master</a:t>
            </a:r>
            <a:endParaRPr lang="en-US" sz="1400" dirty="0"/>
          </a:p>
        </p:txBody>
      </p:sp>
      <p:sp>
        <p:nvSpPr>
          <p:cNvPr id="18" name="Rectangle 17"/>
          <p:cNvSpPr/>
          <p:nvPr/>
        </p:nvSpPr>
        <p:spPr>
          <a:xfrm>
            <a:off x="15937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t>
            </a:r>
            <a:endParaRPr lang="en-US" sz="2800" dirty="0"/>
          </a:p>
        </p:txBody>
      </p:sp>
      <p:sp>
        <p:nvSpPr>
          <p:cNvPr id="27" name="Rectangle 26"/>
          <p:cNvSpPr/>
          <p:nvPr/>
        </p:nvSpPr>
        <p:spPr>
          <a:xfrm>
            <a:off x="2431952" y="313663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a:t>
            </a:r>
            <a:endParaRPr lang="en-US" sz="2800" dirty="0"/>
          </a:p>
        </p:txBody>
      </p:sp>
      <p:cxnSp>
        <p:nvCxnSpPr>
          <p:cNvPr id="28" name="Straight Arrow Connector 27"/>
          <p:cNvCxnSpPr/>
          <p:nvPr/>
        </p:nvCxnSpPr>
        <p:spPr>
          <a:xfrm flipH="1" flipV="1">
            <a:off x="981223" y="3016250"/>
            <a:ext cx="612530" cy="3426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2095500" y="3358885"/>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Line Callout 1 11"/>
          <p:cNvSpPr/>
          <p:nvPr/>
        </p:nvSpPr>
        <p:spPr>
          <a:xfrm>
            <a:off x="3924300" y="4109799"/>
            <a:ext cx="1295400" cy="317500"/>
          </a:xfrm>
          <a:prstGeom prst="borderCallout1">
            <a:avLst>
              <a:gd name="adj1" fmla="val 44596"/>
              <a:gd name="adj2" fmla="val 355"/>
              <a:gd name="adj3" fmla="val -162264"/>
              <a:gd name="adj4" fmla="val -284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a:t>o</a:t>
            </a:r>
            <a:r>
              <a:rPr lang="en-US" sz="1300" dirty="0" smtClean="0"/>
              <a:t>rigin/develop</a:t>
            </a:r>
            <a:endParaRPr lang="en-US" sz="1300" dirty="0"/>
          </a:p>
        </p:txBody>
      </p:sp>
      <p:sp>
        <p:nvSpPr>
          <p:cNvPr id="17" name="Rectangle 16"/>
          <p:cNvSpPr/>
          <p:nvPr/>
        </p:nvSpPr>
        <p:spPr>
          <a:xfrm>
            <a:off x="3270152" y="3133328"/>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cxnSp>
        <p:nvCxnSpPr>
          <p:cNvPr id="19" name="Straight Arrow Connector 18"/>
          <p:cNvCxnSpPr/>
          <p:nvPr/>
        </p:nvCxnSpPr>
        <p:spPr>
          <a:xfrm flipH="1">
            <a:off x="2933700" y="3355578"/>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1257300" y="2794334"/>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Line Callout 1 14"/>
          <p:cNvSpPr/>
          <p:nvPr/>
        </p:nvSpPr>
        <p:spPr>
          <a:xfrm>
            <a:off x="4834398" y="2103949"/>
            <a:ext cx="1295400" cy="317500"/>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2" name="TextBox 21"/>
          <p:cNvSpPr txBox="1"/>
          <p:nvPr/>
        </p:nvSpPr>
        <p:spPr>
          <a:xfrm>
            <a:off x="457200" y="4540250"/>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push origin</a:t>
            </a:r>
          </a:p>
        </p:txBody>
      </p:sp>
      <p:sp>
        <p:nvSpPr>
          <p:cNvPr id="23" name="Rectangle 22"/>
          <p:cNvSpPr/>
          <p:nvPr/>
        </p:nvSpPr>
        <p:spPr>
          <a:xfrm>
            <a:off x="1593752" y="2563340"/>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a:t>
            </a:r>
            <a:endParaRPr lang="en-US" sz="2800" dirty="0"/>
          </a:p>
        </p:txBody>
      </p:sp>
      <p:sp>
        <p:nvSpPr>
          <p:cNvPr id="11" name="Line Callout 1 10"/>
          <p:cNvSpPr/>
          <p:nvPr/>
        </p:nvSpPr>
        <p:spPr>
          <a:xfrm>
            <a:off x="3924300" y="3706205"/>
            <a:ext cx="1295400" cy="317500"/>
          </a:xfrm>
          <a:prstGeom prst="borderCallout1">
            <a:avLst>
              <a:gd name="adj1" fmla="val 44596"/>
              <a:gd name="adj2" fmla="val 355"/>
              <a:gd name="adj3" fmla="val -34123"/>
              <a:gd name="adj4" fmla="val -2768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develop</a:t>
            </a:r>
            <a:endParaRPr lang="en-US" sz="2400" dirty="0"/>
          </a:p>
        </p:txBody>
      </p:sp>
      <p:sp>
        <p:nvSpPr>
          <p:cNvPr id="37" name="5-Point Star 36"/>
          <p:cNvSpPr/>
          <p:nvPr/>
        </p:nvSpPr>
        <p:spPr>
          <a:xfrm>
            <a:off x="6015498" y="2008699"/>
            <a:ext cx="228600" cy="190500"/>
          </a:xfrm>
          <a:prstGeom prst="star5">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sz="1800" dirty="0"/>
          </a:p>
        </p:txBody>
      </p:sp>
      <p:sp>
        <p:nvSpPr>
          <p:cNvPr id="20" name="Rectangle 19"/>
          <p:cNvSpPr/>
          <p:nvPr/>
        </p:nvSpPr>
        <p:spPr>
          <a:xfrm>
            <a:off x="4157213" y="2555576"/>
            <a:ext cx="50174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J</a:t>
            </a:r>
            <a:endParaRPr lang="en-US" sz="2800" dirty="0"/>
          </a:p>
        </p:txBody>
      </p:sp>
      <p:cxnSp>
        <p:nvCxnSpPr>
          <p:cNvPr id="25" name="Straight Arrow Connector 24"/>
          <p:cNvCxnSpPr>
            <a:stCxn id="20" idx="1"/>
          </p:cNvCxnSpPr>
          <p:nvPr/>
        </p:nvCxnSpPr>
        <p:spPr>
          <a:xfrm flipH="1" flipV="1">
            <a:off x="2095500" y="2774638"/>
            <a:ext cx="2061713" cy="31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3847381" y="3030530"/>
            <a:ext cx="549956" cy="325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5-Point Star 29"/>
          <p:cNvSpPr/>
          <p:nvPr/>
        </p:nvSpPr>
        <p:spPr>
          <a:xfrm>
            <a:off x="5938641" y="1929653"/>
            <a:ext cx="382314" cy="34859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11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ymposium Online 2012 Template">
  <a:themeElements>
    <a:clrScheme name="Pete's Dark Color Scheme">
      <a:dk1>
        <a:sysClr val="windowText" lastClr="000000"/>
      </a:dk1>
      <a:lt1>
        <a:sysClr val="window" lastClr="FFFFFF"/>
      </a:lt1>
      <a:dk2>
        <a:srgbClr val="1F497D"/>
      </a:dk2>
      <a:lt2>
        <a:srgbClr val="EEECE1"/>
      </a:lt2>
      <a:accent1>
        <a:srgbClr val="4F81BD"/>
      </a:accent1>
      <a:accent2>
        <a:srgbClr val="9BBB59"/>
      </a:accent2>
      <a:accent3>
        <a:srgbClr val="8064A2"/>
      </a:accent3>
      <a:accent4>
        <a:srgbClr val="4BACC6"/>
      </a:accent4>
      <a:accent5>
        <a:srgbClr val="F79646"/>
      </a:accent5>
      <a:accent6>
        <a:srgbClr val="FFFFFF"/>
      </a:accent6>
      <a:hlink>
        <a:srgbClr val="92CDDC"/>
      </a:hlink>
      <a:folHlink>
        <a:srgbClr val="92CDDC"/>
      </a:folHlink>
    </a:clrScheme>
    <a:fontScheme name="Segoe Mixt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Symposium Online 2012 Template</Template>
  <TotalTime>8930</TotalTime>
  <Words>7385</Words>
  <Application>Microsoft Office PowerPoint</Application>
  <PresentationFormat>On-screen Show (16:9)</PresentationFormat>
  <Paragraphs>1398</Paragraphs>
  <Slides>138</Slides>
  <Notes>108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138</vt:i4>
      </vt:variant>
    </vt:vector>
  </HeadingPairs>
  <TitlesOfParts>
    <vt:vector size="151" baseType="lpstr">
      <vt:lpstr>メイリオ</vt:lpstr>
      <vt:lpstr>Aharoni</vt:lpstr>
      <vt:lpstr>Arial</vt:lpstr>
      <vt:lpstr>Consolas</vt:lpstr>
      <vt:lpstr>Franklin Gothic Medium</vt:lpstr>
      <vt:lpstr>Kootenay</vt:lpstr>
      <vt:lpstr>Lucida Console</vt:lpstr>
      <vt:lpstr>Magneto</vt:lpstr>
      <vt:lpstr>Segoe UI</vt:lpstr>
      <vt:lpstr>Segoe UI Light</vt:lpstr>
      <vt:lpstr>Wasco Sans</vt:lpstr>
      <vt:lpstr>Wingdings</vt:lpstr>
      <vt:lpstr>Symposium Online 2012 Template</vt:lpstr>
      <vt:lpstr>Introducing Git version control into your team</vt:lpstr>
      <vt:lpstr>Abstract</vt:lpstr>
      <vt:lpstr>Agenda</vt:lpstr>
      <vt:lpstr>WHO AM I?</vt:lpstr>
      <vt:lpstr>PowerPoint Presentation</vt:lpstr>
      <vt:lpstr>PowerPoint Presentation</vt:lpstr>
      <vt:lpstr>History</vt:lpstr>
      <vt:lpstr>History</vt:lpstr>
      <vt:lpstr>History</vt:lpstr>
      <vt:lpstr>What is Git?</vt:lpstr>
      <vt:lpstr>Git is a</vt:lpstr>
      <vt:lpstr>OR</vt:lpstr>
      <vt:lpstr>Git is a</vt:lpstr>
      <vt:lpstr>Git is a</vt:lpstr>
      <vt:lpstr>Git is a</vt:lpstr>
      <vt:lpstr>How ever you think about it…</vt:lpstr>
      <vt:lpstr>How ever you think about it…</vt:lpstr>
      <vt:lpstr>Distributed</vt:lpstr>
      <vt:lpstr>Distributed</vt:lpstr>
      <vt:lpstr>Distributed</vt:lpstr>
      <vt:lpstr>Distributed</vt:lpstr>
      <vt:lpstr>Centralized VC vs. Distributed VC</vt:lpstr>
      <vt:lpstr>Branching</vt:lpstr>
      <vt:lpstr>Branching</vt:lpstr>
      <vt:lpstr>Branching</vt:lpstr>
      <vt:lpstr>Branching</vt:lpstr>
      <vt:lpstr>Branching</vt:lpstr>
      <vt:lpstr>Initialization</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Branching Review</vt:lpstr>
      <vt:lpstr>Branching Review</vt:lpstr>
      <vt:lpstr>Branching Review</vt:lpstr>
      <vt:lpstr>Branching Review</vt:lpstr>
      <vt:lpstr>Software is a Team Sport</vt:lpstr>
      <vt:lpstr>Sharing commits</vt:lpstr>
      <vt:lpstr>Adding a Remote</vt:lpstr>
      <vt:lpstr>Sharing commits</vt:lpstr>
      <vt:lpstr>Setting up a Remote</vt:lpstr>
      <vt:lpstr>Setting up a Remote</vt:lpstr>
      <vt:lpstr>Setting up a Remote</vt:lpstr>
      <vt:lpstr>Setting up a Remote</vt:lpstr>
      <vt:lpstr>Setting up a Remote</vt:lpstr>
      <vt:lpstr>Branches Illustrated</vt:lpstr>
      <vt:lpstr>Branches Illustrated</vt:lpstr>
      <vt:lpstr>Branches Illustrated</vt:lpstr>
      <vt:lpstr>Branches Illustrated</vt:lpstr>
      <vt:lpstr>Branches Illustrated</vt:lpstr>
      <vt:lpstr>Branches Illustrated</vt:lpstr>
      <vt:lpstr>PowerPoint Presentation</vt:lpstr>
      <vt:lpstr>Branches Illustrated</vt:lpstr>
      <vt:lpstr>Branches Illustrated</vt:lpstr>
      <vt:lpstr>Branches Illustrated</vt:lpstr>
      <vt:lpstr>Branches Illustrated</vt:lpstr>
      <vt:lpstr>Branches Illustrated</vt:lpstr>
      <vt:lpstr>Branches Illustrated</vt:lpstr>
      <vt:lpstr>PowerPoint Presentation</vt:lpstr>
      <vt:lpstr>Branches Illustrated</vt:lpstr>
      <vt:lpstr>Branches Illustrated</vt:lpstr>
      <vt:lpstr>PowerPoint Presentation</vt:lpstr>
      <vt:lpstr>Short vs. Long-Lived Branches</vt:lpstr>
      <vt:lpstr>Short vs. Long-Lived Branches</vt:lpstr>
      <vt:lpstr>Short vs. Long-Lived Branches</vt:lpstr>
      <vt:lpstr>Short vs. Long-Lived Branches</vt:lpstr>
      <vt:lpstr>Short vs. Long-Lived Branches</vt:lpstr>
      <vt:lpstr>Short vs. Long-Lived Branches</vt:lpstr>
      <vt:lpstr>Short vs. Long-Lived Branches</vt:lpstr>
      <vt:lpstr>Short vs. Long-Lived Branches</vt:lpstr>
      <vt:lpstr>Short vs. Long-Lived Branches</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Merge Flow vs. Rebase Flow</vt:lpstr>
      <vt:lpstr>Branches Illustrated – Merge Flow</vt:lpstr>
      <vt:lpstr>Branches Illustrated – Merge Flow</vt:lpstr>
      <vt:lpstr>Branches Illustrated – Merge Flow</vt:lpstr>
      <vt:lpstr>Branches Illustrated – Rebase Flow</vt:lpstr>
      <vt:lpstr>Branches Illustrated – Rebase Flow</vt:lpstr>
      <vt:lpstr>Branches Illustrated – Rebase Flow</vt:lpstr>
      <vt:lpstr>Rebase Flow</vt:lpstr>
      <vt:lpstr>Short vs. Long-Lived Branches</vt:lpstr>
      <vt:lpstr>Deploying with Git</vt:lpstr>
      <vt:lpstr>Deploying with Git</vt:lpstr>
      <vt:lpstr>Deploying with Git</vt:lpstr>
      <vt:lpstr>Deploying with Git</vt:lpstr>
      <vt:lpstr>Deploying with Git</vt:lpstr>
      <vt:lpstr>Cloud Providers – Git Support</vt:lpstr>
      <vt:lpstr>Simple Azure Deploy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Deployment</vt:lpstr>
      <vt:lpstr>Git Deployment</vt:lpstr>
      <vt:lpstr>Git Deployment</vt:lpstr>
      <vt:lpstr>Git Deployment</vt:lpstr>
      <vt:lpstr>Your Org uses TFS?</vt:lpstr>
      <vt:lpstr>Your Org uses TFS? Sure Use Git-TF</vt:lpstr>
      <vt:lpstr>Your Org uses TFS? Sure Use Git-TF</vt:lpstr>
      <vt:lpstr>Your Org uses TFS? Sure Use Git-TF</vt:lpstr>
      <vt:lpstr>Your Org uses TFS? Sure Use Git-TF</vt:lpstr>
      <vt:lpstr>Individual Developer Workflow</vt:lpstr>
      <vt:lpstr>Git-TF for larger teams</vt:lpstr>
      <vt:lpstr>Git-TF</vt:lpstr>
      <vt:lpstr>PowerPoint Presentation</vt:lpstr>
      <vt:lpstr>Tools / Resources</vt:lpstr>
      <vt:lpstr>Thanks!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Densmore</dc:creator>
  <cp:lastModifiedBy>Mark Groves</cp:lastModifiedBy>
  <cp:revision>255</cp:revision>
  <dcterms:created xsi:type="dcterms:W3CDTF">2012-04-23T22:34:56Z</dcterms:created>
  <dcterms:modified xsi:type="dcterms:W3CDTF">2013-01-17T19:17:35Z</dcterms:modified>
</cp:coreProperties>
</file>