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charts/chart1.xml" ContentType="application/vnd.openxmlformats-officedocument.drawingml.chart+xml"/>
  <Override PartName="/ppt/media/image6.jpeg" ContentType="image/jpeg"/>
  <Override PartName="/ppt/media/image7.jpeg" ContentType="image/jpeg"/>
  <Override PartName="/ppt/media/image8.jpeg" ContentType="image/jpeg"/>
  <Override PartName="/ppt/charts/chart2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33489"/>
          <c:y val="0.124563"/>
          <c:w val="0.846373"/>
          <c:h val="0.704762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CMRtools</c:v>
                </c:pt>
              </c:strCache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787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7.471980</c:v>
                </c:pt>
                <c:pt idx="1">
                  <c:v>3.859560</c:v>
                </c:pt>
                <c:pt idx="2">
                  <c:v>2.093787</c:v>
                </c:pt>
                <c:pt idx="3">
                  <c:v>12.324508</c:v>
                </c:pt>
                <c:pt idx="4">
                  <c:v>55.462830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no pt condition</c:v>
                </c:pt>
              </c:strCache>
            </c:strRef>
          </c:tx>
          <c:spPr>
            <a:solidFill>
              <a:srgbClr val="FFFFFF"/>
            </a:solidFill>
            <a:ln w="508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787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Sheet1!$B$3:$F$3</c:f>
              <c:numCache>
                <c:ptCount val="5"/>
                <c:pt idx="0">
                  <c:v>7.207305</c:v>
                </c:pt>
                <c:pt idx="1">
                  <c:v>3.643509</c:v>
                </c:pt>
                <c:pt idx="2">
                  <c:v>2.031212</c:v>
                </c:pt>
                <c:pt idx="3">
                  <c:v>1.807228</c:v>
                </c:pt>
                <c:pt idx="4">
                  <c:v>18.376893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3 pt condition</c:v>
                </c:pt>
              </c:strCache>
            </c:strRef>
          </c:tx>
          <c:spPr>
            <a:solidFill>
              <a:srgbClr val="FFFFFF"/>
            </a:solidFill>
            <a:ln w="50800" cap="flat">
              <a:solidFill>
                <a:schemeClr val="accent3">
                  <a:hueOff val="136527"/>
                  <a:satOff val="23858"/>
                  <a:lumOff val="777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3">
                    <a:hueOff val="136527"/>
                    <a:satOff val="23858"/>
                    <a:lumOff val="7773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787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Sheet1!$B$4:$F$4</c:f>
              <c:numCache>
                <c:ptCount val="5"/>
                <c:pt idx="0">
                  <c:v>7.207305</c:v>
                </c:pt>
                <c:pt idx="1">
                  <c:v>3.643509</c:v>
                </c:pt>
                <c:pt idx="2">
                  <c:v>2.031212</c:v>
                </c:pt>
                <c:pt idx="3">
                  <c:v>3.309201</c:v>
                </c:pt>
                <c:pt idx="4">
                  <c:v>22.225633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4 pt condition</c:v>
                </c:pt>
              </c:strCache>
            </c:strRef>
          </c:tx>
          <c:spPr>
            <a:solidFill>
              <a:srgbClr val="FFFFFF"/>
            </a:solidFill>
            <a:ln w="50800" cap="flat">
              <a:solidFill>
                <a:schemeClr val="accent4">
                  <a:hueOff val="495547"/>
                  <a:lumOff val="5161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4">
                    <a:hueOff val="495547"/>
                    <a:lumOff val="5161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787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Sheet1!$B$5:$F$5</c:f>
              <c:numCache>
                <c:ptCount val="5"/>
                <c:pt idx="0">
                  <c:v>7.207305</c:v>
                </c:pt>
                <c:pt idx="1">
                  <c:v>3.643509</c:v>
                </c:pt>
                <c:pt idx="2">
                  <c:v>3.125909</c:v>
                </c:pt>
                <c:pt idx="3">
                  <c:v>5.322439</c:v>
                </c:pt>
                <c:pt idx="4">
                  <c:v>26.221866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i="0" strike="noStrike" sz="2555" u="none">
                    <a:solidFill>
                      <a:srgbClr val="000000"/>
                    </a:solidFill>
                    <a:latin typeface="Helvetica"/>
                  </a:defRPr>
                </a:pPr>
                <a:r>
                  <a:rPr b="0" i="0" strike="noStrike" sz="2555" u="none">
                    <a:solidFill>
                      <a:srgbClr val="000000"/>
                    </a:solidFill>
                    <a:latin typeface="Helvetica"/>
                  </a:rPr>
                  <a:t>position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323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2555" u="none">
                    <a:solidFill>
                      <a:srgbClr val="000000"/>
                    </a:solidFill>
                    <a:latin typeface="Helvetica"/>
                  </a:defRPr>
                </a:pPr>
                <a:r>
                  <a:rPr b="0" i="0" strike="noStrike" sz="2555" u="none">
                    <a:solidFill>
                      <a:srgbClr val="000000"/>
                    </a:solidFill>
                    <a:latin typeface="Helvetica"/>
                  </a:rPr>
                  <a:t>T2s value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323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2"/>
        <c:crosses val="autoZero"/>
        <c:crossBetween val="midCat"/>
        <c:majorUnit val="15"/>
        <c:minorUnit val="7.5"/>
      </c:valAx>
      <c:spPr>
        <a:noFill/>
        <a:ln w="12700" cap="flat">
          <a:solidFill>
            <a:srgbClr val="000000"/>
          </a:solidFill>
          <a:prstDash val="solid"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54791"/>
          <c:y val="0"/>
          <c:w val="0.803769"/>
          <c:h val="0.13157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323" u="none">
              <a:solidFill>
                <a:srgbClr val="000000"/>
              </a:solidFill>
              <a:latin typeface="Helvetica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56417"/>
          <c:y val="0.0849117"/>
          <c:w val="0.82327"/>
          <c:h val="0.82153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no pt condition</c:v>
                </c:pt>
              </c:strCache>
            </c:strRef>
          </c:tx>
          <c:spPr>
            <a:solidFill>
              <a:srgbClr val="499BC9"/>
            </a:solidFill>
            <a:ln w="47625" cap="flat">
              <a:solidFill>
                <a:srgbClr val="4498C7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499BC9"/>
              </a:solidFill>
              <a:ln w="9525" cap="flat">
                <a:solidFill>
                  <a:srgbClr val="4498C7"/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5.458775</c:v>
                </c:pt>
                <c:pt idx="1">
                  <c:v>2.864358</c:v>
                </c:pt>
                <c:pt idx="2">
                  <c:v>1.771349</c:v>
                </c:pt>
                <c:pt idx="3">
                  <c:v>1.890524</c:v>
                </c:pt>
                <c:pt idx="4">
                  <c:v>-15.499466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4 pt condition</c:v>
                </c:pt>
              </c:strCache>
            </c:strRef>
          </c:tx>
          <c:spPr>
            <a:solidFill>
              <a:srgbClr val="6EC038"/>
            </a:solidFill>
            <a:ln w="47625" cap="flat">
              <a:solidFill>
                <a:srgbClr val="6BBF33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6EC038"/>
              </a:solidFill>
              <a:ln w="9525" cap="flat">
                <a:solidFill>
                  <a:srgbClr val="6BBF33"/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Sheet1!$B$3:$F$3</c:f>
              <c:numCache>
                <c:ptCount val="5"/>
                <c:pt idx="0">
                  <c:v>6.044676</c:v>
                </c:pt>
                <c:pt idx="1">
                  <c:v>3.623773</c:v>
                </c:pt>
                <c:pt idx="2">
                  <c:v>2.655178</c:v>
                </c:pt>
                <c:pt idx="3">
                  <c:v>6.057963</c:v>
                </c:pt>
                <c:pt idx="4">
                  <c:v>39.720550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3 pt condition</c:v>
                </c:pt>
              </c:strCache>
            </c:strRef>
          </c:tx>
          <c:spPr>
            <a:solidFill>
              <a:srgbClr val="F1D130"/>
            </a:solidFill>
            <a:ln w="47625" cap="flat">
              <a:solidFill>
                <a:srgbClr val="F0CF2A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F1D130"/>
              </a:solidFill>
              <a:ln w="9525" cap="flat">
                <a:solidFill>
                  <a:srgbClr val="F0CF2A"/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Sheet1!$B$4:$F$4</c:f>
              <c:numCache>
                <c:ptCount val="5"/>
                <c:pt idx="0">
                  <c:v>5.458775</c:v>
                </c:pt>
                <c:pt idx="1">
                  <c:v>3.367538</c:v>
                </c:pt>
                <c:pt idx="2">
                  <c:v>1.591096</c:v>
                </c:pt>
                <c:pt idx="3">
                  <c:v>3.050206</c:v>
                </c:pt>
                <c:pt idx="4">
                  <c:v>36.284643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2800" u="none">
                    <a:solidFill>
                      <a:srgbClr val="000000"/>
                    </a:solidFill>
                    <a:latin typeface="Helvetica"/>
                  </a:defRPr>
                </a:pPr>
                <a:r>
                  <a:rPr b="0" i="0" strike="noStrike" sz="2800" u="none">
                    <a:solidFill>
                      <a:srgbClr val="000000"/>
                    </a:solidFill>
                    <a:latin typeface="Helvetica"/>
                  </a:rPr>
                  <a:t>T2* value</a:t>
                </a:r>
              </a:p>
            </c:rich>
          </c:tx>
          <c:layout/>
          <c:overlay val="1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250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2"/>
        <c:crosses val="autoZero"/>
        <c:crossBetween val="midCat"/>
        <c:majorUnit val="15"/>
        <c:minorUnit val="7.5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39271"/>
          <c:y val="0"/>
          <c:w val="0.841796"/>
          <c:h val="0.079034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300" u="none">
              <a:solidFill>
                <a:srgbClr val="000000"/>
              </a:solidFill>
              <a:latin typeface="Helvetica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888888"/>
      </a:solidFill>
      <a:prstDash val="solid"/>
      <a:round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Relationship Id="rId3" Type="http://schemas.openxmlformats.org/officeDocument/2006/relationships/image" Target="../media/image8.jpe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jpe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jpeg"/><Relationship Id="rId6" Type="http://schemas.openxmlformats.org/officeDocument/2006/relationships/image" Target="../media/image8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3.jpeg"/><Relationship Id="rId6" Type="http://schemas.openxmlformats.org/officeDocument/2006/relationships/image" Target="../media/image1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1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image" Target="../media/image1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20.png"/><Relationship Id="rId6" Type="http://schemas.openxmlformats.org/officeDocument/2006/relationships/image" Target="../media/image6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7.jpeg"/><Relationship Id="rId6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MRIM 1.5T CMRtools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TRIMTESTAVG_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11572" y="6349"/>
            <a:ext cx="6449887" cy="48374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orig_img_ROI_15T_05.jpg"/>
          <p:cNvPicPr>
            <a:picLocks noChangeAspect="1"/>
          </p:cNvPicPr>
          <p:nvPr/>
        </p:nvPicPr>
        <p:blipFill>
          <a:blip r:embed="rId3">
            <a:extLst/>
          </a:blip>
          <a:srcRect l="18007" t="52454" r="53679" b="10071"/>
          <a:stretch>
            <a:fillRect/>
          </a:stretch>
        </p:blipFill>
        <p:spPr>
          <a:xfrm>
            <a:off x="-11841" y="-14552"/>
            <a:ext cx="2803944" cy="2783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orig_img_ROI_15T_05.jpg"/>
          <p:cNvPicPr>
            <a:picLocks noChangeAspect="1"/>
          </p:cNvPicPr>
          <p:nvPr/>
        </p:nvPicPr>
        <p:blipFill>
          <a:blip r:embed="rId3">
            <a:extLst/>
          </a:blip>
          <a:srcRect l="50202" t="49197" r="15412" b="4960"/>
          <a:stretch>
            <a:fillRect/>
          </a:stretch>
        </p:blipFill>
        <p:spPr>
          <a:xfrm>
            <a:off x="2888125" y="6349"/>
            <a:ext cx="4471592" cy="4471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TRIMTESTAVG_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03106" y="4859866"/>
            <a:ext cx="6466819" cy="4850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TRIMTESTAVG_T0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3600" y="4866216"/>
            <a:ext cx="6449886" cy="4837415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/>
        </p:nvSpPr>
        <p:spPr>
          <a:xfrm>
            <a:off x="10059151" y="2190107"/>
            <a:ext cx="2553920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no point condition</a:t>
            </a:r>
          </a:p>
        </p:txBody>
      </p:sp>
      <p:sp>
        <p:nvSpPr>
          <p:cNvPr id="231" name="Shape 231"/>
          <p:cNvSpPr/>
          <p:nvPr/>
        </p:nvSpPr>
        <p:spPr>
          <a:xfrm>
            <a:off x="10537586" y="6627283"/>
            <a:ext cx="2384452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4 point condition</a:t>
            </a:r>
          </a:p>
        </p:txBody>
      </p:sp>
      <p:sp>
        <p:nvSpPr>
          <p:cNvPr id="232" name="Shape 232"/>
          <p:cNvSpPr/>
          <p:nvPr/>
        </p:nvSpPr>
        <p:spPr>
          <a:xfrm>
            <a:off x="2125952" y="5441949"/>
            <a:ext cx="2384452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3 point condition</a:t>
            </a:r>
          </a:p>
        </p:txBody>
      </p:sp>
      <p:sp>
        <p:nvSpPr>
          <p:cNvPr id="233" name="Shape 233"/>
          <p:cNvSpPr/>
          <p:nvPr/>
        </p:nvSpPr>
        <p:spPr>
          <a:xfrm>
            <a:off x="835562" y="3047373"/>
            <a:ext cx="1350875" cy="469901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position5</a:t>
            </a:r>
          </a:p>
        </p:txBody>
      </p:sp>
      <p:sp>
        <p:nvSpPr>
          <p:cNvPr id="234" name="Shape 234"/>
          <p:cNvSpPr/>
          <p:nvPr/>
        </p:nvSpPr>
        <p:spPr>
          <a:xfrm>
            <a:off x="195698" y="3643644"/>
            <a:ext cx="23736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Conc. </a:t>
            </a:r>
            <a:r>
              <a:t>5.058639</a:t>
            </a:r>
          </a:p>
        </p:txBody>
      </p:sp>
      <p:sp>
        <p:nvSpPr>
          <p:cNvPr id="235" name="Shape 235"/>
          <p:cNvSpPr/>
          <p:nvPr/>
        </p:nvSpPr>
        <p:spPr>
          <a:xfrm>
            <a:off x="156303" y="4066349"/>
            <a:ext cx="24524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2015-02-04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Table 237"/>
          <p:cNvGraphicFramePr/>
          <p:nvPr/>
        </p:nvGraphicFramePr>
        <p:xfrm>
          <a:off x="47300" y="1702755"/>
          <a:ext cx="4941267" cy="55528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83952"/>
                <a:gridCol w="706098"/>
                <a:gridCol w="706098"/>
                <a:gridCol w="706098"/>
                <a:gridCol w="706098"/>
                <a:gridCol w="720220"/>
              </a:tblGrid>
              <a:tr h="317500">
                <a:tc>
                  <a:txBody>
                    <a:bodyPr/>
                    <a:lstStyle/>
                    <a:p>
                      <a:pPr defTabSz="457200"/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position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</a:tr>
              <a:tr h="328631">
                <a:tc>
                  <a:txBody>
                    <a:bodyPr/>
                    <a:lstStyle/>
                    <a:p>
                      <a:pPr algn="r" defTabSz="457200"/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2014-9-30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3F3F3F"/>
                      </a:solidFill>
                      <a:miter lim="400000"/>
                    </a:lnR>
                    <a:lnT w="12700">
                      <a:solidFill>
                        <a:srgbClr val="3F3F3F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7.207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3F3F3F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3.644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3F3F3F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2.031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3F3F3F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1.807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3F3F3F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18.377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3F3F3F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8631">
                <a:tc>
                  <a:txBody>
                    <a:bodyPr/>
                    <a:lstStyle/>
                    <a:p>
                      <a:pPr algn="r" defTabSz="457200"/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2014-10-8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3F3F3F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7.440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3.686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1.868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1.494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19.221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8631">
                <a:tc>
                  <a:txBody>
                    <a:bodyPr/>
                    <a:lstStyle/>
                    <a:p>
                      <a:pPr algn="r" defTabSz="457200"/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2014-10-15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3F3F3F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7.741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3.705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1.826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1.620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22.273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8631">
                <a:tc>
                  <a:txBody>
                    <a:bodyPr/>
                    <a:lstStyle/>
                    <a:p>
                      <a:pPr algn="r" defTabSz="457200"/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2014-10-22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3F3F3F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7.449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3.685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2.054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1.691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-3421.571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8631">
                <a:tc>
                  <a:txBody>
                    <a:bodyPr/>
                    <a:lstStyle/>
                    <a:p>
                      <a:pPr algn="r" defTabSz="457200"/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2014-11-05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3F3F3F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7.494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3.679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1.936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1.637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16.790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8631">
                <a:tc>
                  <a:txBody>
                    <a:bodyPr/>
                    <a:lstStyle/>
                    <a:p>
                      <a:pPr algn="r" defTabSz="457200"/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2014-11-12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3F3F3F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7.420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3.680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2.020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1.773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-49.053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8631">
                <a:tc>
                  <a:txBody>
                    <a:bodyPr/>
                    <a:lstStyle/>
                    <a:p>
                      <a:pPr algn="r" defTabSz="457200"/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2014-11-19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3F3F3F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7.795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3.904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1.906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1.564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10.464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8631">
                <a:tc>
                  <a:txBody>
                    <a:bodyPr/>
                    <a:lstStyle/>
                    <a:p>
                      <a:pPr algn="r" defTabSz="457200"/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2014-11-26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3F3F3F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8.149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4.043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2.040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1.434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8.665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8631">
                <a:tc>
                  <a:txBody>
                    <a:bodyPr/>
                    <a:lstStyle/>
                    <a:p>
                      <a:pPr algn="r" defTabSz="457200"/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2014-12-3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3F3F3F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8.297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4.070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2.028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1.422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7.836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8631">
                <a:tc>
                  <a:txBody>
                    <a:bodyPr/>
                    <a:lstStyle/>
                    <a:p>
                      <a:pPr algn="r" defTabSz="457200"/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2014-12-10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3F3F3F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7.919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3.933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1.910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1.312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8.676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8631">
                <a:tc>
                  <a:txBody>
                    <a:bodyPr/>
                    <a:lstStyle/>
                    <a:p>
                      <a:pPr algn="r" defTabSz="457200"/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2014-12-17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3F3F3F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7.670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3.858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1.889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1.332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8.540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8631">
                <a:tc>
                  <a:txBody>
                    <a:bodyPr/>
                    <a:lstStyle/>
                    <a:p>
                      <a:pPr algn="r" defTabSz="457200"/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2014-12-24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3F3F3F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7.901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3.911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1.907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1.264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5.507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8631">
                <a:tc>
                  <a:txBody>
                    <a:bodyPr/>
                    <a:lstStyle/>
                    <a:p>
                      <a:pPr algn="r" defTabSz="457200"/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2015-1-21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3F3F3F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7.647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3.970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2.091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1.286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7.316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8631">
                <a:tc>
                  <a:txBody>
                    <a:bodyPr/>
                    <a:lstStyle/>
                    <a:p>
                      <a:pPr algn="r" defTabSz="457200"/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2015-1-28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3F3F3F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7.934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3.952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2.072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1.489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8.893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8631">
                <a:tc>
                  <a:txBody>
                    <a:bodyPr/>
                    <a:lstStyle/>
                    <a:p>
                      <a:pPr algn="r" defTabSz="457200"/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2015-2-4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3F3F3F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7.360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3.680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2.011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1.643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22.121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8" name="Table 238"/>
          <p:cNvGraphicFramePr/>
          <p:nvPr/>
        </p:nvGraphicFramePr>
        <p:xfrm>
          <a:off x="5049301" y="1696405"/>
          <a:ext cx="3926908" cy="55727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79722"/>
                <a:gridCol w="779722"/>
                <a:gridCol w="779722"/>
                <a:gridCol w="779722"/>
                <a:gridCol w="795317"/>
              </a:tblGrid>
              <a:tr h="317500">
                <a:tc>
                  <a:txBody>
                    <a:bodyPr/>
                    <a:lstStyle/>
                    <a:p>
                      <a:pPr defTabSz="457200"/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7.207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3F3F3F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3.644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3F3F3F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3.126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3F3F3F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5.322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3F3F3F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26.222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3F3F3F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7.440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3.686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2.911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5.167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646.896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7.741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3.705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2.936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5.386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428.635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7.449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3.709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2.900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5.395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96.015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7.494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3.741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2.847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5.492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83.146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7.420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3.697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2.973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5.691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-2823.971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7.795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3.904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2.873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5.228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37.152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8.149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4.043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2.857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5.260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21.599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8.297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4.070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2.830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4.837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27.135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7.919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3.933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2.548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4.358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20.352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7.670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3.858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2.628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4.113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19.171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7.901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3.911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2.587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4.307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16.412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7.647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3.970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2.650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4.250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24.103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7.934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3.952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2.731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5.336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28.572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7.360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3.680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2.852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5.801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-702.711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9" name="Table 239"/>
          <p:cNvGraphicFramePr/>
          <p:nvPr/>
        </p:nvGraphicFramePr>
        <p:xfrm>
          <a:off x="9030592" y="1696405"/>
          <a:ext cx="3939608" cy="557270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782252"/>
                <a:gridCol w="782252"/>
                <a:gridCol w="782252"/>
                <a:gridCol w="782252"/>
                <a:gridCol w="797897"/>
              </a:tblGrid>
              <a:tr h="317500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ym typeface="Helvetica"/>
                        </a:rPr>
                        <a:t>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ym typeface="Helvetica"/>
                        </a:rPr>
                        <a:t>2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ym typeface="Helvetica"/>
                        </a:rPr>
                        <a:t>3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ym typeface="Helvetica"/>
                        </a:rPr>
                        <a:t>4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ym typeface="Helvetica"/>
                        </a:rPr>
                        <a:t>5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7.207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3F3F3F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3.644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3F3F3F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2.031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3F3F3F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3.309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3F3F3F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22.226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3F3F3F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7.440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3.686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1.868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3.412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163.555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7.741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3.705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2.015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3.452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91.189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7.449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3.685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2.054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3.534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94.105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7.494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3.679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2.091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3.361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67.675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7.420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3.680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2.020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3.713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-1302.308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7.795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3.904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1.906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3.314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22.846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8.149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4.043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2.040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3.212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14.706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8.297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4.070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2.028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2.953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16.182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7.919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3.933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1.910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2.888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18.610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7.670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3.858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2.006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2.879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13.238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7.901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3.911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1.907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2.827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10.943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7.647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3.970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2.091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2.670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13.318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7.934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3.952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2.072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3.146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17.026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329384"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7.360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3F3F3F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3.680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2.011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3.155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-89.096</a:t>
                      </a:r>
                    </a:p>
                  </a:txBody>
                  <a:tcPr marL="25400" marR="25400" marT="0" marB="254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3F3F3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0" name="Shape 240"/>
          <p:cNvSpPr/>
          <p:nvPr/>
        </p:nvSpPr>
        <p:spPr>
          <a:xfrm>
            <a:off x="1234623" y="7183163"/>
            <a:ext cx="2553921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no point condition</a:t>
            </a:r>
          </a:p>
        </p:txBody>
      </p:sp>
      <p:sp>
        <p:nvSpPr>
          <p:cNvPr id="241" name="Shape 241"/>
          <p:cNvSpPr/>
          <p:nvPr/>
        </p:nvSpPr>
        <p:spPr>
          <a:xfrm>
            <a:off x="9801821" y="7183163"/>
            <a:ext cx="2384451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3 point condition</a:t>
            </a:r>
          </a:p>
        </p:txBody>
      </p:sp>
      <p:sp>
        <p:nvSpPr>
          <p:cNvPr id="242" name="Shape 242"/>
          <p:cNvSpPr/>
          <p:nvPr/>
        </p:nvSpPr>
        <p:spPr>
          <a:xfrm>
            <a:off x="5814179" y="7183163"/>
            <a:ext cx="2384451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4 point condition</a:t>
            </a:r>
          </a:p>
        </p:txBody>
      </p:sp>
      <p:sp>
        <p:nvSpPr>
          <p:cNvPr id="243" name="Shape 243"/>
          <p:cNvSpPr/>
          <p:nvPr/>
        </p:nvSpPr>
        <p:spPr>
          <a:xfrm>
            <a:off x="3599990" y="557583"/>
            <a:ext cx="5804820" cy="69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ตารางค่า T2* ของแต่ละสัปดาห์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MRIM 3T</a:t>
            </a:r>
          </a:p>
        </p:txBody>
      </p:sp>
      <p:sp>
        <p:nvSpPr>
          <p:cNvPr id="246" name="Shape 24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TRIMTESTAVG_T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3586" y="5130995"/>
            <a:ext cx="6257628" cy="46932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TRIMTESTAVG_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6522359" cy="4891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TRIMTESTAVG_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39882" y="99274"/>
            <a:ext cx="6257627" cy="4693221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Shape 251"/>
          <p:cNvSpPr/>
          <p:nvPr/>
        </p:nvSpPr>
        <p:spPr>
          <a:xfrm>
            <a:off x="2025481" y="4667249"/>
            <a:ext cx="2471396" cy="4191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no 4 point condition</a:t>
            </a:r>
          </a:p>
        </p:txBody>
      </p:sp>
      <p:sp>
        <p:nvSpPr>
          <p:cNvPr id="252" name="Shape 252"/>
          <p:cNvSpPr/>
          <p:nvPr/>
        </p:nvSpPr>
        <p:spPr>
          <a:xfrm>
            <a:off x="8118354" y="4667249"/>
            <a:ext cx="2100683" cy="4191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4 point condition</a:t>
            </a:r>
          </a:p>
        </p:txBody>
      </p:sp>
      <p:sp>
        <p:nvSpPr>
          <p:cNvPr id="253" name="Shape 253"/>
          <p:cNvSpPr/>
          <p:nvPr/>
        </p:nvSpPr>
        <p:spPr>
          <a:xfrm>
            <a:off x="5632178" y="4641849"/>
            <a:ext cx="1350875" cy="4699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TRIMTESTAVG_T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5436" y="4939831"/>
            <a:ext cx="6724359" cy="5043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TRIMTESTAVG_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114300"/>
            <a:ext cx="6724358" cy="5043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TRIMTESTAVG_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02244" y="-139700"/>
            <a:ext cx="6724359" cy="5043269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Shape 258"/>
          <p:cNvSpPr/>
          <p:nvPr/>
        </p:nvSpPr>
        <p:spPr>
          <a:xfrm>
            <a:off x="2025481" y="4667249"/>
            <a:ext cx="2471396" cy="4191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no 4 point condition</a:t>
            </a:r>
          </a:p>
        </p:txBody>
      </p:sp>
      <p:sp>
        <p:nvSpPr>
          <p:cNvPr id="259" name="Shape 259"/>
          <p:cNvSpPr/>
          <p:nvPr/>
        </p:nvSpPr>
        <p:spPr>
          <a:xfrm>
            <a:off x="8118354" y="4667249"/>
            <a:ext cx="2100683" cy="4191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4 point condition</a:t>
            </a:r>
          </a:p>
        </p:txBody>
      </p:sp>
      <p:sp>
        <p:nvSpPr>
          <p:cNvPr id="260" name="Shape 260"/>
          <p:cNvSpPr/>
          <p:nvPr/>
        </p:nvSpPr>
        <p:spPr>
          <a:xfrm>
            <a:off x="5632178" y="4641849"/>
            <a:ext cx="1350875" cy="4699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TRIMTESTAVG_T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6697" y="5096107"/>
            <a:ext cx="6421837" cy="48163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TRIMTESTAVG_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6421836" cy="4816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TRIMTESTAVG_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99662" y="0"/>
            <a:ext cx="6421836" cy="4816377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/>
          <p:nvPr/>
        </p:nvSpPr>
        <p:spPr>
          <a:xfrm>
            <a:off x="2025481" y="4667249"/>
            <a:ext cx="2471396" cy="4191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no 4 point condition</a:t>
            </a:r>
          </a:p>
        </p:txBody>
      </p:sp>
      <p:sp>
        <p:nvSpPr>
          <p:cNvPr id="266" name="Shape 266"/>
          <p:cNvSpPr/>
          <p:nvPr/>
        </p:nvSpPr>
        <p:spPr>
          <a:xfrm>
            <a:off x="8118354" y="4667249"/>
            <a:ext cx="2100683" cy="4191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4 point condition</a:t>
            </a:r>
          </a:p>
        </p:txBody>
      </p:sp>
      <p:sp>
        <p:nvSpPr>
          <p:cNvPr id="267" name="Shape 267"/>
          <p:cNvSpPr/>
          <p:nvPr/>
        </p:nvSpPr>
        <p:spPr>
          <a:xfrm>
            <a:off x="5632178" y="4641849"/>
            <a:ext cx="1350875" cy="4699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TRIMTESTAVG_T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7916" y="4933858"/>
            <a:ext cx="6779399" cy="5084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TRIMTESTAVG_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6779399" cy="50845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TRIMTESTAVG_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37299" y="-1"/>
            <a:ext cx="6779399" cy="5084550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Shape 272"/>
          <p:cNvSpPr/>
          <p:nvPr/>
        </p:nvSpPr>
        <p:spPr>
          <a:xfrm>
            <a:off x="2025481" y="4667249"/>
            <a:ext cx="2471396" cy="4191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no 4 point condition</a:t>
            </a:r>
          </a:p>
        </p:txBody>
      </p:sp>
      <p:sp>
        <p:nvSpPr>
          <p:cNvPr id="273" name="Shape 273"/>
          <p:cNvSpPr/>
          <p:nvPr/>
        </p:nvSpPr>
        <p:spPr>
          <a:xfrm>
            <a:off x="8118354" y="4667249"/>
            <a:ext cx="2100683" cy="4191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4 point condition</a:t>
            </a:r>
          </a:p>
        </p:txBody>
      </p:sp>
      <p:sp>
        <p:nvSpPr>
          <p:cNvPr id="274" name="Shape 274"/>
          <p:cNvSpPr/>
          <p:nvPr/>
        </p:nvSpPr>
        <p:spPr>
          <a:xfrm>
            <a:off x="5632178" y="4641849"/>
            <a:ext cx="1350875" cy="4699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TRIMTESTAVG_T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6584" y="4989207"/>
            <a:ext cx="6682063" cy="5011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TRIMTESTAVG_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6682062" cy="5011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TRIMTESTAVG_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37299" y="0"/>
            <a:ext cx="6682063" cy="5011547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Shape 279"/>
          <p:cNvSpPr/>
          <p:nvPr/>
        </p:nvSpPr>
        <p:spPr>
          <a:xfrm>
            <a:off x="2025481" y="4667249"/>
            <a:ext cx="2471396" cy="4191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no 4 point condition</a:t>
            </a:r>
          </a:p>
        </p:txBody>
      </p:sp>
      <p:sp>
        <p:nvSpPr>
          <p:cNvPr id="280" name="Shape 280"/>
          <p:cNvSpPr/>
          <p:nvPr/>
        </p:nvSpPr>
        <p:spPr>
          <a:xfrm>
            <a:off x="8118354" y="4667249"/>
            <a:ext cx="2100683" cy="4191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4 point condition</a:t>
            </a:r>
          </a:p>
        </p:txBody>
      </p:sp>
      <p:sp>
        <p:nvSpPr>
          <p:cNvPr id="281" name="Shape 281"/>
          <p:cNvSpPr/>
          <p:nvPr/>
        </p:nvSpPr>
        <p:spPr>
          <a:xfrm>
            <a:off x="5632178" y="4641849"/>
            <a:ext cx="1350875" cy="4699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Chart 283"/>
          <p:cNvGraphicFramePr/>
          <p:nvPr/>
        </p:nvGraphicFramePr>
        <p:xfrm>
          <a:off x="2025657" y="2466093"/>
          <a:ext cx="8657854" cy="658095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84" name="Shape 284"/>
          <p:cNvSpPr/>
          <p:nvPr/>
        </p:nvSpPr>
        <p:spPr>
          <a:xfrm>
            <a:off x="252369" y="569376"/>
            <a:ext cx="12500063" cy="1270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กราฟความสัมพันธ์ระหว่างค่า T2* ในแต่ละหลุมกับเงื่อนไขต่างๆของ phantom 3 Tesla 2014-09-30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TRIMTESTAVG_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4589" y="0"/>
            <a:ext cx="6721447" cy="504108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571847" y="2573459"/>
            <a:ext cx="1350875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position1</a:t>
            </a:r>
          </a:p>
        </p:txBody>
      </p:sp>
      <p:pic>
        <p:nvPicPr>
          <p:cNvPr id="124" name="orig_img_ROI_15T_01.jpg"/>
          <p:cNvPicPr>
            <a:picLocks noChangeAspect="1"/>
          </p:cNvPicPr>
          <p:nvPr/>
        </p:nvPicPr>
        <p:blipFill>
          <a:blip r:embed="rId4">
            <a:extLst/>
          </a:blip>
          <a:srcRect l="19359" t="53543" r="54092" b="11075"/>
          <a:stretch>
            <a:fillRect/>
          </a:stretch>
        </p:blipFill>
        <p:spPr>
          <a:xfrm>
            <a:off x="-18946" y="-22640"/>
            <a:ext cx="2532541" cy="25313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orig_img_ROI_15T_01.jpg"/>
          <p:cNvPicPr>
            <a:picLocks noChangeAspect="1"/>
          </p:cNvPicPr>
          <p:nvPr/>
        </p:nvPicPr>
        <p:blipFill>
          <a:blip r:embed="rId4">
            <a:extLst/>
          </a:blip>
          <a:srcRect l="49750" t="49117" r="15129" b="0"/>
          <a:stretch>
            <a:fillRect/>
          </a:stretch>
        </p:blipFill>
        <p:spPr>
          <a:xfrm>
            <a:off x="2522443" y="39081"/>
            <a:ext cx="4567305" cy="49628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TRIMTESTAVG_T.png"/>
          <p:cNvPicPr>
            <a:picLocks noChangeAspect="1"/>
          </p:cNvPicPr>
          <p:nvPr/>
        </p:nvPicPr>
        <p:blipFill>
          <a:blip r:embed="rId5">
            <a:extLst/>
          </a:blip>
          <a:srcRect l="0" t="0" r="7945" b="0"/>
          <a:stretch>
            <a:fillRect/>
          </a:stretch>
        </p:blipFill>
        <p:spPr>
          <a:xfrm>
            <a:off x="6702322" y="4859866"/>
            <a:ext cx="6187386" cy="5041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TRIMTESTAVG_T01.png"/>
          <p:cNvPicPr>
            <a:picLocks noChangeAspect="1"/>
          </p:cNvPicPr>
          <p:nvPr/>
        </p:nvPicPr>
        <p:blipFill>
          <a:blip r:embed="rId6">
            <a:extLst/>
          </a:blip>
          <a:srcRect l="0" t="0" r="7700" b="0"/>
          <a:stretch>
            <a:fillRect/>
          </a:stretch>
        </p:blipFill>
        <p:spPr>
          <a:xfrm>
            <a:off x="826456" y="4859877"/>
            <a:ext cx="6203856" cy="504108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5505002" y="719252"/>
            <a:ext cx="1270179" cy="4191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CMRtools</a:t>
            </a:r>
          </a:p>
        </p:txBody>
      </p:sp>
      <p:sp>
        <p:nvSpPr>
          <p:cNvPr id="129" name="Shape 129"/>
          <p:cNvSpPr/>
          <p:nvPr/>
        </p:nvSpPr>
        <p:spPr>
          <a:xfrm>
            <a:off x="10691086" y="957245"/>
            <a:ext cx="1766565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T2*=7.207</a:t>
            </a:r>
          </a:p>
        </p:txBody>
      </p:sp>
      <p:sp>
        <p:nvSpPr>
          <p:cNvPr id="130" name="Shape 130"/>
          <p:cNvSpPr/>
          <p:nvPr/>
        </p:nvSpPr>
        <p:spPr>
          <a:xfrm>
            <a:off x="4860066" y="5841603"/>
            <a:ext cx="1766565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T2*=7.207</a:t>
            </a:r>
          </a:p>
        </p:txBody>
      </p:sp>
      <p:sp>
        <p:nvSpPr>
          <p:cNvPr id="131" name="Shape 131"/>
          <p:cNvSpPr/>
          <p:nvPr/>
        </p:nvSpPr>
        <p:spPr>
          <a:xfrm>
            <a:off x="10799433" y="5841603"/>
            <a:ext cx="1637184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T2*=7.207</a:t>
            </a:r>
          </a:p>
        </p:txBody>
      </p:sp>
      <p:sp>
        <p:nvSpPr>
          <p:cNvPr id="132" name="Shape 132"/>
          <p:cNvSpPr/>
          <p:nvPr/>
        </p:nvSpPr>
        <p:spPr>
          <a:xfrm>
            <a:off x="10194618" y="492912"/>
            <a:ext cx="2553920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no point condition</a:t>
            </a:r>
          </a:p>
        </p:txBody>
      </p:sp>
      <p:sp>
        <p:nvSpPr>
          <p:cNvPr id="133" name="Shape 133"/>
          <p:cNvSpPr/>
          <p:nvPr/>
        </p:nvSpPr>
        <p:spPr>
          <a:xfrm>
            <a:off x="10279352" y="5357283"/>
            <a:ext cx="2384452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4 point condition</a:t>
            </a:r>
          </a:p>
        </p:txBody>
      </p:sp>
      <p:sp>
        <p:nvSpPr>
          <p:cNvPr id="134" name="Shape 134"/>
          <p:cNvSpPr/>
          <p:nvPr/>
        </p:nvSpPr>
        <p:spPr>
          <a:xfrm>
            <a:off x="4435632" y="5369983"/>
            <a:ext cx="2384452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3 point condition</a:t>
            </a:r>
          </a:p>
        </p:txBody>
      </p:sp>
      <p:sp>
        <p:nvSpPr>
          <p:cNvPr id="135" name="Shape 135"/>
          <p:cNvSpPr/>
          <p:nvPr/>
        </p:nvSpPr>
        <p:spPr>
          <a:xfrm>
            <a:off x="60469" y="3120888"/>
            <a:ext cx="23736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Conc. </a:t>
            </a:r>
            <a:r>
              <a:t>0.504737</a:t>
            </a:r>
          </a:p>
        </p:txBody>
      </p:sp>
      <p:sp>
        <p:nvSpPr>
          <p:cNvPr id="136" name="Shape 136"/>
          <p:cNvSpPr/>
          <p:nvPr/>
        </p:nvSpPr>
        <p:spPr>
          <a:xfrm>
            <a:off x="92803" y="3748849"/>
            <a:ext cx="24524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2014-09-30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TRIMTESTAVG_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4628" y="-169334"/>
            <a:ext cx="6963518" cy="5222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TRIMTESTAVG_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34628" y="4724400"/>
            <a:ext cx="6963518" cy="5222638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16563" y="2741354"/>
            <a:ext cx="1350875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position2</a:t>
            </a:r>
          </a:p>
        </p:txBody>
      </p:sp>
      <p:pic>
        <p:nvPicPr>
          <p:cNvPr id="141" name="orig_img_ROI_15T_02.jpg"/>
          <p:cNvPicPr>
            <a:picLocks noChangeAspect="1"/>
          </p:cNvPicPr>
          <p:nvPr/>
        </p:nvPicPr>
        <p:blipFill>
          <a:blip r:embed="rId5">
            <a:extLst/>
          </a:blip>
          <a:srcRect l="19625" t="53552" r="54132" b="11128"/>
          <a:stretch>
            <a:fillRect/>
          </a:stretch>
        </p:blipFill>
        <p:spPr>
          <a:xfrm>
            <a:off x="20412" y="21675"/>
            <a:ext cx="2558809" cy="2582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orig_img_ROI_15T_02.jpg"/>
          <p:cNvPicPr>
            <a:picLocks noChangeAspect="1"/>
          </p:cNvPicPr>
          <p:nvPr/>
        </p:nvPicPr>
        <p:blipFill>
          <a:blip r:embed="rId5">
            <a:extLst/>
          </a:blip>
          <a:srcRect l="50168" t="49276" r="15424" b="0"/>
          <a:stretch>
            <a:fillRect/>
          </a:stretch>
        </p:blipFill>
        <p:spPr>
          <a:xfrm>
            <a:off x="2629628" y="-31737"/>
            <a:ext cx="4474568" cy="49474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TRIMTESTAVG_T02.png"/>
          <p:cNvPicPr>
            <a:picLocks noChangeAspect="1"/>
          </p:cNvPicPr>
          <p:nvPr/>
        </p:nvPicPr>
        <p:blipFill>
          <a:blip r:embed="rId6">
            <a:extLst/>
          </a:blip>
          <a:srcRect l="0" t="0" r="7566" b="0"/>
          <a:stretch>
            <a:fillRect/>
          </a:stretch>
        </p:blipFill>
        <p:spPr>
          <a:xfrm>
            <a:off x="846666" y="4770318"/>
            <a:ext cx="6323623" cy="513096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10779986" y="867425"/>
            <a:ext cx="1676078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T2*=3.644</a:t>
            </a:r>
          </a:p>
        </p:txBody>
      </p:sp>
      <p:sp>
        <p:nvSpPr>
          <p:cNvPr id="145" name="Shape 145"/>
          <p:cNvSpPr/>
          <p:nvPr/>
        </p:nvSpPr>
        <p:spPr>
          <a:xfrm>
            <a:off x="10786733" y="5701892"/>
            <a:ext cx="1662584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T2*=3.644</a:t>
            </a:r>
          </a:p>
        </p:txBody>
      </p:sp>
      <p:sp>
        <p:nvSpPr>
          <p:cNvPr id="146" name="Shape 146"/>
          <p:cNvSpPr/>
          <p:nvPr/>
        </p:nvSpPr>
        <p:spPr>
          <a:xfrm>
            <a:off x="4974366" y="5796901"/>
            <a:ext cx="1787996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T2*=3.644</a:t>
            </a:r>
          </a:p>
        </p:txBody>
      </p:sp>
      <p:sp>
        <p:nvSpPr>
          <p:cNvPr id="147" name="Shape 147"/>
          <p:cNvSpPr/>
          <p:nvPr/>
        </p:nvSpPr>
        <p:spPr>
          <a:xfrm>
            <a:off x="10156518" y="348979"/>
            <a:ext cx="2553920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no point condition</a:t>
            </a:r>
          </a:p>
        </p:txBody>
      </p:sp>
      <p:sp>
        <p:nvSpPr>
          <p:cNvPr id="148" name="Shape 148"/>
          <p:cNvSpPr/>
          <p:nvPr/>
        </p:nvSpPr>
        <p:spPr>
          <a:xfrm>
            <a:off x="10355552" y="5242983"/>
            <a:ext cx="2384452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4 point condition</a:t>
            </a:r>
          </a:p>
        </p:txBody>
      </p:sp>
      <p:sp>
        <p:nvSpPr>
          <p:cNvPr id="149" name="Shape 149"/>
          <p:cNvSpPr/>
          <p:nvPr/>
        </p:nvSpPr>
        <p:spPr>
          <a:xfrm>
            <a:off x="4549932" y="5293783"/>
            <a:ext cx="2384452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3 point condition</a:t>
            </a:r>
          </a:p>
        </p:txBody>
      </p:sp>
      <p:sp>
        <p:nvSpPr>
          <p:cNvPr id="150" name="Shape 150"/>
          <p:cNvSpPr/>
          <p:nvPr/>
        </p:nvSpPr>
        <p:spPr>
          <a:xfrm>
            <a:off x="148734" y="3247888"/>
            <a:ext cx="21971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Conc. </a:t>
            </a:r>
            <a:r>
              <a:t>0.78872</a:t>
            </a:r>
          </a:p>
        </p:txBody>
      </p:sp>
      <p:sp>
        <p:nvSpPr>
          <p:cNvPr id="151" name="Shape 151"/>
          <p:cNvSpPr/>
          <p:nvPr/>
        </p:nvSpPr>
        <p:spPr>
          <a:xfrm>
            <a:off x="92803" y="3748849"/>
            <a:ext cx="24524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2014-09-30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TRIMTESTAVG_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7028" y="16933"/>
            <a:ext cx="6845645" cy="5134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TRIMTESTAVG_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7028" y="4842933"/>
            <a:ext cx="6845645" cy="5134234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609048" y="2699020"/>
            <a:ext cx="1350875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position3</a:t>
            </a:r>
          </a:p>
        </p:txBody>
      </p:sp>
      <p:pic>
        <p:nvPicPr>
          <p:cNvPr id="156" name="orig_img_ROI_15T_03.jpg"/>
          <p:cNvPicPr>
            <a:picLocks noChangeAspect="1"/>
          </p:cNvPicPr>
          <p:nvPr/>
        </p:nvPicPr>
        <p:blipFill>
          <a:blip r:embed="rId5">
            <a:extLst/>
          </a:blip>
          <a:srcRect l="19455" t="53739" r="54308" b="11255"/>
          <a:stretch>
            <a:fillRect/>
          </a:stretch>
        </p:blipFill>
        <p:spPr>
          <a:xfrm>
            <a:off x="-1390" y="-3613"/>
            <a:ext cx="2571712" cy="2573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orig_img_ROI_15T_03.jpg"/>
          <p:cNvPicPr>
            <a:picLocks noChangeAspect="1"/>
          </p:cNvPicPr>
          <p:nvPr/>
        </p:nvPicPr>
        <p:blipFill>
          <a:blip r:embed="rId5">
            <a:extLst/>
          </a:blip>
          <a:srcRect l="50515" t="49750" r="15321" b="4689"/>
          <a:stretch>
            <a:fillRect/>
          </a:stretch>
        </p:blipFill>
        <p:spPr>
          <a:xfrm>
            <a:off x="2772048" y="56117"/>
            <a:ext cx="4442884" cy="44437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TRIMTESTAVG_T03.png"/>
          <p:cNvPicPr>
            <a:picLocks noChangeAspect="1"/>
          </p:cNvPicPr>
          <p:nvPr/>
        </p:nvPicPr>
        <p:blipFill>
          <a:blip r:embed="rId6">
            <a:extLst/>
          </a:blip>
          <a:srcRect l="0" t="0" r="8516" b="0"/>
          <a:stretch>
            <a:fillRect/>
          </a:stretch>
        </p:blipFill>
        <p:spPr>
          <a:xfrm>
            <a:off x="897466" y="4825996"/>
            <a:ext cx="6303955" cy="516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10850233" y="1022706"/>
            <a:ext cx="1724695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T2*=2.031</a:t>
            </a:r>
          </a:p>
        </p:txBody>
      </p:sp>
      <p:sp>
        <p:nvSpPr>
          <p:cNvPr id="160" name="Shape 160"/>
          <p:cNvSpPr/>
          <p:nvPr/>
        </p:nvSpPr>
        <p:spPr>
          <a:xfrm>
            <a:off x="5084433" y="5868200"/>
            <a:ext cx="1724695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T2*=2.031</a:t>
            </a:r>
          </a:p>
        </p:txBody>
      </p:sp>
      <p:sp>
        <p:nvSpPr>
          <p:cNvPr id="161" name="Shape 161"/>
          <p:cNvSpPr/>
          <p:nvPr/>
        </p:nvSpPr>
        <p:spPr>
          <a:xfrm>
            <a:off x="10807900" y="5795025"/>
            <a:ext cx="1809361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T2*=3.126</a:t>
            </a:r>
          </a:p>
        </p:txBody>
      </p:sp>
      <p:sp>
        <p:nvSpPr>
          <p:cNvPr id="162" name="Shape 162"/>
          <p:cNvSpPr/>
          <p:nvPr/>
        </p:nvSpPr>
        <p:spPr>
          <a:xfrm>
            <a:off x="10181918" y="522545"/>
            <a:ext cx="2553920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no point condition</a:t>
            </a:r>
          </a:p>
        </p:txBody>
      </p:sp>
      <p:sp>
        <p:nvSpPr>
          <p:cNvPr id="163" name="Shape 163"/>
          <p:cNvSpPr/>
          <p:nvPr/>
        </p:nvSpPr>
        <p:spPr>
          <a:xfrm>
            <a:off x="10444155" y="5339746"/>
            <a:ext cx="2384451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4 point condition</a:t>
            </a:r>
          </a:p>
        </p:txBody>
      </p:sp>
      <p:sp>
        <p:nvSpPr>
          <p:cNvPr id="164" name="Shape 164"/>
          <p:cNvSpPr/>
          <p:nvPr/>
        </p:nvSpPr>
        <p:spPr>
          <a:xfrm>
            <a:off x="4754555" y="5357283"/>
            <a:ext cx="2384451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3 point condition</a:t>
            </a:r>
          </a:p>
        </p:txBody>
      </p:sp>
      <p:sp>
        <p:nvSpPr>
          <p:cNvPr id="165" name="Shape 165"/>
          <p:cNvSpPr/>
          <p:nvPr/>
        </p:nvSpPr>
        <p:spPr>
          <a:xfrm>
            <a:off x="97670" y="3298216"/>
            <a:ext cx="23736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Conc. </a:t>
            </a:r>
            <a:r>
              <a:t>1.413272</a:t>
            </a:r>
          </a:p>
        </p:txBody>
      </p:sp>
      <p:sp>
        <p:nvSpPr>
          <p:cNvPr id="166" name="Shape 166"/>
          <p:cNvSpPr/>
          <p:nvPr/>
        </p:nvSpPr>
        <p:spPr>
          <a:xfrm>
            <a:off x="92803" y="3748849"/>
            <a:ext cx="24524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2014-09-30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TRIMTESTAVG_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1561" y="-237067"/>
            <a:ext cx="7012564" cy="5259423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10291985" y="268545"/>
            <a:ext cx="2553920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no point condition</a:t>
            </a:r>
          </a:p>
        </p:txBody>
      </p:sp>
      <p:pic>
        <p:nvPicPr>
          <p:cNvPr id="170" name="TRIMTESTAVG_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82227" y="4775200"/>
            <a:ext cx="7012565" cy="5259423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10228552" y="5293783"/>
            <a:ext cx="2384452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4 point condition</a:t>
            </a:r>
          </a:p>
        </p:txBody>
      </p:sp>
      <p:sp>
        <p:nvSpPr>
          <p:cNvPr id="172" name="Shape 172"/>
          <p:cNvSpPr/>
          <p:nvPr/>
        </p:nvSpPr>
        <p:spPr>
          <a:xfrm>
            <a:off x="607990" y="2636096"/>
            <a:ext cx="1350875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position4</a:t>
            </a:r>
          </a:p>
        </p:txBody>
      </p:sp>
      <p:pic>
        <p:nvPicPr>
          <p:cNvPr id="173" name="orig_img_ROI_15T_04.jpg"/>
          <p:cNvPicPr>
            <a:picLocks noChangeAspect="1"/>
          </p:cNvPicPr>
          <p:nvPr/>
        </p:nvPicPr>
        <p:blipFill>
          <a:blip r:embed="rId5">
            <a:extLst/>
          </a:blip>
          <a:srcRect l="19172" t="53123" r="53850" b="11225"/>
          <a:stretch>
            <a:fillRect/>
          </a:stretch>
        </p:blipFill>
        <p:spPr>
          <a:xfrm>
            <a:off x="4100" y="-18173"/>
            <a:ext cx="2558818" cy="25361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orig_img_ROI_15T_04.jpg"/>
          <p:cNvPicPr>
            <a:picLocks noChangeAspect="1"/>
          </p:cNvPicPr>
          <p:nvPr/>
        </p:nvPicPr>
        <p:blipFill>
          <a:blip r:embed="rId5">
            <a:extLst/>
          </a:blip>
          <a:srcRect l="50405" t="49777" r="15250" b="4756"/>
          <a:stretch>
            <a:fillRect/>
          </a:stretch>
        </p:blipFill>
        <p:spPr>
          <a:xfrm>
            <a:off x="2575784" y="-10963"/>
            <a:ext cx="4466432" cy="44345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TRIMTESTAVG_T04.png"/>
          <p:cNvPicPr>
            <a:picLocks noChangeAspect="1"/>
          </p:cNvPicPr>
          <p:nvPr/>
        </p:nvPicPr>
        <p:blipFill>
          <a:blip r:embed="rId6">
            <a:extLst/>
          </a:blip>
          <a:srcRect l="0" t="0" r="8703" b="0"/>
          <a:stretch>
            <a:fillRect/>
          </a:stretch>
        </p:blipFill>
        <p:spPr>
          <a:xfrm>
            <a:off x="457200" y="4775217"/>
            <a:ext cx="6402236" cy="5259423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4435632" y="5293783"/>
            <a:ext cx="2384452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3 point condition</a:t>
            </a:r>
          </a:p>
        </p:txBody>
      </p:sp>
      <p:sp>
        <p:nvSpPr>
          <p:cNvPr id="177" name="Shape 177"/>
          <p:cNvSpPr/>
          <p:nvPr/>
        </p:nvSpPr>
        <p:spPr>
          <a:xfrm>
            <a:off x="10801153" y="795459"/>
            <a:ext cx="1809956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T2*=1.807</a:t>
            </a:r>
          </a:p>
        </p:txBody>
      </p:sp>
      <p:sp>
        <p:nvSpPr>
          <p:cNvPr id="178" name="Shape 178"/>
          <p:cNvSpPr/>
          <p:nvPr/>
        </p:nvSpPr>
        <p:spPr>
          <a:xfrm>
            <a:off x="4678033" y="5784442"/>
            <a:ext cx="1809956" cy="482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chemeClr val="accent5"/>
                </a:solidFill>
              </a:defRPr>
            </a:lvl1pPr>
          </a:lstStyle>
          <a:p>
            <a:pPr/>
            <a:r>
              <a:t>T2*=3.309</a:t>
            </a:r>
          </a:p>
        </p:txBody>
      </p:sp>
      <p:sp>
        <p:nvSpPr>
          <p:cNvPr id="179" name="Shape 179"/>
          <p:cNvSpPr/>
          <p:nvPr/>
        </p:nvSpPr>
        <p:spPr>
          <a:xfrm>
            <a:off x="10663966" y="5803492"/>
            <a:ext cx="1809957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T2*=5.322</a:t>
            </a:r>
          </a:p>
        </p:txBody>
      </p:sp>
      <p:sp>
        <p:nvSpPr>
          <p:cNvPr id="180" name="Shape 180"/>
          <p:cNvSpPr/>
          <p:nvPr/>
        </p:nvSpPr>
        <p:spPr>
          <a:xfrm>
            <a:off x="96612" y="3224234"/>
            <a:ext cx="23736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Conc. </a:t>
            </a:r>
            <a:r>
              <a:t>2.470457</a:t>
            </a:r>
          </a:p>
        </p:txBody>
      </p:sp>
      <p:sp>
        <p:nvSpPr>
          <p:cNvPr id="181" name="Shape 181"/>
          <p:cNvSpPr/>
          <p:nvPr/>
        </p:nvSpPr>
        <p:spPr>
          <a:xfrm>
            <a:off x="92803" y="3748849"/>
            <a:ext cx="24524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2014-09-30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orig_img_ROI_15T_05.jpg"/>
          <p:cNvPicPr>
            <a:picLocks noChangeAspect="1"/>
          </p:cNvPicPr>
          <p:nvPr/>
        </p:nvPicPr>
        <p:blipFill>
          <a:blip r:embed="rId2">
            <a:extLst/>
          </a:blip>
          <a:srcRect l="18992" t="52769" r="53436" b="10826"/>
          <a:stretch>
            <a:fillRect/>
          </a:stretch>
        </p:blipFill>
        <p:spPr>
          <a:xfrm>
            <a:off x="-2382" y="-13492"/>
            <a:ext cx="2642755" cy="2617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TRIMTESTAVG_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200" y="-203200"/>
            <a:ext cx="7007975" cy="52559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TRIMTESTAVG_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53200" y="4741333"/>
            <a:ext cx="7007975" cy="525598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772062" y="2729873"/>
            <a:ext cx="1350875" cy="4699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position5</a:t>
            </a:r>
          </a:p>
        </p:txBody>
      </p:sp>
      <p:pic>
        <p:nvPicPr>
          <p:cNvPr id="187" name="orig_img_ROI_15T_05.jpg"/>
          <p:cNvPicPr>
            <a:picLocks noChangeAspect="1"/>
          </p:cNvPicPr>
          <p:nvPr/>
        </p:nvPicPr>
        <p:blipFill>
          <a:blip r:embed="rId2">
            <a:extLst/>
          </a:blip>
          <a:srcRect l="50265" t="49363" r="15305" b="4878"/>
          <a:stretch>
            <a:fillRect/>
          </a:stretch>
        </p:blipFill>
        <p:spPr>
          <a:xfrm>
            <a:off x="2616560" y="23167"/>
            <a:ext cx="4477479" cy="4463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TRIMTESTAVG_T05.png"/>
          <p:cNvPicPr>
            <a:picLocks noChangeAspect="1"/>
          </p:cNvPicPr>
          <p:nvPr/>
        </p:nvPicPr>
        <p:blipFill>
          <a:blip r:embed="rId6">
            <a:extLst/>
          </a:blip>
          <a:srcRect l="0" t="0" r="8897" b="0"/>
          <a:stretch>
            <a:fillRect/>
          </a:stretch>
        </p:blipFill>
        <p:spPr>
          <a:xfrm>
            <a:off x="728133" y="4741333"/>
            <a:ext cx="6384418" cy="5255982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10160751" y="285479"/>
            <a:ext cx="2553920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no point condition</a:t>
            </a:r>
          </a:p>
        </p:txBody>
      </p:sp>
      <p:sp>
        <p:nvSpPr>
          <p:cNvPr id="190" name="Shape 190"/>
          <p:cNvSpPr/>
          <p:nvPr/>
        </p:nvSpPr>
        <p:spPr>
          <a:xfrm>
            <a:off x="10503719" y="5255683"/>
            <a:ext cx="2384452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4 point condition</a:t>
            </a:r>
          </a:p>
        </p:txBody>
      </p:sp>
      <p:sp>
        <p:nvSpPr>
          <p:cNvPr id="191" name="Shape 191"/>
          <p:cNvSpPr/>
          <p:nvPr/>
        </p:nvSpPr>
        <p:spPr>
          <a:xfrm>
            <a:off x="4649019" y="5255683"/>
            <a:ext cx="2384451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3 point condition</a:t>
            </a:r>
          </a:p>
        </p:txBody>
      </p:sp>
      <p:sp>
        <p:nvSpPr>
          <p:cNvPr id="192" name="Shape 192"/>
          <p:cNvSpPr/>
          <p:nvPr/>
        </p:nvSpPr>
        <p:spPr>
          <a:xfrm>
            <a:off x="10803666" y="5769625"/>
            <a:ext cx="1809957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T2*=26.222</a:t>
            </a:r>
          </a:p>
        </p:txBody>
      </p:sp>
      <p:sp>
        <p:nvSpPr>
          <p:cNvPr id="193" name="Shape 193"/>
          <p:cNvSpPr/>
          <p:nvPr/>
        </p:nvSpPr>
        <p:spPr>
          <a:xfrm>
            <a:off x="4936266" y="5769625"/>
            <a:ext cx="1809957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T2*=26.222</a:t>
            </a:r>
          </a:p>
        </p:txBody>
      </p:sp>
      <p:sp>
        <p:nvSpPr>
          <p:cNvPr id="194" name="Shape 194"/>
          <p:cNvSpPr/>
          <p:nvPr/>
        </p:nvSpPr>
        <p:spPr>
          <a:xfrm>
            <a:off x="10803666" y="782759"/>
            <a:ext cx="1809957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T2*=18.377</a:t>
            </a:r>
          </a:p>
        </p:txBody>
      </p:sp>
      <p:sp>
        <p:nvSpPr>
          <p:cNvPr id="195" name="Shape 195"/>
          <p:cNvSpPr/>
          <p:nvPr/>
        </p:nvSpPr>
        <p:spPr>
          <a:xfrm>
            <a:off x="132198" y="3326144"/>
            <a:ext cx="23736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Conc. </a:t>
            </a:r>
            <a:r>
              <a:t>5.058639</a:t>
            </a:r>
          </a:p>
        </p:txBody>
      </p:sp>
      <p:sp>
        <p:nvSpPr>
          <p:cNvPr id="196" name="Shape 196"/>
          <p:cNvSpPr/>
          <p:nvPr/>
        </p:nvSpPr>
        <p:spPr>
          <a:xfrm>
            <a:off x="92803" y="3748849"/>
            <a:ext cx="24524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2014-09-30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Chart 198"/>
          <p:cNvGraphicFramePr/>
          <p:nvPr/>
        </p:nvGraphicFramePr>
        <p:xfrm>
          <a:off x="2270876" y="1652263"/>
          <a:ext cx="8463048" cy="667338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99" name="Shape 199"/>
          <p:cNvSpPr/>
          <p:nvPr/>
        </p:nvSpPr>
        <p:spPr>
          <a:xfrm>
            <a:off x="252369" y="216300"/>
            <a:ext cx="12500063" cy="1270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กราฟความสัมพันธ์ระหว่างค่า T2* ในแต่ละหลุมกับเงื่อนไขต่างๆของ phantom 1.5 Tesla 2014-09-30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TRIMTESTAVG_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9600" y="4895783"/>
            <a:ext cx="6510163" cy="4882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TRIMTESTAVG_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23777" y="-133747"/>
            <a:ext cx="6866819" cy="5150115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772062" y="2729873"/>
            <a:ext cx="1350875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position5</a:t>
            </a:r>
          </a:p>
        </p:txBody>
      </p:sp>
      <p:sp>
        <p:nvSpPr>
          <p:cNvPr id="204" name="Shape 204"/>
          <p:cNvSpPr/>
          <p:nvPr/>
        </p:nvSpPr>
        <p:spPr>
          <a:xfrm>
            <a:off x="8162618" y="353212"/>
            <a:ext cx="2553920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no point condition</a:t>
            </a:r>
          </a:p>
        </p:txBody>
      </p:sp>
      <p:sp>
        <p:nvSpPr>
          <p:cNvPr id="205" name="Shape 205"/>
          <p:cNvSpPr/>
          <p:nvPr/>
        </p:nvSpPr>
        <p:spPr>
          <a:xfrm>
            <a:off x="8420919" y="5408083"/>
            <a:ext cx="2384452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4 point condition</a:t>
            </a:r>
          </a:p>
        </p:txBody>
      </p:sp>
      <p:sp>
        <p:nvSpPr>
          <p:cNvPr id="206" name="Shape 206"/>
          <p:cNvSpPr/>
          <p:nvPr/>
        </p:nvSpPr>
        <p:spPr>
          <a:xfrm>
            <a:off x="132198" y="3326144"/>
            <a:ext cx="23736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Conc. </a:t>
            </a:r>
            <a:r>
              <a:t>5.058639</a:t>
            </a:r>
          </a:p>
        </p:txBody>
      </p:sp>
      <p:sp>
        <p:nvSpPr>
          <p:cNvPr id="207" name="Shape 207"/>
          <p:cNvSpPr/>
          <p:nvPr/>
        </p:nvSpPr>
        <p:spPr>
          <a:xfrm>
            <a:off x="92803" y="3748849"/>
            <a:ext cx="24524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2014-10-22</a:t>
            </a:r>
          </a:p>
        </p:txBody>
      </p:sp>
      <p:pic>
        <p:nvPicPr>
          <p:cNvPr id="208" name="TRIMTESTAVG_T05.png"/>
          <p:cNvPicPr>
            <a:picLocks noChangeAspect="1"/>
          </p:cNvPicPr>
          <p:nvPr/>
        </p:nvPicPr>
        <p:blipFill>
          <a:blip r:embed="rId5">
            <a:extLst/>
          </a:blip>
          <a:srcRect l="0" t="0" r="9013" b="0"/>
          <a:stretch>
            <a:fillRect/>
          </a:stretch>
        </p:blipFill>
        <p:spPr>
          <a:xfrm>
            <a:off x="856044" y="4709186"/>
            <a:ext cx="6376285" cy="5255983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2583152" y="5255683"/>
            <a:ext cx="2384452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3 point condition</a:t>
            </a:r>
          </a:p>
        </p:txBody>
      </p:sp>
      <p:pic>
        <p:nvPicPr>
          <p:cNvPr id="210" name="orig_img_ROI_15T_05.jpg"/>
          <p:cNvPicPr>
            <a:picLocks noChangeAspect="1"/>
          </p:cNvPicPr>
          <p:nvPr/>
        </p:nvPicPr>
        <p:blipFill>
          <a:blip r:embed="rId6">
            <a:extLst/>
          </a:blip>
          <a:srcRect l="19279" t="52658" r="53465" b="12499"/>
          <a:stretch>
            <a:fillRect/>
          </a:stretch>
        </p:blipFill>
        <p:spPr>
          <a:xfrm>
            <a:off x="35057" y="37770"/>
            <a:ext cx="2676039" cy="2565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orig_img_ROI_15T_05.jpg"/>
          <p:cNvPicPr>
            <a:picLocks noChangeAspect="1"/>
          </p:cNvPicPr>
          <p:nvPr/>
        </p:nvPicPr>
        <p:blipFill>
          <a:blip r:embed="rId6">
            <a:extLst/>
          </a:blip>
          <a:srcRect l="49965" t="49288" r="15356" b="4682"/>
          <a:stretch>
            <a:fillRect/>
          </a:stretch>
        </p:blipFill>
        <p:spPr>
          <a:xfrm>
            <a:off x="2738768" y="44714"/>
            <a:ext cx="4509692" cy="44895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TRIMTESTAVG_T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887" y="4818263"/>
            <a:ext cx="6580449" cy="4935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TRIMTESTAVG_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8666" y="4792339"/>
            <a:ext cx="6766361" cy="5074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TRIMTESTAVG_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76533" y="-113213"/>
            <a:ext cx="6471984" cy="48539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orig_img_ROI_15T_05.jpg"/>
          <p:cNvPicPr>
            <a:picLocks noChangeAspect="1"/>
          </p:cNvPicPr>
          <p:nvPr/>
        </p:nvPicPr>
        <p:blipFill>
          <a:blip r:embed="rId5">
            <a:extLst/>
          </a:blip>
          <a:srcRect l="18918" t="53049" r="54251" b="10675"/>
          <a:stretch>
            <a:fillRect/>
          </a:stretch>
        </p:blipFill>
        <p:spPr>
          <a:xfrm>
            <a:off x="-11973" y="9591"/>
            <a:ext cx="2901206" cy="2941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orig_img_ROI_15T_05.jpg"/>
          <p:cNvPicPr>
            <a:picLocks noChangeAspect="1"/>
          </p:cNvPicPr>
          <p:nvPr/>
        </p:nvPicPr>
        <p:blipFill>
          <a:blip r:embed="rId5">
            <a:extLst/>
          </a:blip>
          <a:srcRect l="50084" t="49447" r="15272" b="4779"/>
          <a:stretch>
            <a:fillRect/>
          </a:stretch>
        </p:blipFill>
        <p:spPr>
          <a:xfrm>
            <a:off x="2957445" y="81557"/>
            <a:ext cx="4505260" cy="4464580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/>
        </p:nvSpPr>
        <p:spPr>
          <a:xfrm>
            <a:off x="8162618" y="353212"/>
            <a:ext cx="2553920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no point condition</a:t>
            </a:r>
          </a:p>
        </p:txBody>
      </p:sp>
      <p:sp>
        <p:nvSpPr>
          <p:cNvPr id="219" name="Shape 219"/>
          <p:cNvSpPr/>
          <p:nvPr/>
        </p:nvSpPr>
        <p:spPr>
          <a:xfrm>
            <a:off x="10249719" y="6508749"/>
            <a:ext cx="2384452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4 point condition</a:t>
            </a:r>
          </a:p>
        </p:txBody>
      </p:sp>
      <p:sp>
        <p:nvSpPr>
          <p:cNvPr id="220" name="Shape 220"/>
          <p:cNvSpPr/>
          <p:nvPr/>
        </p:nvSpPr>
        <p:spPr>
          <a:xfrm>
            <a:off x="3887019" y="6373283"/>
            <a:ext cx="2384451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3 point condition</a:t>
            </a:r>
          </a:p>
        </p:txBody>
      </p:sp>
      <p:sp>
        <p:nvSpPr>
          <p:cNvPr id="221" name="Shape 221"/>
          <p:cNvSpPr/>
          <p:nvPr/>
        </p:nvSpPr>
        <p:spPr>
          <a:xfrm>
            <a:off x="835562" y="3047373"/>
            <a:ext cx="1350875" cy="469901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position5</a:t>
            </a:r>
          </a:p>
        </p:txBody>
      </p:sp>
      <p:sp>
        <p:nvSpPr>
          <p:cNvPr id="222" name="Shape 222"/>
          <p:cNvSpPr/>
          <p:nvPr/>
        </p:nvSpPr>
        <p:spPr>
          <a:xfrm>
            <a:off x="195698" y="3643644"/>
            <a:ext cx="23736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Conc. </a:t>
            </a:r>
            <a:r>
              <a:t>5.058639</a:t>
            </a:r>
          </a:p>
        </p:txBody>
      </p:sp>
      <p:sp>
        <p:nvSpPr>
          <p:cNvPr id="223" name="Shape 223"/>
          <p:cNvSpPr/>
          <p:nvPr/>
        </p:nvSpPr>
        <p:spPr>
          <a:xfrm>
            <a:off x="156303" y="4066349"/>
            <a:ext cx="24524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2014-11-12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