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MRIM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Phantom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67"/>
          <p:cNvGraphicFramePr/>
          <p:nvPr/>
        </p:nvGraphicFramePr>
        <p:xfrm>
          <a:off x="419441" y="1223962"/>
          <a:ext cx="12165914" cy="62041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36494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494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6.624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2.949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-5.837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0.522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9.287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8.497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4.231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-4.243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8.660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-2.379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10.816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4.965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-3.716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8.857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-3.516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8.231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11.169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11.591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4.985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18.259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6.210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8.525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3.233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98.037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12.673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3.281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0.856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10.846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-5.957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11.279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4.105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1.766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-8.839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8.200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0.868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11.056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3.157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-1.727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1620875" y="289387"/>
            <a:ext cx="97630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3Tesla Group 2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412258" y="8639599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9730378" y="8540908"/>
            <a:ext cx="308544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T2* min     = 0.856</a:t>
            </a:r>
          </a:p>
          <a:p>
            <a:pPr algn="l">
              <a:defRPr sz="2600"/>
            </a:pPr>
            <a:r>
              <a:t>Ratio max = 0.344</a:t>
            </a:r>
          </a:p>
          <a:p>
            <a:pPr algn="l">
              <a:defRPr sz="2600"/>
            </a:pPr>
            <a:r>
              <a:t>Ratio min  = 0.470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72"/>
          <p:cNvGraphicFramePr/>
          <p:nvPr/>
        </p:nvGraphicFramePr>
        <p:xfrm>
          <a:off x="419441" y="1223962"/>
          <a:ext cx="12165914" cy="62041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36494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494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17.389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5.914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2.998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11.171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6.314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0.180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15.874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6.909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12.666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6.640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0.967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0.167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13.094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6.346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3.833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9.919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5.560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3.227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10.281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6.108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17.732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6.961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9.666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6.228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3.389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7.174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2.655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10.074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6.209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10.913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12.445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6.544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12.581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10.160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6.081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1620875" y="289387"/>
            <a:ext cx="97630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3Tesla Group 3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12258" y="8692674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Shape 175"/>
          <p:cNvSpPr/>
          <p:nvPr/>
        </p:nvSpPr>
        <p:spPr>
          <a:xfrm>
            <a:off x="9730378" y="8540908"/>
            <a:ext cx="308544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T2* min     = 0.913</a:t>
            </a:r>
          </a:p>
          <a:p>
            <a:pPr algn="l">
              <a:defRPr sz="2600"/>
            </a:pPr>
            <a:r>
              <a:t>Ratio max = 0.230</a:t>
            </a:r>
          </a:p>
          <a:p>
            <a:pPr algn="l">
              <a:defRPr sz="2600"/>
            </a:pPr>
            <a:r>
              <a:t>Ratio min  = 0.134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185" y="842091"/>
            <a:ext cx="11704365" cy="877827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7723237" y="3740515"/>
            <a:ext cx="2263984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chemeClr val="accent5"/>
                </a:solidFill>
              </a:defRPr>
            </a:lvl1pPr>
          </a:lstStyle>
          <a:p>
            <a:pPr/>
            <a:r>
              <a:t>T2*=1.807</a:t>
            </a:r>
          </a:p>
        </p:txBody>
      </p:sp>
      <p:sp>
        <p:nvSpPr>
          <p:cNvPr id="124" name="Shape 124"/>
          <p:cNvSpPr/>
          <p:nvPr/>
        </p:nvSpPr>
        <p:spPr>
          <a:xfrm>
            <a:off x="7818008" y="4395692"/>
            <a:ext cx="348973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Conc. = 2.470457</a:t>
            </a:r>
          </a:p>
        </p:txBody>
      </p:sp>
      <p:sp>
        <p:nvSpPr>
          <p:cNvPr id="125" name="Shape 125"/>
          <p:cNvSpPr/>
          <p:nvPr/>
        </p:nvSpPr>
        <p:spPr>
          <a:xfrm>
            <a:off x="4517784" y="200264"/>
            <a:ext cx="4535166" cy="6477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 1      position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991" y="703377"/>
            <a:ext cx="12286407" cy="921480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7811792" y="3618260"/>
            <a:ext cx="2543035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chemeClr val="accent5"/>
                </a:solidFill>
              </a:defRPr>
            </a:lvl1pPr>
          </a:lstStyle>
          <a:p>
            <a:pPr/>
            <a:r>
              <a:t>T2*=18.377</a:t>
            </a:r>
          </a:p>
        </p:txBody>
      </p:sp>
      <p:sp>
        <p:nvSpPr>
          <p:cNvPr id="129" name="Shape 129"/>
          <p:cNvSpPr/>
          <p:nvPr/>
        </p:nvSpPr>
        <p:spPr>
          <a:xfrm>
            <a:off x="7950303" y="4200485"/>
            <a:ext cx="32567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Conc.=5.058639</a:t>
            </a:r>
          </a:p>
        </p:txBody>
      </p:sp>
      <p:sp>
        <p:nvSpPr>
          <p:cNvPr id="130" name="Shape 130"/>
          <p:cNvSpPr/>
          <p:nvPr/>
        </p:nvSpPr>
        <p:spPr>
          <a:xfrm>
            <a:off x="4517784" y="200264"/>
            <a:ext cx="4535166" cy="6477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 1      position 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46" y="1008629"/>
            <a:ext cx="12102432" cy="907682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881649" y="4695625"/>
            <a:ext cx="325671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Conc.=5.058639</a:t>
            </a:r>
          </a:p>
        </p:txBody>
      </p:sp>
      <p:sp>
        <p:nvSpPr>
          <p:cNvPr id="134" name="Shape 134"/>
          <p:cNvSpPr/>
          <p:nvPr/>
        </p:nvSpPr>
        <p:spPr>
          <a:xfrm>
            <a:off x="4517784" y="200264"/>
            <a:ext cx="4535166" cy="6477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week 3      position 5</a:t>
            </a:r>
          </a:p>
        </p:txBody>
      </p:sp>
      <p:sp>
        <p:nvSpPr>
          <p:cNvPr id="135" name="Shape 135"/>
          <p:cNvSpPr/>
          <p:nvPr/>
        </p:nvSpPr>
        <p:spPr>
          <a:xfrm>
            <a:off x="7634881" y="4078230"/>
            <a:ext cx="2543035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chemeClr val="accent5"/>
                </a:solidFill>
              </a:defRPr>
            </a:lvl1pPr>
          </a:lstStyle>
          <a:p>
            <a:pPr/>
            <a:r>
              <a:t>T2*=-3421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004" y="44476"/>
            <a:ext cx="10100792" cy="7575593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 rot="16200000">
            <a:off x="291526" y="3870735"/>
            <a:ext cx="5480889" cy="277779"/>
          </a:xfrm>
          <a:prstGeom prst="leftRightArrow">
            <a:avLst>
              <a:gd name="adj1" fmla="val 31140"/>
              <a:gd name="adj2" fmla="val 96332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 rot="16200000">
            <a:off x="7889171" y="5399876"/>
            <a:ext cx="2422604" cy="277779"/>
          </a:xfrm>
          <a:prstGeom prst="leftRightArrow">
            <a:avLst>
              <a:gd name="adj1" fmla="val 31140"/>
              <a:gd name="adj2" fmla="val 96332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3094388" y="3685773"/>
            <a:ext cx="9779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</a:t>
            </a:r>
          </a:p>
        </p:txBody>
      </p:sp>
      <p:sp>
        <p:nvSpPr>
          <p:cNvPr id="141" name="Shape 141"/>
          <p:cNvSpPr/>
          <p:nvPr/>
        </p:nvSpPr>
        <p:spPr>
          <a:xfrm>
            <a:off x="9172922" y="5214916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</a:t>
            </a:r>
          </a:p>
        </p:txBody>
      </p:sp>
      <p:sp>
        <p:nvSpPr>
          <p:cNvPr id="142" name="Shape 142"/>
          <p:cNvSpPr/>
          <p:nvPr/>
        </p:nvSpPr>
        <p:spPr>
          <a:xfrm>
            <a:off x="3983325" y="7914264"/>
            <a:ext cx="1712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Ratio = </a:t>
            </a:r>
          </a:p>
        </p:txBody>
      </p:sp>
      <p:sp>
        <p:nvSpPr>
          <p:cNvPr id="143" name="Shape 143"/>
          <p:cNvSpPr/>
          <p:nvPr/>
        </p:nvSpPr>
        <p:spPr>
          <a:xfrm>
            <a:off x="5814326" y="8164790"/>
            <a:ext cx="9779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</a:t>
            </a:r>
          </a:p>
        </p:txBody>
      </p:sp>
      <p:sp>
        <p:nvSpPr>
          <p:cNvPr id="144" name="Shape 144"/>
          <p:cNvSpPr/>
          <p:nvPr/>
        </p:nvSpPr>
        <p:spPr>
          <a:xfrm>
            <a:off x="5814769" y="7619527"/>
            <a:ext cx="8508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</a:t>
            </a:r>
          </a:p>
        </p:txBody>
      </p:sp>
      <p:sp>
        <p:nvSpPr>
          <p:cNvPr id="145" name="Shape 145"/>
          <p:cNvSpPr/>
          <p:nvPr/>
        </p:nvSpPr>
        <p:spPr>
          <a:xfrm>
            <a:off x="5814326" y="8238114"/>
            <a:ext cx="97795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 147"/>
          <p:cNvGraphicFramePr/>
          <p:nvPr/>
        </p:nvGraphicFramePr>
        <p:xfrm>
          <a:off x="419441" y="1223962"/>
          <a:ext cx="12165914" cy="38862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228600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7.207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18.377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7.440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19.221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7.741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22.273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7.449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-3422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7.494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16.790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7.420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-49.053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7.795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10.464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8.149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8.665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8.297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1.422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7.836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7.919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8.676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7.670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3.858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8.540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7.901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5.507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7.647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7.316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7.934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8.893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7.360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22.121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</a:tbl>
          </a:graphicData>
        </a:graphic>
      </p:graphicFrame>
      <p:sp>
        <p:nvSpPr>
          <p:cNvPr id="148" name="Shape 148"/>
          <p:cNvSpPr/>
          <p:nvPr/>
        </p:nvSpPr>
        <p:spPr>
          <a:xfrm>
            <a:off x="1430223" y="289387"/>
            <a:ext cx="10144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1.5Tesla Group 1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394567" y="8692673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9730378" y="8540908"/>
            <a:ext cx="2920341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T2* min     = 1.264</a:t>
            </a:r>
          </a:p>
          <a:p>
            <a:pPr>
              <a:defRPr sz="2600"/>
            </a:pPr>
            <a:r>
              <a:t>Ratio max = 0.170</a:t>
            </a:r>
          </a:p>
          <a:p>
            <a:pPr>
              <a:defRPr sz="2600"/>
            </a:pPr>
            <a:r>
              <a:t>Ratio min  = 0.453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52"/>
          <p:cNvGraphicFramePr/>
          <p:nvPr/>
        </p:nvGraphicFramePr>
        <p:xfrm>
          <a:off x="419441" y="1223962"/>
          <a:ext cx="12165914" cy="62041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36494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494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8.906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4.248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2.207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4.602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9.271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4.253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2.245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4.795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10.015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4.595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0.434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9.890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4.370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2.294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9.629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9.539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4.556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0.457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9.954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2.297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4.250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0.449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10.152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4.545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2.707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10.086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4.861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1.205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2.707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9.950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4.529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9.997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1.184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9.937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2.037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10.280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4.693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2.647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1.867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10.348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4.700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2.542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9.854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4.478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1.258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3.085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1430223" y="289387"/>
            <a:ext cx="10144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1.5Tesla Group 2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412258" y="8692674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0.871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12.421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Shape 155"/>
          <p:cNvSpPr/>
          <p:nvPr/>
        </p:nvSpPr>
        <p:spPr>
          <a:xfrm>
            <a:off x="9730378" y="8540908"/>
            <a:ext cx="292034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T2* min     = 1.110</a:t>
            </a:r>
          </a:p>
          <a:p>
            <a:pPr>
              <a:defRPr sz="2600"/>
            </a:pPr>
            <a:r>
              <a:t>Ratio max = 0.137</a:t>
            </a:r>
          </a:p>
          <a:p>
            <a:pPr>
              <a:defRPr sz="2600"/>
            </a:pPr>
            <a:r>
              <a:t>Ratio min  = 0.250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 157"/>
          <p:cNvGraphicFramePr/>
          <p:nvPr/>
        </p:nvGraphicFramePr>
        <p:xfrm>
          <a:off x="419441" y="1223962"/>
          <a:ext cx="12165914" cy="62041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36494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494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13.905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14.382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7.053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3.633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2.431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15.131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7.572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14.322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1.869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14.522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7.408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3.651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14.363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7.281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2.443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14.953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7.803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1.536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15.928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8.268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16.331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8.506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4.224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2.376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14.711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7.678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3.809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2.144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14.873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7.730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2.128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14.909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7.770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4.026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1.448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14.823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7.585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0.124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15.234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7.839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3.932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1.935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14.090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7.040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1.807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1430223" y="289387"/>
            <a:ext cx="10144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1.5Tesla Group 3</a:t>
            </a:r>
          </a:p>
        </p:txBody>
      </p:sp>
      <p:graphicFrame>
        <p:nvGraphicFramePr>
          <p:cNvPr id="159" name="Table 159"/>
          <p:cNvGraphicFramePr/>
          <p:nvPr/>
        </p:nvGraphicFramePr>
        <p:xfrm>
          <a:off x="412258" y="8692674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3.375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6.956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9.698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0" name="Shape 160"/>
          <p:cNvSpPr/>
          <p:nvPr/>
        </p:nvSpPr>
        <p:spPr>
          <a:xfrm>
            <a:off x="9730378" y="8540908"/>
            <a:ext cx="292034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T2* min     = 1.370</a:t>
            </a:r>
          </a:p>
          <a:p>
            <a:pPr algn="l">
              <a:defRPr sz="2600"/>
            </a:pPr>
            <a:r>
              <a:t>Ratio max = 0.141</a:t>
            </a:r>
          </a:p>
          <a:p>
            <a:pPr algn="l">
              <a:defRPr sz="2600"/>
            </a:pPr>
            <a:r>
              <a:t>Ratio min   =    -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62"/>
          <p:cNvGraphicFramePr/>
          <p:nvPr/>
        </p:nvGraphicFramePr>
        <p:xfrm>
          <a:off x="419441" y="1223962"/>
          <a:ext cx="12165914" cy="620410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1609831"/>
                <a:gridCol w="953110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  <a:gridCol w="1066997"/>
              </a:tblGrid>
              <a:tr h="364947">
                <a:tc rowSpan="2"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week/position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T2* value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Ratio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635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4947">
                <a:tc vMerge="1">
                  <a:tcPr/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5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b="1" sz="20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chemeClr val="accent4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2014-09-30'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5.459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2.864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1.771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1.565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-15.499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5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50800">
                      <a:solidFill>
                        <a:schemeClr val="accent4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2014-10-08'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6.507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3.523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87.846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2014-10-15'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6.835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3.586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1.500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1.635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-4.179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2014-10-22'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6.872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3.590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1.606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0.582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2014-11-05'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7.808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-3.725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0.741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2014-11-12'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6.508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3.240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0.992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26.902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0.626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2014-11-19'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7.081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1.341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1.388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-2.361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0.059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2014-11-26'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8.647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3.762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1.487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1.051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12.183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2014-12-03'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7.376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3.595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1.374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7.045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0.103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0.246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2014-12-10'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5.453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3.291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1.083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2.139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-5.550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0.249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0.510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2014-12-17'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6.116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3.445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1.362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0.916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5.468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0.079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0.200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0.596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2014-12-24'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6.615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1.217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1.280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21.171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0.062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0.084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0.273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0.655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2015-01-21'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7.199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1.342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1.338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-3.972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0.065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0.254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0.603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2015-01-28'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6.797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3.418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1.250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0.801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3.377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0.041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0.138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0.707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</a:tr>
              <a:tr h="364947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Helvetica Light"/>
                          <a:ea typeface="Helvetica Light"/>
                          <a:cs typeface="Helvetica Light"/>
                        </a:rPr>
                        <a:t>2015-02-04'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5.430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3.816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1.472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1.620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F5F5E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-4.199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0.063</a:t>
                      </a:r>
                    </a:p>
                  </a:txBody>
                  <a:tcPr marL="50800" marR="50800" marT="50800" marB="50800" anchor="t" anchorCtr="0" horzOverflow="overflow">
                    <a:lnL w="63500">
                      <a:solidFill>
                        <a:schemeClr val="accent4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0.095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0.361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0.668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63500">
                      <a:solidFill>
                        <a:schemeClr val="accent4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0">
                      <a:solidFill>
                        <a:schemeClr val="accent4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1620875" y="289387"/>
            <a:ext cx="97630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T2* value and Ratio of Phantom 3Tesla Group 1</a:t>
            </a:r>
          </a:p>
        </p:txBody>
      </p:sp>
      <p:graphicFrame>
        <p:nvGraphicFramePr>
          <p:cNvPr id="164" name="Table 164"/>
          <p:cNvGraphicFramePr/>
          <p:nvPr/>
        </p:nvGraphicFramePr>
        <p:xfrm>
          <a:off x="412258" y="8674982"/>
          <a:ext cx="6907767" cy="870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346200"/>
                <a:gridCol w="1112313"/>
                <a:gridCol w="1112313"/>
                <a:gridCol w="1112313"/>
                <a:gridCol w="1112313"/>
                <a:gridCol w="1112313"/>
              </a:tblGrid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position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35129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Light"/>
                          <a:ea typeface="Helvetica Light"/>
                          <a:cs typeface="Helvetica Light"/>
                        </a:rPr>
                        <a:t>Conc.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0.505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0.789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1.413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2.470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4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5.059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Shape 165"/>
          <p:cNvSpPr/>
          <p:nvPr/>
        </p:nvSpPr>
        <p:spPr>
          <a:xfrm>
            <a:off x="9730378" y="8540908"/>
            <a:ext cx="308544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T2* min     = 0.801</a:t>
            </a:r>
          </a:p>
          <a:p>
            <a:pPr algn="l">
              <a:defRPr sz="2600"/>
            </a:pPr>
            <a:r>
              <a:t>Ratio max = 0.380</a:t>
            </a:r>
          </a:p>
          <a:p>
            <a:pPr algn="l">
              <a:defRPr sz="2600"/>
            </a:pPr>
            <a:r>
              <a:t>Ratio min  = 0.249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