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Phantom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transfer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T2s15T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559-08-09 at 12.57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5253" y="2213561"/>
            <a:ext cx="1418388" cy="870693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4509422" y="558858"/>
            <a:ext cx="4240131" cy="4120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3526439" y="760857"/>
            <a:ext cx="4240131" cy="4120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4327575" y="195018"/>
            <a:ext cx="53236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T2*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R2s15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559-08-09 at 12.57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0253" y="953580"/>
            <a:ext cx="1418387" cy="87069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4302201" y="195018"/>
            <a:ext cx="53743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R2*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R2s15T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 Shot 2559-08-09 at 12.57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5253" y="2213561"/>
            <a:ext cx="1418388" cy="87069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4302201" y="195018"/>
            <a:ext cx="53743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R2*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T2s3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4518228" y="195018"/>
            <a:ext cx="4942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3Tesla T2*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T2s3T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4518228" y="195018"/>
            <a:ext cx="4942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3Tesla T2*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R2s3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4492853" y="195018"/>
            <a:ext cx="49930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3Tesla R2*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R2s3T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4492853" y="195018"/>
            <a:ext cx="49930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3Tesla R2*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เพิ่มเงื่อนไขตรวจสอบค่า T2*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การตรวขสอบว่าค่า </a:t>
            </a:r>
            <a:r>
              <a:t>T2* </a:t>
            </a:r>
            <a:r>
              <a:t>ที่ได้ถูกต้องหรือไม่</a:t>
            </a:r>
          </a:p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1. </a:t>
            </a:r>
            <a:r>
              <a:t>ค่า </a:t>
            </a:r>
            <a:r>
              <a:t>ratio </a:t>
            </a:r>
            <a:r>
              <a:t>ต้องมีค่าต่ำกว่า  </a:t>
            </a:r>
            <a:r>
              <a:t>0.317 </a:t>
            </a:r>
          </a:p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2. </a:t>
            </a:r>
            <a:r>
              <a:t>ค่า </a:t>
            </a:r>
            <a:r>
              <a:t>T2* </a:t>
            </a:r>
            <a:r>
              <a:t>ต้องไม่ติดลบ</a:t>
            </a:r>
          </a:p>
          <a:p>
            <a:pPr marL="457200" indent="-228600" defTabSz="457200">
              <a:spcBef>
                <a:spcPts val="0"/>
              </a:spcBef>
              <a:buSzPct val="100000"/>
              <a:buFont typeface="Helvetica"/>
              <a:buChar char="-"/>
              <a:defRPr sz="2200">
                <a:uFill>
                  <a:solidFill>
                    <a:srgbClr val="000000"/>
                  </a:solidFill>
                </a:u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</a:t>
            </a:r>
            <a:r>
              <a:t>ถ้าไม่ถูกต้องจะกำหนดให้ค่า </a:t>
            </a:r>
            <a:r>
              <a:t>T2* </a:t>
            </a:r>
            <a:r>
              <a:t>มีค่าต่ำกว่า </a:t>
            </a:r>
            <a:r>
              <a:t>1.097 </a:t>
            </a:r>
            <a:r>
              <a:t>โดยกำหนดให้มีค่าเท่ากับ </a:t>
            </a:r>
            <a:r>
              <a:t>0.549 เพื่อง่ายแก่การ plot chart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125"/>
          <p:cNvGraphicFramePr/>
          <p:nvPr/>
        </p:nvGraphicFramePr>
        <p:xfrm>
          <a:off x="376261" y="1718378"/>
          <a:ext cx="12255453" cy="834072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1" rtl="0">
                <a:tableStyleId>{CF821DB8-F4EB-4A41-A1BA-3FCAFE7338EE}</a:tableStyleId>
              </a:tblPr>
              <a:tblGrid>
                <a:gridCol w="934317"/>
                <a:gridCol w="720889"/>
                <a:gridCol w="720889"/>
                <a:gridCol w="720889"/>
                <a:gridCol w="720889"/>
                <a:gridCol w="720889"/>
                <a:gridCol w="720889"/>
                <a:gridCol w="720889"/>
                <a:gridCol w="720889"/>
                <a:gridCol w="720889"/>
                <a:gridCol w="807395"/>
                <a:gridCol w="792978"/>
                <a:gridCol w="807395"/>
                <a:gridCol w="807395"/>
                <a:gridCol w="807395"/>
                <a:gridCol w="807395"/>
              </a:tblGrid>
              <a:tr h="393700">
                <a:tc gridSpan="16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39">
                          <a:sym typeface="Helvetica"/>
                        </a:rPr>
                        <a:t>1.5Tesla CMRtools Result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gridSpan="15">
                  <a:txBody>
                    <a:bodyPr/>
                    <a:lstStyle/>
                    <a:p>
                      <a:pPr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7.472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12.325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55.463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8.954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51.289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14.185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17.812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88.170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63.018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14.653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17.659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82.364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10.235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55.377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15.233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99.779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64.793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14.631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98.721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58.036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19.123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104.508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69.908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14.425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7.957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14.417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90.513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62.562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8.363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13.467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89.903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10.683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4.893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49.213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8.689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8.453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11.064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83.863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49.300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8.792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8.037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79.613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42.714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14.799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7.981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88.821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40.002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8.146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12.296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70.749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36.942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7.914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60.496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10.507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4.804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27.603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7.981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14.208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112.086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10.664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40.998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15.403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18.980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101.124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46.076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14.100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6" name="Shape 126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8"/>
          <p:cNvGraphicFramePr/>
          <p:nvPr/>
        </p:nvGraphicFramePr>
        <p:xfrm>
          <a:off x="312101" y="1718378"/>
          <a:ext cx="12383773" cy="834072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1" rtl="0">
                <a:tableStyleId>{CF821DB8-F4EB-4A41-A1BA-3FCAFE7338EE}</a:tableStyleId>
              </a:tblPr>
              <a:tblGrid>
                <a:gridCol w="925931"/>
                <a:gridCol w="761653"/>
                <a:gridCol w="731784"/>
                <a:gridCol w="731784"/>
                <a:gridCol w="731784"/>
                <a:gridCol w="731784"/>
                <a:gridCol w="731784"/>
                <a:gridCol w="731784"/>
                <a:gridCol w="731784"/>
                <a:gridCol w="731784"/>
                <a:gridCol w="806456"/>
                <a:gridCol w="806456"/>
                <a:gridCol w="806456"/>
                <a:gridCol w="806456"/>
                <a:gridCol w="806456"/>
                <a:gridCol w="806456"/>
              </a:tblGrid>
              <a:tr h="393700">
                <a:tc gridSpan="16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40">
                          <a:sym typeface="Helvetica"/>
                        </a:rPr>
                        <a:t>1.5Tesla MRIM Result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gridSpan="15">
                  <a:txBody>
                    <a:bodyPr/>
                    <a:lstStyle/>
                    <a:p>
                      <a:pPr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 sz="12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7.207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8.906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13.905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9.271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14.382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7.741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14.322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1.869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7.494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14.522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3.651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2.020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9.539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14.363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7.281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7.795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8.149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15.928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1.422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4.861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16.331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8.506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7.919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14.711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7.901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7.647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4.693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2.647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7.585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7.934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10.348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1.353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15.234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1.935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7.360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4.478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14.090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9" name="Shape 129"/>
          <p:cNvSpPr/>
          <p:nvPr/>
        </p:nvSpPr>
        <p:spPr>
          <a:xfrm>
            <a:off x="6601086" y="8166246"/>
            <a:ext cx="60725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T2* value on table = 0.549 mean T2* value less than 1.097</a:t>
            </a:r>
          </a:p>
        </p:txBody>
      </p:sp>
      <p:sp>
        <p:nvSpPr>
          <p:cNvPr id="130" name="Shape 13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32"/>
          <p:cNvGraphicFramePr/>
          <p:nvPr/>
        </p:nvGraphicFramePr>
        <p:xfrm>
          <a:off x="359473" y="1716942"/>
          <a:ext cx="12289029" cy="552132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1" rtl="0">
                <a:tableStyleId>{CF821DB8-F4EB-4A41-A1BA-3FCAFE7338EE}</a:tableStyleId>
              </a:tblPr>
              <a:tblGrid>
                <a:gridCol w="918845"/>
                <a:gridCol w="755824"/>
                <a:gridCol w="726184"/>
                <a:gridCol w="726184"/>
                <a:gridCol w="726184"/>
                <a:gridCol w="726184"/>
                <a:gridCol w="726184"/>
                <a:gridCol w="726184"/>
                <a:gridCol w="726184"/>
                <a:gridCol w="726184"/>
                <a:gridCol w="800284"/>
                <a:gridCol w="800284"/>
                <a:gridCol w="800284"/>
                <a:gridCol w="800284"/>
                <a:gridCol w="800284"/>
                <a:gridCol w="800284"/>
              </a:tblGrid>
              <a:tr h="393700">
                <a:tc gridSpan="16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40">
                          <a:sym typeface="Helvetica"/>
                        </a:rPr>
                        <a:t>3Tesla MRIM Result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400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gridSpan="15">
                  <a:txBody>
                    <a:bodyPr/>
                    <a:lstStyle/>
                    <a:p>
                      <a:pPr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193">
                <a:tc>
                  <a:txBody>
                    <a:bodyPr/>
                    <a:lstStyle/>
                    <a:p>
                      <a:pPr algn="l" defTabSz="457200">
                        <a:defRPr b="0" sz="12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2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5.459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6.624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2.036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17.389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5.914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6.507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9.287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11.171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6.835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8.497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15.874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1.196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1.184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6.872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3.590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8.660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12.666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0.967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7.808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10.816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13.094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6.508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3.240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8.857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5.048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1.926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5.560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7.081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6.108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8.647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11.591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4.985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17.732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6.961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3.986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7.376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0.927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5.453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8.525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3.233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2.655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1.792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6.116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12.673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1.619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10.074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1.129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6.615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10.846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1.173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10.913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1.446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1.342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11.279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6.544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1.121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400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8.200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12.581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1.745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8EEF1"/>
                    </a:solidFill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5.430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1.472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11.056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2.054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1.183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10.160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6.081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3.768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1.297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87193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67DA2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67DA2"/>
                          </a:solidFill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3" name="Shape 133"/>
          <p:cNvSpPr/>
          <p:nvPr/>
        </p:nvSpPr>
        <p:spPr>
          <a:xfrm>
            <a:off x="6601086" y="8166246"/>
            <a:ext cx="60725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T2* value on table = 0.549 mean T2* value less than 1.097</a:t>
            </a:r>
          </a:p>
        </p:txBody>
      </p:sp>
      <p:sp>
        <p:nvSpPr>
          <p:cNvPr id="134" name="Shape 134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e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9660" y="1586122"/>
            <a:ext cx="8775140" cy="65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8128026" y="376580"/>
            <a:ext cx="978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set1</a:t>
            </a:r>
          </a:p>
        </p:txBody>
      </p:sp>
      <p:graphicFrame>
        <p:nvGraphicFramePr>
          <p:cNvPr id="138" name="Table 138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e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6475" y="1614928"/>
            <a:ext cx="8698325" cy="652374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8166433" y="549905"/>
            <a:ext cx="978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set2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et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1033" y="1624137"/>
            <a:ext cx="8673767" cy="650532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8178712" y="392337"/>
            <a:ext cx="978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set3</a:t>
            </a:r>
          </a:p>
        </p:txBody>
      </p:sp>
      <p:graphicFrame>
        <p:nvGraphicFramePr>
          <p:cNvPr id="146" name="Table 146"/>
          <p:cNvGraphicFramePr/>
          <p:nvPr/>
        </p:nvGraphicFramePr>
        <p:xfrm>
          <a:off x="125476" y="546039"/>
          <a:ext cx="5473775" cy="8665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708379"/>
                <a:gridCol w="1159257"/>
                <a:gridCol w="916097"/>
                <a:gridCol w="918845"/>
                <a:gridCol w="918845"/>
              </a:tblGrid>
              <a:tr h="50891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773">
                          <a:sym typeface="Helvetica"/>
                        </a:rPr>
                        <a:t>posi tion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T2* mean value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Conc.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513914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7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vMerge="1">
                  <a:tcPr/>
                </a:tc>
              </a:tr>
              <a:tr h="513914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8912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73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B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chemeClr val="accent1">
                          <a:satOff val="-3355"/>
                          <a:lumOff val="26614"/>
                        </a:schemeClr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73">
                          <a:solidFill>
                            <a:schemeClr val="accent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T2s15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4327575" y="195018"/>
            <a:ext cx="53236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MRIM 1.5Tesla T2*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