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Phantom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transfer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orig_img_ROI_15T_02.jpg"/>
          <p:cNvPicPr>
            <a:picLocks noChangeAspect="1"/>
          </p:cNvPicPr>
          <p:nvPr/>
        </p:nvPicPr>
        <p:blipFill>
          <a:blip r:embed="rId2">
            <a:extLst/>
          </a:blip>
          <a:srcRect l="19693" t="53713" r="54173" b="11350"/>
          <a:stretch>
            <a:fillRect/>
          </a:stretch>
        </p:blipFill>
        <p:spPr>
          <a:xfrm>
            <a:off x="-3682" y="40067"/>
            <a:ext cx="4229101" cy="4240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dicom_img_fig_ROI_15T_02.jpg"/>
          <p:cNvPicPr>
            <a:picLocks noChangeAspect="1"/>
          </p:cNvPicPr>
          <p:nvPr/>
        </p:nvPicPr>
        <p:blipFill>
          <a:blip r:embed="rId3">
            <a:extLst/>
          </a:blip>
          <a:srcRect l="27663" t="14570" r="26974" b="24181"/>
          <a:stretch>
            <a:fillRect/>
          </a:stretch>
        </p:blipFill>
        <p:spPr>
          <a:xfrm>
            <a:off x="4387850" y="18834"/>
            <a:ext cx="4229101" cy="4282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roi.png"/>
          <p:cNvPicPr>
            <a:picLocks noChangeAspect="1"/>
          </p:cNvPicPr>
          <p:nvPr/>
        </p:nvPicPr>
        <p:blipFill>
          <a:blip r:embed="rId4">
            <a:extLst/>
          </a:blip>
          <a:srcRect l="24496" t="16260" r="23671" b="16604"/>
          <a:stretch>
            <a:fillRect/>
          </a:stretch>
        </p:blipFill>
        <p:spPr>
          <a:xfrm>
            <a:off x="8779381" y="-5417"/>
            <a:ext cx="4229101" cy="4108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TRIMTESTAVG_T02.png"/>
          <p:cNvPicPr>
            <a:picLocks noChangeAspect="1"/>
          </p:cNvPicPr>
          <p:nvPr/>
        </p:nvPicPr>
        <p:blipFill>
          <a:blip r:embed="rId5">
            <a:extLst/>
          </a:blip>
          <a:srcRect l="6682" t="0" r="0" b="0"/>
          <a:stretch>
            <a:fillRect/>
          </a:stretch>
        </p:blipFill>
        <p:spPr>
          <a:xfrm>
            <a:off x="4301887" y="4506451"/>
            <a:ext cx="4740513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TRIMTESTAVG_T02.png"/>
          <p:cNvPicPr>
            <a:picLocks noChangeAspect="1"/>
          </p:cNvPicPr>
          <p:nvPr/>
        </p:nvPicPr>
        <p:blipFill>
          <a:blip r:embed="rId6">
            <a:extLst/>
          </a:blip>
          <a:srcRect l="5591" t="0" r="0" b="0"/>
          <a:stretch>
            <a:fillRect/>
          </a:stretch>
        </p:blipFill>
        <p:spPr>
          <a:xfrm>
            <a:off x="8637989" y="4506451"/>
            <a:ext cx="4795943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orig_img_ROI_15T_02.jpg"/>
          <p:cNvPicPr>
            <a:picLocks noChangeAspect="1"/>
          </p:cNvPicPr>
          <p:nvPr/>
        </p:nvPicPr>
        <p:blipFill>
          <a:blip r:embed="rId2">
            <a:extLst/>
          </a:blip>
          <a:srcRect l="50183" t="48932" r="15452" b="4984"/>
          <a:stretch>
            <a:fillRect/>
          </a:stretch>
        </p:blipFill>
        <p:spPr>
          <a:xfrm>
            <a:off x="-12383" y="4287550"/>
            <a:ext cx="4223547" cy="424796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965710" y="8542888"/>
            <a:ext cx="22462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3.86</a:t>
            </a:r>
          </a:p>
        </p:txBody>
      </p:sp>
      <p:sp>
        <p:nvSpPr>
          <p:cNvPr id="169" name="Shape 169"/>
          <p:cNvSpPr/>
          <p:nvPr/>
        </p:nvSpPr>
        <p:spPr>
          <a:xfrm>
            <a:off x="907303" y="9027420"/>
            <a:ext cx="23630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CMRtools 1.5T</a:t>
            </a:r>
          </a:p>
        </p:txBody>
      </p:sp>
      <p:sp>
        <p:nvSpPr>
          <p:cNvPr id="170" name="Shape 170"/>
          <p:cNvSpPr/>
          <p:nvPr/>
        </p:nvSpPr>
        <p:spPr>
          <a:xfrm>
            <a:off x="5768359" y="8844367"/>
            <a:ext cx="177222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1.5T</a:t>
            </a:r>
          </a:p>
        </p:txBody>
      </p:sp>
      <p:sp>
        <p:nvSpPr>
          <p:cNvPr id="171" name="Shape 171"/>
          <p:cNvSpPr/>
          <p:nvPr/>
        </p:nvSpPr>
        <p:spPr>
          <a:xfrm>
            <a:off x="10307973" y="8722620"/>
            <a:ext cx="14862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3T</a:t>
            </a:r>
          </a:p>
        </p:txBody>
      </p:sp>
      <p:sp>
        <p:nvSpPr>
          <p:cNvPr id="172" name="Shape 172"/>
          <p:cNvSpPr/>
          <p:nvPr/>
        </p:nvSpPr>
        <p:spPr>
          <a:xfrm>
            <a:off x="5404257" y="8381109"/>
            <a:ext cx="25004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3.644</a:t>
            </a:r>
          </a:p>
        </p:txBody>
      </p:sp>
      <p:sp>
        <p:nvSpPr>
          <p:cNvPr id="173" name="Shape 173"/>
          <p:cNvSpPr/>
          <p:nvPr/>
        </p:nvSpPr>
        <p:spPr>
          <a:xfrm>
            <a:off x="9800881" y="82380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2.864</a:t>
            </a:r>
          </a:p>
        </p:txBody>
      </p:sp>
      <p:sp>
        <p:nvSpPr>
          <p:cNvPr id="174" name="Shape 174"/>
          <p:cNvSpPr/>
          <p:nvPr/>
        </p:nvSpPr>
        <p:spPr>
          <a:xfrm>
            <a:off x="9666350" y="9300198"/>
            <a:ext cx="3332154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 2  Conc. 0.789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orig_img_ROI_15T_03.jpg"/>
          <p:cNvPicPr>
            <a:picLocks noChangeAspect="1"/>
          </p:cNvPicPr>
          <p:nvPr/>
        </p:nvPicPr>
        <p:blipFill>
          <a:blip r:embed="rId2">
            <a:extLst/>
          </a:blip>
          <a:srcRect l="18962" t="53538" r="54143" b="10889"/>
          <a:stretch>
            <a:fillRect/>
          </a:stretch>
        </p:blipFill>
        <p:spPr>
          <a:xfrm>
            <a:off x="-7817" y="-22886"/>
            <a:ext cx="4229101" cy="419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dicom_img_fig_ROI_15T_03.jpg"/>
          <p:cNvPicPr>
            <a:picLocks noChangeAspect="1"/>
          </p:cNvPicPr>
          <p:nvPr/>
        </p:nvPicPr>
        <p:blipFill>
          <a:blip r:embed="rId3">
            <a:extLst/>
          </a:blip>
          <a:srcRect l="27695" t="14548" r="26506" b="24342"/>
          <a:stretch>
            <a:fillRect/>
          </a:stretch>
        </p:blipFill>
        <p:spPr>
          <a:xfrm>
            <a:off x="4387849" y="-41341"/>
            <a:ext cx="4229101" cy="4232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roi.png"/>
          <p:cNvPicPr>
            <a:picLocks noChangeAspect="1"/>
          </p:cNvPicPr>
          <p:nvPr/>
        </p:nvPicPr>
        <p:blipFill>
          <a:blip r:embed="rId4">
            <a:extLst/>
          </a:blip>
          <a:srcRect l="23849" t="15904" r="23849" b="15904"/>
          <a:stretch>
            <a:fillRect/>
          </a:stretch>
        </p:blipFill>
        <p:spPr>
          <a:xfrm>
            <a:off x="8774088" y="7078"/>
            <a:ext cx="4229101" cy="413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TRIMTESTAVG_T0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62399" y="4427667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TRIMTESTAVG_T0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48638" y="4427667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orig_img_ROI_15T_03.jpg"/>
          <p:cNvPicPr>
            <a:picLocks noChangeAspect="1"/>
          </p:cNvPicPr>
          <p:nvPr/>
        </p:nvPicPr>
        <p:blipFill>
          <a:blip r:embed="rId2">
            <a:extLst/>
          </a:blip>
          <a:srcRect l="50250" t="49595" r="15411" b="4961"/>
          <a:stretch>
            <a:fillRect/>
          </a:stretch>
        </p:blipFill>
        <p:spPr>
          <a:xfrm>
            <a:off x="14185" y="4184051"/>
            <a:ext cx="4263988" cy="423215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965710" y="8542888"/>
            <a:ext cx="22462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2.09</a:t>
            </a:r>
          </a:p>
        </p:txBody>
      </p:sp>
      <p:sp>
        <p:nvSpPr>
          <p:cNvPr id="183" name="Shape 183"/>
          <p:cNvSpPr/>
          <p:nvPr/>
        </p:nvSpPr>
        <p:spPr>
          <a:xfrm>
            <a:off x="907303" y="9027420"/>
            <a:ext cx="23630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CMRtools 1.5T</a:t>
            </a:r>
          </a:p>
        </p:txBody>
      </p:sp>
      <p:sp>
        <p:nvSpPr>
          <p:cNvPr id="184" name="Shape 184"/>
          <p:cNvSpPr/>
          <p:nvPr/>
        </p:nvSpPr>
        <p:spPr>
          <a:xfrm>
            <a:off x="5768359" y="8844367"/>
            <a:ext cx="177222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1.5T</a:t>
            </a:r>
          </a:p>
        </p:txBody>
      </p:sp>
      <p:sp>
        <p:nvSpPr>
          <p:cNvPr id="185" name="Shape 185"/>
          <p:cNvSpPr/>
          <p:nvPr/>
        </p:nvSpPr>
        <p:spPr>
          <a:xfrm>
            <a:off x="10307973" y="8722620"/>
            <a:ext cx="14862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3T</a:t>
            </a:r>
          </a:p>
        </p:txBody>
      </p:sp>
      <p:sp>
        <p:nvSpPr>
          <p:cNvPr id="186" name="Shape 186"/>
          <p:cNvSpPr/>
          <p:nvPr/>
        </p:nvSpPr>
        <p:spPr>
          <a:xfrm>
            <a:off x="5404257" y="8381109"/>
            <a:ext cx="25004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2.031</a:t>
            </a:r>
          </a:p>
        </p:txBody>
      </p:sp>
      <p:sp>
        <p:nvSpPr>
          <p:cNvPr id="187" name="Shape 187"/>
          <p:cNvSpPr/>
          <p:nvPr/>
        </p:nvSpPr>
        <p:spPr>
          <a:xfrm>
            <a:off x="9800881" y="82380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1.771</a:t>
            </a:r>
          </a:p>
        </p:txBody>
      </p:sp>
      <p:sp>
        <p:nvSpPr>
          <p:cNvPr id="188" name="Shape 188"/>
          <p:cNvSpPr/>
          <p:nvPr/>
        </p:nvSpPr>
        <p:spPr>
          <a:xfrm>
            <a:off x="9666350" y="9300198"/>
            <a:ext cx="3332154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 3  Conc. 1.413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orig_img_ROI_15T_04.jpg"/>
          <p:cNvPicPr>
            <a:picLocks noChangeAspect="1"/>
          </p:cNvPicPr>
          <p:nvPr/>
        </p:nvPicPr>
        <p:blipFill>
          <a:blip r:embed="rId2">
            <a:extLst/>
          </a:blip>
          <a:srcRect l="19267" t="53468" r="53864" b="10691"/>
          <a:stretch>
            <a:fillRect/>
          </a:stretch>
        </p:blipFill>
        <p:spPr>
          <a:xfrm>
            <a:off x="37434" y="-24180"/>
            <a:ext cx="4229101" cy="4230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dicom_img_fig_ROI_15T_04.jpg"/>
          <p:cNvPicPr>
            <a:picLocks noChangeAspect="1"/>
          </p:cNvPicPr>
          <p:nvPr/>
        </p:nvPicPr>
        <p:blipFill>
          <a:blip r:embed="rId3">
            <a:extLst/>
          </a:blip>
          <a:srcRect l="27154" t="14331" r="26327" b="23844"/>
          <a:stretch>
            <a:fillRect/>
          </a:stretch>
        </p:blipFill>
        <p:spPr>
          <a:xfrm>
            <a:off x="4387849" y="-16441"/>
            <a:ext cx="4229101" cy="4215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roi.png"/>
          <p:cNvPicPr>
            <a:picLocks noChangeAspect="1"/>
          </p:cNvPicPr>
          <p:nvPr/>
        </p:nvPicPr>
        <p:blipFill>
          <a:blip r:embed="rId4">
            <a:extLst/>
          </a:blip>
          <a:srcRect l="24301" t="16232" r="24301" b="16232"/>
          <a:stretch>
            <a:fillRect/>
          </a:stretch>
        </p:blipFill>
        <p:spPr>
          <a:xfrm>
            <a:off x="8738265" y="7570"/>
            <a:ext cx="4229101" cy="4167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RIMTESTAVG_T0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62399" y="4285855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TRIMTESTAVG_T0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12815" y="4285855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orig_img_ROI_15T_04.jpg"/>
          <p:cNvPicPr>
            <a:picLocks noChangeAspect="1"/>
          </p:cNvPicPr>
          <p:nvPr/>
        </p:nvPicPr>
        <p:blipFill>
          <a:blip r:embed="rId2">
            <a:extLst/>
          </a:blip>
          <a:srcRect l="50047" t="49148" r="15387" b="4947"/>
          <a:stretch>
            <a:fillRect/>
          </a:stretch>
        </p:blipFill>
        <p:spPr>
          <a:xfrm>
            <a:off x="7434" y="4212757"/>
            <a:ext cx="4289236" cy="4272179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838608" y="85428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12.32</a:t>
            </a:r>
          </a:p>
        </p:txBody>
      </p:sp>
      <p:sp>
        <p:nvSpPr>
          <p:cNvPr id="197" name="Shape 197"/>
          <p:cNvSpPr/>
          <p:nvPr/>
        </p:nvSpPr>
        <p:spPr>
          <a:xfrm>
            <a:off x="907303" y="9027420"/>
            <a:ext cx="23630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CMRtools 1.5T</a:t>
            </a:r>
          </a:p>
        </p:txBody>
      </p:sp>
      <p:sp>
        <p:nvSpPr>
          <p:cNvPr id="198" name="Shape 198"/>
          <p:cNvSpPr/>
          <p:nvPr/>
        </p:nvSpPr>
        <p:spPr>
          <a:xfrm>
            <a:off x="5768359" y="8844367"/>
            <a:ext cx="177222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1.5T</a:t>
            </a:r>
          </a:p>
        </p:txBody>
      </p:sp>
      <p:sp>
        <p:nvSpPr>
          <p:cNvPr id="199" name="Shape 199"/>
          <p:cNvSpPr/>
          <p:nvPr/>
        </p:nvSpPr>
        <p:spPr>
          <a:xfrm>
            <a:off x="10307973" y="8722620"/>
            <a:ext cx="14862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3T</a:t>
            </a:r>
          </a:p>
        </p:txBody>
      </p:sp>
      <p:sp>
        <p:nvSpPr>
          <p:cNvPr id="200" name="Shape 200"/>
          <p:cNvSpPr/>
          <p:nvPr/>
        </p:nvSpPr>
        <p:spPr>
          <a:xfrm>
            <a:off x="5404257" y="8381109"/>
            <a:ext cx="25004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1.807</a:t>
            </a:r>
          </a:p>
        </p:txBody>
      </p:sp>
      <p:sp>
        <p:nvSpPr>
          <p:cNvPr id="201" name="Shape 201"/>
          <p:cNvSpPr/>
          <p:nvPr/>
        </p:nvSpPr>
        <p:spPr>
          <a:xfrm>
            <a:off x="9800881" y="82380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1.565</a:t>
            </a:r>
          </a:p>
        </p:txBody>
      </p:sp>
      <p:sp>
        <p:nvSpPr>
          <p:cNvPr id="202" name="Shape 202"/>
          <p:cNvSpPr/>
          <p:nvPr/>
        </p:nvSpPr>
        <p:spPr>
          <a:xfrm>
            <a:off x="9666350" y="9300198"/>
            <a:ext cx="3332154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 4  Conc. 2.470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orig_img_ROI_15T_05.jpg"/>
          <p:cNvPicPr>
            <a:picLocks noChangeAspect="1"/>
          </p:cNvPicPr>
          <p:nvPr/>
        </p:nvPicPr>
        <p:blipFill>
          <a:blip r:embed="rId2">
            <a:extLst/>
          </a:blip>
          <a:srcRect l="19444" t="53663" r="53875" b="11637"/>
          <a:stretch>
            <a:fillRect/>
          </a:stretch>
        </p:blipFill>
        <p:spPr>
          <a:xfrm>
            <a:off x="-19623" y="-24903"/>
            <a:ext cx="4229101" cy="4124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dicom_img_fig_ROI_15T_05.jpg"/>
          <p:cNvPicPr>
            <a:picLocks noChangeAspect="1"/>
          </p:cNvPicPr>
          <p:nvPr/>
        </p:nvPicPr>
        <p:blipFill>
          <a:blip r:embed="rId3">
            <a:extLst/>
          </a:blip>
          <a:srcRect l="27347" t="14716" r="26358" b="24061"/>
          <a:stretch>
            <a:fillRect/>
          </a:stretch>
        </p:blipFill>
        <p:spPr>
          <a:xfrm>
            <a:off x="4387850" y="-59630"/>
            <a:ext cx="4229101" cy="4194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roi.png"/>
          <p:cNvPicPr>
            <a:picLocks noChangeAspect="1"/>
          </p:cNvPicPr>
          <p:nvPr/>
        </p:nvPicPr>
        <p:blipFill>
          <a:blip r:embed="rId4">
            <a:extLst/>
          </a:blip>
          <a:srcRect l="24013" t="16689" r="24013" b="16689"/>
          <a:stretch>
            <a:fillRect/>
          </a:stretch>
        </p:blipFill>
        <p:spPr>
          <a:xfrm>
            <a:off x="8795322" y="4862"/>
            <a:ext cx="4229101" cy="4065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TRIMTESTAVG_T0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62400" y="4144044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TRIMTESTAVG_T0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69872" y="4144044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orig_img_ROI_15T_05.jpg"/>
          <p:cNvPicPr>
            <a:picLocks noChangeAspect="1"/>
          </p:cNvPicPr>
          <p:nvPr/>
        </p:nvPicPr>
        <p:blipFill>
          <a:blip r:embed="rId2">
            <a:extLst/>
          </a:blip>
          <a:srcRect l="50293" t="49373" r="15410" b="4864"/>
          <a:stretch>
            <a:fillRect/>
          </a:stretch>
        </p:blipFill>
        <p:spPr>
          <a:xfrm>
            <a:off x="-772" y="4182034"/>
            <a:ext cx="4191424" cy="4194534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838608" y="85428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55.46</a:t>
            </a:r>
          </a:p>
        </p:txBody>
      </p:sp>
      <p:sp>
        <p:nvSpPr>
          <p:cNvPr id="211" name="Shape 211"/>
          <p:cNvSpPr/>
          <p:nvPr/>
        </p:nvSpPr>
        <p:spPr>
          <a:xfrm>
            <a:off x="907303" y="9027420"/>
            <a:ext cx="23630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CMRtools 1.5T</a:t>
            </a:r>
          </a:p>
        </p:txBody>
      </p:sp>
      <p:sp>
        <p:nvSpPr>
          <p:cNvPr id="212" name="Shape 212"/>
          <p:cNvSpPr/>
          <p:nvPr/>
        </p:nvSpPr>
        <p:spPr>
          <a:xfrm>
            <a:off x="5768359" y="8844367"/>
            <a:ext cx="177222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1.5T</a:t>
            </a:r>
          </a:p>
        </p:txBody>
      </p:sp>
      <p:sp>
        <p:nvSpPr>
          <p:cNvPr id="213" name="Shape 213"/>
          <p:cNvSpPr/>
          <p:nvPr/>
        </p:nvSpPr>
        <p:spPr>
          <a:xfrm>
            <a:off x="10307973" y="8722620"/>
            <a:ext cx="14862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3T</a:t>
            </a:r>
          </a:p>
        </p:txBody>
      </p:sp>
      <p:sp>
        <p:nvSpPr>
          <p:cNvPr id="214" name="Shape 214"/>
          <p:cNvSpPr/>
          <p:nvPr/>
        </p:nvSpPr>
        <p:spPr>
          <a:xfrm>
            <a:off x="5404257" y="8381109"/>
            <a:ext cx="25004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0.549</a:t>
            </a:r>
          </a:p>
        </p:txBody>
      </p:sp>
      <p:sp>
        <p:nvSpPr>
          <p:cNvPr id="215" name="Shape 215"/>
          <p:cNvSpPr/>
          <p:nvPr/>
        </p:nvSpPr>
        <p:spPr>
          <a:xfrm>
            <a:off x="9800881" y="82380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0.549</a:t>
            </a:r>
          </a:p>
        </p:txBody>
      </p:sp>
      <p:sp>
        <p:nvSpPr>
          <p:cNvPr id="216" name="Shape 216"/>
          <p:cNvSpPr/>
          <p:nvPr/>
        </p:nvSpPr>
        <p:spPr>
          <a:xfrm>
            <a:off x="9666350" y="9300198"/>
            <a:ext cx="3332154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 5  Conc. 5.059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correlat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9" name="Table 219"/>
          <p:cNvGraphicFramePr/>
          <p:nvPr/>
        </p:nvGraphicFramePr>
        <p:xfrm>
          <a:off x="8967425" y="2189042"/>
          <a:ext cx="3707026" cy="607949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</a:tblGrid>
              <a:tr h="33427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77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37557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36258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olidFill>
                            <a:schemeClr val="accent5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olidFill>
                            <a:schemeClr val="accent5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olidFill>
                            <a:schemeClr val="accent5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correlat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22" name="Table 222"/>
          <p:cNvGraphicFramePr/>
          <p:nvPr/>
        </p:nvGraphicFramePr>
        <p:xfrm>
          <a:off x="8772859" y="2210660"/>
          <a:ext cx="4625871" cy="607949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8845"/>
                <a:gridCol w="918845"/>
              </a:tblGrid>
              <a:tr h="33427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77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37557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36258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olidFill>
                            <a:schemeClr val="accent5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olidFill>
                            <a:schemeClr val="accent5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olidFill>
                            <a:schemeClr val="accent5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correlat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correlat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26" name="Table 226"/>
          <p:cNvGraphicFramePr/>
          <p:nvPr/>
        </p:nvGraphicFramePr>
        <p:xfrm>
          <a:off x="9161991" y="2189042"/>
          <a:ext cx="4625871" cy="607949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916097"/>
                <a:gridCol w="918845"/>
                <a:gridCol w="918845"/>
              </a:tblGrid>
              <a:tr h="33427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77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37557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36258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Table 228"/>
          <p:cNvGraphicFramePr/>
          <p:nvPr/>
        </p:nvGraphicFramePr>
        <p:xfrm>
          <a:off x="2503711" y="2705926"/>
          <a:ext cx="8010078" cy="43544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{EEE7283C-3CF3-47DC-8721-378D4A62B228}</a:tableStyleId>
              </a:tblPr>
              <a:tblGrid>
                <a:gridCol w="1999344"/>
                <a:gridCol w="1999344"/>
                <a:gridCol w="1999344"/>
                <a:gridCol w="1999344"/>
              </a:tblGrid>
              <a:tr h="868349"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Correlation Between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6834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1.5T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0.9993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6834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3T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0.9938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6834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1.5T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3T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0.9936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12*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6834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1.5T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3T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0.9947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9" name="Shape 229"/>
          <p:cNvSpPr/>
          <p:nvPr/>
        </p:nvSpPr>
        <p:spPr>
          <a:xfrm>
            <a:off x="7697441" y="9107303"/>
            <a:ext cx="5219615" cy="489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*ตัด position ตาม CMRtool ที่ให้ผล error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T2s15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4327575" y="195018"/>
            <a:ext cx="53236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1.5Tesla T2* Result</a:t>
            </a:r>
          </a:p>
        </p:txBody>
      </p:sp>
      <p:sp>
        <p:nvSpPr>
          <p:cNvPr id="233" name="Shape 233"/>
          <p:cNvSpPr/>
          <p:nvPr/>
        </p:nvSpPr>
        <p:spPr>
          <a:xfrm>
            <a:off x="2624362" y="8055675"/>
            <a:ext cx="189642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20%</a:t>
            </a:r>
          </a:p>
        </p:txBody>
      </p:sp>
      <p:sp>
        <p:nvSpPr>
          <p:cNvPr id="234" name="Shape 234"/>
          <p:cNvSpPr/>
          <p:nvPr/>
        </p:nvSpPr>
        <p:spPr>
          <a:xfrm>
            <a:off x="6816623" y="8055675"/>
            <a:ext cx="189642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10%</a:t>
            </a:r>
          </a:p>
        </p:txBody>
      </p:sp>
      <p:sp>
        <p:nvSpPr>
          <p:cNvPr id="235" name="Shape 235"/>
          <p:cNvSpPr/>
          <p:nvPr/>
        </p:nvSpPr>
        <p:spPr>
          <a:xfrm>
            <a:off x="7046699" y="7221509"/>
            <a:ext cx="171989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5%</a:t>
            </a:r>
          </a:p>
        </p:txBody>
      </p:sp>
      <p:graphicFrame>
        <p:nvGraphicFramePr>
          <p:cNvPr id="236" name="Table 236"/>
          <p:cNvGraphicFramePr/>
          <p:nvPr/>
        </p:nvGraphicFramePr>
        <p:xfrm>
          <a:off x="9358974" y="1841710"/>
          <a:ext cx="3451593" cy="563601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603188"/>
                <a:gridCol w="991604"/>
                <a:gridCol w="801614"/>
                <a:gridCol w="913765"/>
              </a:tblGrid>
              <a:tr h="330587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77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457200"/>
                      <a:r>
                        <a:rPr b="1"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loading 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33836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33836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5%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T2s15T_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 Shot 2559-08-09 at 12.57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5253" y="2213561"/>
            <a:ext cx="1418388" cy="87069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4509422" y="558858"/>
            <a:ext cx="4240131" cy="4120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3526439" y="760857"/>
            <a:ext cx="4240131" cy="4120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4327575" y="195018"/>
            <a:ext cx="53236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1.5Tesla T2* Result</a:t>
            </a:r>
          </a:p>
        </p:txBody>
      </p:sp>
      <p:sp>
        <p:nvSpPr>
          <p:cNvPr id="243" name="Shape 243"/>
          <p:cNvSpPr/>
          <p:nvPr/>
        </p:nvSpPr>
        <p:spPr>
          <a:xfrm>
            <a:off x="7874893" y="4289795"/>
            <a:ext cx="17198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5%</a:t>
            </a:r>
          </a:p>
        </p:txBody>
      </p:sp>
      <p:sp>
        <p:nvSpPr>
          <p:cNvPr id="244" name="Shape 244"/>
          <p:cNvSpPr/>
          <p:nvPr/>
        </p:nvSpPr>
        <p:spPr>
          <a:xfrm>
            <a:off x="9651905" y="6637561"/>
            <a:ext cx="189642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10%</a:t>
            </a:r>
          </a:p>
        </p:txBody>
      </p:sp>
      <p:sp>
        <p:nvSpPr>
          <p:cNvPr id="245" name="Shape 245"/>
          <p:cNvSpPr/>
          <p:nvPr/>
        </p:nvSpPr>
        <p:spPr>
          <a:xfrm>
            <a:off x="4152774" y="5944261"/>
            <a:ext cx="189642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20%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เพิ่มเงื่อนไขตรวจสอบค่า T2*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57200" indent="-228600" defTabSz="457200">
              <a:spcBef>
                <a:spcPts val="0"/>
              </a:spcBef>
              <a:buSzPct val="100000"/>
              <a:buFont typeface="Helvetica"/>
              <a:buChar char="-"/>
              <a:defRPr sz="2200">
                <a:uFill>
                  <a:solidFill>
                    <a:srgbClr val="000000"/>
                  </a:solidFill>
                </a:u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การตรวขสอบว่าค่า </a:t>
            </a:r>
            <a:r>
              <a:t>T2* </a:t>
            </a:r>
            <a:r>
              <a:t>ที่ได้ถูกต้องหรือไม่</a:t>
            </a:r>
          </a:p>
          <a:p>
            <a:pPr marL="457200" indent="-228600" defTabSz="457200">
              <a:spcBef>
                <a:spcPts val="0"/>
              </a:spcBef>
              <a:buSzPct val="100000"/>
              <a:buFont typeface="Helvetica"/>
              <a:buChar char="-"/>
              <a:defRPr sz="2200">
                <a:uFill>
                  <a:solidFill>
                    <a:srgbClr val="000000"/>
                  </a:solidFill>
                </a:u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1. </a:t>
            </a:r>
            <a:r>
              <a:t>ค่า </a:t>
            </a:r>
            <a:r>
              <a:t>ratio </a:t>
            </a:r>
            <a:r>
              <a:t>ต้องมีค่าต่ำกว่า  </a:t>
            </a:r>
            <a:r>
              <a:t>0.317 </a:t>
            </a:r>
          </a:p>
          <a:p>
            <a:pPr marL="457200" indent="-228600" defTabSz="457200">
              <a:spcBef>
                <a:spcPts val="0"/>
              </a:spcBef>
              <a:buSzPct val="100000"/>
              <a:buFont typeface="Helvetica"/>
              <a:buChar char="-"/>
              <a:defRPr sz="2200">
                <a:uFill>
                  <a:solidFill>
                    <a:srgbClr val="000000"/>
                  </a:solidFill>
                </a:u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2. </a:t>
            </a:r>
            <a:r>
              <a:t>ค่า </a:t>
            </a:r>
            <a:r>
              <a:t>T2* </a:t>
            </a:r>
            <a:r>
              <a:t>ต้องไม่ติดลบ</a:t>
            </a:r>
          </a:p>
          <a:p>
            <a:pPr marL="457200" indent="-228600" defTabSz="457200">
              <a:spcBef>
                <a:spcPts val="0"/>
              </a:spcBef>
              <a:buSzPct val="100000"/>
              <a:buFont typeface="Helvetica"/>
              <a:buChar char="-"/>
              <a:defRPr sz="2200">
                <a:uFill>
                  <a:solidFill>
                    <a:srgbClr val="000000"/>
                  </a:solidFill>
                </a:u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</a:t>
            </a:r>
            <a:r>
              <a:t>ถ้าไม่ถูกต้องจะกำหนดให้ค่า </a:t>
            </a:r>
            <a:r>
              <a:t>T2* </a:t>
            </a:r>
            <a:r>
              <a:t>มีค่าต่ำกว่า </a:t>
            </a:r>
            <a:r>
              <a:t>1.097 </a:t>
            </a:r>
            <a:r>
              <a:t>โดยกำหนดให้มีค่าเท่ากับ </a:t>
            </a:r>
            <a:r>
              <a:t>0.549 เพื่อง่ายแก่การ plot chart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R2s15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Screen Shot 2559-08-09 at 12.57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80253" y="953580"/>
            <a:ext cx="1418388" cy="87069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4302201" y="195018"/>
            <a:ext cx="53743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1.5Tesla R2* Result</a:t>
            </a:r>
          </a:p>
        </p:txBody>
      </p:sp>
      <p:sp>
        <p:nvSpPr>
          <p:cNvPr id="250" name="Shape 250"/>
          <p:cNvSpPr/>
          <p:nvPr/>
        </p:nvSpPr>
        <p:spPr>
          <a:xfrm>
            <a:off x="4508905" y="7409646"/>
            <a:ext cx="171989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5%</a:t>
            </a:r>
          </a:p>
        </p:txBody>
      </p:sp>
      <p:sp>
        <p:nvSpPr>
          <p:cNvPr id="251" name="Shape 251"/>
          <p:cNvSpPr/>
          <p:nvPr/>
        </p:nvSpPr>
        <p:spPr>
          <a:xfrm>
            <a:off x="6563568" y="5093392"/>
            <a:ext cx="189642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10%</a:t>
            </a:r>
          </a:p>
        </p:txBody>
      </p:sp>
      <p:sp>
        <p:nvSpPr>
          <p:cNvPr id="252" name="Shape 252"/>
          <p:cNvSpPr/>
          <p:nvPr/>
        </p:nvSpPr>
        <p:spPr>
          <a:xfrm>
            <a:off x="4200044" y="3884882"/>
            <a:ext cx="189642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20%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R2s15T_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Screen Shot 2559-08-09 at 12.57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5253" y="2213561"/>
            <a:ext cx="1418388" cy="87069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4302201" y="195018"/>
            <a:ext cx="53743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1.5Tesla R2* Result</a:t>
            </a:r>
          </a:p>
        </p:txBody>
      </p:sp>
      <p:sp>
        <p:nvSpPr>
          <p:cNvPr id="257" name="Shape 257"/>
          <p:cNvSpPr/>
          <p:nvPr/>
        </p:nvSpPr>
        <p:spPr>
          <a:xfrm>
            <a:off x="2561335" y="4635500"/>
            <a:ext cx="189642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20%</a:t>
            </a:r>
          </a:p>
        </p:txBody>
      </p:sp>
      <p:sp>
        <p:nvSpPr>
          <p:cNvPr id="258" name="Shape 258"/>
          <p:cNvSpPr/>
          <p:nvPr/>
        </p:nvSpPr>
        <p:spPr>
          <a:xfrm>
            <a:off x="3128581" y="6070315"/>
            <a:ext cx="189642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10%</a:t>
            </a:r>
          </a:p>
        </p:txBody>
      </p:sp>
      <p:sp>
        <p:nvSpPr>
          <p:cNvPr id="259" name="Shape 259"/>
          <p:cNvSpPr/>
          <p:nvPr/>
        </p:nvSpPr>
        <p:spPr>
          <a:xfrm>
            <a:off x="6399724" y="6070315"/>
            <a:ext cx="17198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5%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125"/>
          <p:cNvGraphicFramePr/>
          <p:nvPr/>
        </p:nvGraphicFramePr>
        <p:xfrm>
          <a:off x="376261" y="1718378"/>
          <a:ext cx="12255453" cy="834072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1" bandCol="0" bandRow="1" rtl="0">
                <a:tableStyleId>{CF821DB8-F4EB-4A41-A1BA-3FCAFE7338EE}</a:tableStyleId>
              </a:tblPr>
              <a:tblGrid>
                <a:gridCol w="934317"/>
                <a:gridCol w="720889"/>
                <a:gridCol w="720889"/>
                <a:gridCol w="720889"/>
                <a:gridCol w="720889"/>
                <a:gridCol w="720889"/>
                <a:gridCol w="720889"/>
                <a:gridCol w="720889"/>
                <a:gridCol w="720889"/>
                <a:gridCol w="720889"/>
                <a:gridCol w="807395"/>
                <a:gridCol w="792978"/>
                <a:gridCol w="807395"/>
                <a:gridCol w="807395"/>
                <a:gridCol w="807395"/>
                <a:gridCol w="807395"/>
              </a:tblGrid>
              <a:tr h="393700">
                <a:tc gridSpan="16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39">
                          <a:sym typeface="Helvetica"/>
                        </a:rPr>
                        <a:t>1.5Tesla CMRtools Result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4000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gridSpan="15">
                  <a:txBody>
                    <a:bodyPr/>
                    <a:lstStyle/>
                    <a:p>
                      <a:pPr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4000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7.472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12.325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55.463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8.954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51.289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14.185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17.812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88.170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63.018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14.653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2.714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2.069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17.659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82.364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10.235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55.377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15.233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16.333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99.779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10.323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64.793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14.631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7.672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19.128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98.721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10.082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58.036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4.088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2.129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19.123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104.508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69.908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14.425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2.726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7.957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14.417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90.513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62.562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2.299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8.363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13.467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89.903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10.683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4.893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49.213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16.303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8.689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8.453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11.064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83.863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10.372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49.300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16.338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8.792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8.037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79.613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42.714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14.799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7.981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88.821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40.002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8.146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12.296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70.749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10.327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36.942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7.914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60.496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10.507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4.804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27.603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7.981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14.208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112.086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10.664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40.998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15.403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7.421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2.169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18.980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101.124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46.076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14.100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7.394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6" name="Shape 126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8"/>
          <p:cNvGraphicFramePr/>
          <p:nvPr/>
        </p:nvGraphicFramePr>
        <p:xfrm>
          <a:off x="312101" y="1718378"/>
          <a:ext cx="12383773" cy="834072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1" bandCol="0" bandRow="1" rtl="0">
                <a:tableStyleId>{CF821DB8-F4EB-4A41-A1BA-3FCAFE7338EE}</a:tableStyleId>
              </a:tblPr>
              <a:tblGrid>
                <a:gridCol w="925931"/>
                <a:gridCol w="761653"/>
                <a:gridCol w="731784"/>
                <a:gridCol w="731784"/>
                <a:gridCol w="731784"/>
                <a:gridCol w="731784"/>
                <a:gridCol w="731784"/>
                <a:gridCol w="731784"/>
                <a:gridCol w="731784"/>
                <a:gridCol w="731784"/>
                <a:gridCol w="806456"/>
                <a:gridCol w="806456"/>
                <a:gridCol w="806456"/>
                <a:gridCol w="806456"/>
                <a:gridCol w="806456"/>
                <a:gridCol w="806456"/>
              </a:tblGrid>
              <a:tr h="393700">
                <a:tc gridSpan="16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40">
                          <a:sym typeface="Helvetica"/>
                        </a:rPr>
                        <a:t>1.5Tesla MRIM Result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gridSpan="15">
                  <a:txBody>
                    <a:bodyPr/>
                    <a:lstStyle/>
                    <a:p>
                      <a:pPr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 sz="12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7.207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8.906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13.905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7.425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7.440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9.271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14.382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7.741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10.015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7.449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14.322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1.869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7.494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9.629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14.522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3.651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7.420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9.539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14.363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7.281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7.795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3.924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8.149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15.928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1.422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10.086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4.861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16.331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8.506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4.224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2.376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7.919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4.529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14.711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7.670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7.901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7.647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4.693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2.647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7.934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10.348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15.234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1.935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7.360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14.090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9" name="Shape 129"/>
          <p:cNvSpPr/>
          <p:nvPr/>
        </p:nvSpPr>
        <p:spPr>
          <a:xfrm>
            <a:off x="6601086" y="8166246"/>
            <a:ext cx="60725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T2* value on table = 0.549 mean T2* value less than 1.097</a:t>
            </a:r>
          </a:p>
        </p:txBody>
      </p:sp>
      <p:sp>
        <p:nvSpPr>
          <p:cNvPr id="130" name="Shape 130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32"/>
          <p:cNvGraphicFramePr/>
          <p:nvPr/>
        </p:nvGraphicFramePr>
        <p:xfrm>
          <a:off x="359473" y="1716942"/>
          <a:ext cx="12289029" cy="552132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1" bandCol="0" bandRow="1" rtl="0">
                <a:tableStyleId>{CF821DB8-F4EB-4A41-A1BA-3FCAFE7338EE}</a:tableStyleId>
              </a:tblPr>
              <a:tblGrid>
                <a:gridCol w="918845"/>
                <a:gridCol w="755824"/>
                <a:gridCol w="726184"/>
                <a:gridCol w="726184"/>
                <a:gridCol w="726184"/>
                <a:gridCol w="726184"/>
                <a:gridCol w="726184"/>
                <a:gridCol w="726184"/>
                <a:gridCol w="726184"/>
                <a:gridCol w="726184"/>
                <a:gridCol w="800284"/>
                <a:gridCol w="800284"/>
                <a:gridCol w="800284"/>
                <a:gridCol w="800284"/>
                <a:gridCol w="800284"/>
                <a:gridCol w="800284"/>
              </a:tblGrid>
              <a:tr h="393700">
                <a:tc gridSpan="16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40">
                          <a:sym typeface="Helvetica"/>
                        </a:rPr>
                        <a:t>3Tesla MRIM Result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400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gridSpan="15">
                  <a:txBody>
                    <a:bodyPr/>
                    <a:lstStyle/>
                    <a:p>
                      <a:pPr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193">
                <a:tc>
                  <a:txBody>
                    <a:bodyPr/>
                    <a:lstStyle/>
                    <a:p>
                      <a:pPr algn="l" defTabSz="457200">
                        <a:defRPr b="0" sz="12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5.459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6.624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17.389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5.914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6.507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9.287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11.171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6.835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8.497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15.874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6.872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8.660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12.666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6.640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7.808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10.816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13.094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6.508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8.857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5.560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1.476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7.081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1.341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6.108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8.647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11.591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17.732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6.961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7.376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5.453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8.525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2.655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1.741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6.116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12.673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10.074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1.129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6.615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10.846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10.913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3.741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7.199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3.438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1.338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11.279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3.441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12.581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5.430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11.056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3.157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6.081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3" name="Shape 133"/>
          <p:cNvSpPr/>
          <p:nvPr/>
        </p:nvSpPr>
        <p:spPr>
          <a:xfrm>
            <a:off x="6601086" y="8166246"/>
            <a:ext cx="60725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T2* value on table = 0.549 mean T2* value less than 1.097</a:t>
            </a:r>
          </a:p>
        </p:txBody>
      </p:sp>
      <p:sp>
        <p:nvSpPr>
          <p:cNvPr id="134" name="Shape 134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e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9660" y="1586122"/>
            <a:ext cx="8775140" cy="65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6781343" y="376580"/>
            <a:ext cx="36717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set1 loading 20%</a:t>
            </a:r>
          </a:p>
        </p:txBody>
      </p:sp>
      <p:graphicFrame>
        <p:nvGraphicFramePr>
          <p:cNvPr id="138" name="Table 138"/>
          <p:cNvGraphicFramePr/>
          <p:nvPr/>
        </p:nvGraphicFramePr>
        <p:xfrm>
          <a:off x="125476" y="546039"/>
          <a:ext cx="5473775" cy="866596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  <a:gridCol w="918845"/>
              </a:tblGrid>
              <a:tr h="50891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73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513914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513914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et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6475" y="1614928"/>
            <a:ext cx="8698325" cy="652374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6819750" y="549905"/>
            <a:ext cx="36717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set2 loading 10%</a:t>
            </a:r>
          </a:p>
        </p:txBody>
      </p:sp>
      <p:graphicFrame>
        <p:nvGraphicFramePr>
          <p:cNvPr id="142" name="Table 142"/>
          <p:cNvGraphicFramePr/>
          <p:nvPr/>
        </p:nvGraphicFramePr>
        <p:xfrm>
          <a:off x="125476" y="546039"/>
          <a:ext cx="5473775" cy="866596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  <a:gridCol w="918845"/>
              </a:tblGrid>
              <a:tr h="50891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73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513914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513914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et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1033" y="1624137"/>
            <a:ext cx="8673767" cy="650532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6959131" y="392337"/>
            <a:ext cx="34175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set3 loading 5%</a:t>
            </a:r>
          </a:p>
        </p:txBody>
      </p:sp>
      <p:graphicFrame>
        <p:nvGraphicFramePr>
          <p:cNvPr id="146" name="Table 146"/>
          <p:cNvGraphicFramePr/>
          <p:nvPr/>
        </p:nvGraphicFramePr>
        <p:xfrm>
          <a:off x="125476" y="546039"/>
          <a:ext cx="5473775" cy="866596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  <a:gridCol w="918845"/>
              </a:tblGrid>
              <a:tr h="50891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73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513914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513914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orig_img_ROI_15T_01.jpg"/>
          <p:cNvPicPr>
            <a:picLocks noChangeAspect="1"/>
          </p:cNvPicPr>
          <p:nvPr/>
        </p:nvPicPr>
        <p:blipFill>
          <a:blip r:embed="rId2">
            <a:extLst/>
          </a:blip>
          <a:srcRect l="19551" t="53538" r="54565" b="11777"/>
          <a:stretch>
            <a:fillRect/>
          </a:stretch>
        </p:blipFill>
        <p:spPr>
          <a:xfrm>
            <a:off x="-25728" y="-34110"/>
            <a:ext cx="4229101" cy="4250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dicom_img_fig_ROI_15T_01.jpg"/>
          <p:cNvPicPr>
            <a:picLocks noChangeAspect="1"/>
          </p:cNvPicPr>
          <p:nvPr/>
        </p:nvPicPr>
        <p:blipFill>
          <a:blip r:embed="rId3">
            <a:extLst/>
          </a:blip>
          <a:srcRect l="27143" t="14197" r="26260" b="24104"/>
          <a:stretch>
            <a:fillRect/>
          </a:stretch>
        </p:blipFill>
        <p:spPr>
          <a:xfrm>
            <a:off x="4387850" y="-8908"/>
            <a:ext cx="4229101" cy="4199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roi.png"/>
          <p:cNvPicPr>
            <a:picLocks noChangeAspect="1"/>
          </p:cNvPicPr>
          <p:nvPr/>
        </p:nvPicPr>
        <p:blipFill>
          <a:blip r:embed="rId4">
            <a:extLst/>
          </a:blip>
          <a:srcRect l="22413" t="15819" r="21408" b="16394"/>
          <a:stretch>
            <a:fillRect/>
          </a:stretch>
        </p:blipFill>
        <p:spPr>
          <a:xfrm>
            <a:off x="8792122" y="37526"/>
            <a:ext cx="4229101" cy="410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orig_img_ROI_15T_01.jpg"/>
          <p:cNvPicPr>
            <a:picLocks noChangeAspect="1"/>
          </p:cNvPicPr>
          <p:nvPr/>
        </p:nvPicPr>
        <p:blipFill>
          <a:blip r:embed="rId2">
            <a:extLst/>
          </a:blip>
          <a:srcRect l="50025" t="49037" r="15108" b="4719"/>
          <a:stretch>
            <a:fillRect/>
          </a:stretch>
        </p:blipFill>
        <p:spPr>
          <a:xfrm>
            <a:off x="-25728" y="4362989"/>
            <a:ext cx="4229103" cy="420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TRIMTESTAVG_T01.png"/>
          <p:cNvPicPr>
            <a:picLocks noChangeAspect="1"/>
          </p:cNvPicPr>
          <p:nvPr/>
        </p:nvPicPr>
        <p:blipFill>
          <a:blip r:embed="rId5">
            <a:extLst/>
          </a:blip>
          <a:srcRect l="5989" t="0" r="0" b="0"/>
          <a:stretch>
            <a:fillRect/>
          </a:stretch>
        </p:blipFill>
        <p:spPr>
          <a:xfrm>
            <a:off x="4266672" y="4446893"/>
            <a:ext cx="4775728" cy="381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TRIMTESTAVG_T01.png"/>
          <p:cNvPicPr>
            <a:picLocks noChangeAspect="1"/>
          </p:cNvPicPr>
          <p:nvPr/>
        </p:nvPicPr>
        <p:blipFill>
          <a:blip r:embed="rId6">
            <a:extLst/>
          </a:blip>
          <a:srcRect l="5682" t="0" r="0" b="0"/>
          <a:stretch>
            <a:fillRect/>
          </a:stretch>
        </p:blipFill>
        <p:spPr>
          <a:xfrm>
            <a:off x="8655359" y="4446894"/>
            <a:ext cx="4791314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965710" y="8542888"/>
            <a:ext cx="22462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7.47</a:t>
            </a:r>
          </a:p>
        </p:txBody>
      </p:sp>
      <p:sp>
        <p:nvSpPr>
          <p:cNvPr id="155" name="Shape 155"/>
          <p:cNvSpPr/>
          <p:nvPr/>
        </p:nvSpPr>
        <p:spPr>
          <a:xfrm>
            <a:off x="907303" y="9027419"/>
            <a:ext cx="23630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CMRtools 1.5T</a:t>
            </a:r>
          </a:p>
        </p:txBody>
      </p:sp>
      <p:sp>
        <p:nvSpPr>
          <p:cNvPr id="156" name="Shape 156"/>
          <p:cNvSpPr/>
          <p:nvPr/>
        </p:nvSpPr>
        <p:spPr>
          <a:xfrm>
            <a:off x="5768360" y="8844367"/>
            <a:ext cx="177222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1.5T</a:t>
            </a:r>
          </a:p>
        </p:txBody>
      </p:sp>
      <p:sp>
        <p:nvSpPr>
          <p:cNvPr id="157" name="Shape 157"/>
          <p:cNvSpPr/>
          <p:nvPr/>
        </p:nvSpPr>
        <p:spPr>
          <a:xfrm>
            <a:off x="10307973" y="8722619"/>
            <a:ext cx="14862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3T</a:t>
            </a:r>
          </a:p>
        </p:txBody>
      </p:sp>
      <p:sp>
        <p:nvSpPr>
          <p:cNvPr id="158" name="Shape 158"/>
          <p:cNvSpPr/>
          <p:nvPr/>
        </p:nvSpPr>
        <p:spPr>
          <a:xfrm>
            <a:off x="5404257" y="8381109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7.207</a:t>
            </a:r>
          </a:p>
        </p:txBody>
      </p:sp>
      <p:sp>
        <p:nvSpPr>
          <p:cNvPr id="159" name="Shape 159"/>
          <p:cNvSpPr/>
          <p:nvPr/>
        </p:nvSpPr>
        <p:spPr>
          <a:xfrm>
            <a:off x="9800881" y="82380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5.459</a:t>
            </a:r>
          </a:p>
        </p:txBody>
      </p:sp>
      <p:sp>
        <p:nvSpPr>
          <p:cNvPr id="160" name="Shape 160"/>
          <p:cNvSpPr/>
          <p:nvPr/>
        </p:nvSpPr>
        <p:spPr>
          <a:xfrm>
            <a:off x="9666350" y="9300198"/>
            <a:ext cx="3332155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 1  Conc. 0.505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