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Relationship Id="rId3" Type="http://schemas.openxmlformats.org/officeDocument/2006/relationships/image" Target="../media/image4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3" Type="http://schemas.openxmlformats.org/officeDocument/2006/relationships/image" Target="../media/image4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3714962" y="1878296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Phantom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transfer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Table 192"/>
          <p:cNvGraphicFramePr/>
          <p:nvPr/>
        </p:nvGraphicFramePr>
        <p:xfrm>
          <a:off x="376261" y="1718378"/>
          <a:ext cx="12255453" cy="834072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1" rtl="0">
                <a:tableStyleId>{CF821DB8-F4EB-4A41-A1BA-3FCAFE7338EE}</a:tableStyleId>
              </a:tblPr>
              <a:tblGrid>
                <a:gridCol w="934317"/>
                <a:gridCol w="720889"/>
                <a:gridCol w="720889"/>
                <a:gridCol w="720889"/>
                <a:gridCol w="720889"/>
                <a:gridCol w="720889"/>
                <a:gridCol w="720889"/>
                <a:gridCol w="720889"/>
                <a:gridCol w="720889"/>
                <a:gridCol w="720889"/>
                <a:gridCol w="807395"/>
                <a:gridCol w="792978"/>
                <a:gridCol w="807395"/>
                <a:gridCol w="807395"/>
                <a:gridCol w="807395"/>
                <a:gridCol w="807395"/>
              </a:tblGrid>
              <a:tr h="393700">
                <a:tc gridSpan="16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39">
                          <a:sym typeface="Helvetica"/>
                        </a:rPr>
                        <a:t>1.5Tesla CMRtools Result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7.472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12.325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55.463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8.954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51.289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14.185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17.812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88.170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63.018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14.653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17.659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82.364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10.235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55.377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15.233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99.779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64.793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14.631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98.721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58.036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19.123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104.508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69.908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14.425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7.957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14.417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90.513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62.562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8.363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13.467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89.903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10.683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4.893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49.213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8.453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11.064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83.863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49.300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8.792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8.037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79.613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42.714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14.799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7.981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88.821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40.002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8.146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12.296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70.749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36.942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7.914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60.496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10.507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27.603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7.981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14.208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112.086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10.664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40.998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15.403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18.980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101.124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46.076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14.100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3" name="Shape 193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 195"/>
          <p:cNvGraphicFramePr/>
          <p:nvPr/>
        </p:nvGraphicFramePr>
        <p:xfrm>
          <a:off x="312101" y="1718378"/>
          <a:ext cx="12383773" cy="834072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1" rtl="0">
                <a:tableStyleId>{CF821DB8-F4EB-4A41-A1BA-3FCAFE7338EE}</a:tableStyleId>
              </a:tblPr>
              <a:tblGrid>
                <a:gridCol w="925931"/>
                <a:gridCol w="761653"/>
                <a:gridCol w="731784"/>
                <a:gridCol w="731784"/>
                <a:gridCol w="731784"/>
                <a:gridCol w="731784"/>
                <a:gridCol w="731784"/>
                <a:gridCol w="731784"/>
                <a:gridCol w="731784"/>
                <a:gridCol w="731784"/>
                <a:gridCol w="806456"/>
                <a:gridCol w="806456"/>
                <a:gridCol w="806456"/>
                <a:gridCol w="806456"/>
                <a:gridCol w="806456"/>
                <a:gridCol w="806456"/>
              </a:tblGrid>
              <a:tr h="393700">
                <a:tc gridSpan="16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40">
                          <a:sym typeface="Helvetica"/>
                        </a:rPr>
                        <a:t>1.5Tesla MRIM Result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7.207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8.906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13.905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9.271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7.741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7.494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14.522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3.651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9.539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7.795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15.928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4.861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8.506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7.919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14.711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7.901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7.647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4.693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2.647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7.934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15.234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1.935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7.360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14.090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6" name="Shape 196"/>
          <p:cNvSpPr/>
          <p:nvPr/>
        </p:nvSpPr>
        <p:spPr>
          <a:xfrm>
            <a:off x="6601086" y="8166246"/>
            <a:ext cx="60725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T2* value on table = 0.549 mean T2* value less than 1.097</a:t>
            </a:r>
          </a:p>
        </p:txBody>
      </p:sp>
      <p:sp>
        <p:nvSpPr>
          <p:cNvPr id="197" name="Shape 197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Table 199"/>
          <p:cNvGraphicFramePr/>
          <p:nvPr/>
        </p:nvGraphicFramePr>
        <p:xfrm>
          <a:off x="359473" y="1716942"/>
          <a:ext cx="12289029" cy="552132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1" rtl="0">
                <a:tableStyleId>{CF821DB8-F4EB-4A41-A1BA-3FCAFE7338EE}</a:tableStyleId>
              </a:tblPr>
              <a:tblGrid>
                <a:gridCol w="918845"/>
                <a:gridCol w="755824"/>
                <a:gridCol w="726184"/>
                <a:gridCol w="726184"/>
                <a:gridCol w="726184"/>
                <a:gridCol w="726184"/>
                <a:gridCol w="726184"/>
                <a:gridCol w="726184"/>
                <a:gridCol w="726184"/>
                <a:gridCol w="726184"/>
                <a:gridCol w="800284"/>
                <a:gridCol w="800284"/>
                <a:gridCol w="800284"/>
                <a:gridCol w="800284"/>
                <a:gridCol w="800284"/>
                <a:gridCol w="800284"/>
              </a:tblGrid>
              <a:tr h="393700">
                <a:tc gridSpan="16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40">
                          <a:sym typeface="Helvetica"/>
                        </a:rPr>
                        <a:t>3Tesla MRIM Result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400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93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5.459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17.389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5.914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6.507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9.287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6.835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8.497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15.874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6.872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12.666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7.808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10.816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13.094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6.508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8.857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5.560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7.081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6.108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8.647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17.732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6.961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7.376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5.453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8.525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2.655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6.116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12.673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6.615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10.846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10.913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11.279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12.581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5.430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11.056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0" name="Shape 200"/>
          <p:cNvSpPr/>
          <p:nvPr/>
        </p:nvSpPr>
        <p:spPr>
          <a:xfrm>
            <a:off x="6601086" y="8166246"/>
            <a:ext cx="60725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T2* value on table = 0.549 mean T2* value less than 1.097</a:t>
            </a:r>
          </a:p>
        </p:txBody>
      </p:sp>
      <p:sp>
        <p:nvSpPr>
          <p:cNvPr id="201" name="Shape 201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e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660" y="1586122"/>
            <a:ext cx="8775140" cy="65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6781343" y="376580"/>
            <a:ext cx="36717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set1 loading 20%</a:t>
            </a:r>
          </a:p>
        </p:txBody>
      </p:sp>
      <p:graphicFrame>
        <p:nvGraphicFramePr>
          <p:cNvPr id="205" name="Table 205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e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475" y="1614928"/>
            <a:ext cx="8698325" cy="652374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6819750" y="549905"/>
            <a:ext cx="36717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set2 loading 10%</a:t>
            </a:r>
          </a:p>
        </p:txBody>
      </p:sp>
      <p:graphicFrame>
        <p:nvGraphicFramePr>
          <p:cNvPr id="209" name="Table 209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et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1033" y="1624137"/>
            <a:ext cx="8673767" cy="6505326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6959131" y="392337"/>
            <a:ext cx="3417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set3 loading 5%</a:t>
            </a:r>
          </a:p>
        </p:txBody>
      </p:sp>
      <p:graphicFrame>
        <p:nvGraphicFramePr>
          <p:cNvPr id="213" name="Table 213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orig_img_ROI_15T_01.jpg"/>
          <p:cNvPicPr>
            <a:picLocks noChangeAspect="1"/>
          </p:cNvPicPr>
          <p:nvPr/>
        </p:nvPicPr>
        <p:blipFill>
          <a:blip r:embed="rId2">
            <a:extLst/>
          </a:blip>
          <a:srcRect l="19551" t="53538" r="54565" b="11777"/>
          <a:stretch>
            <a:fillRect/>
          </a:stretch>
        </p:blipFill>
        <p:spPr>
          <a:xfrm>
            <a:off x="-25728" y="-34110"/>
            <a:ext cx="4229101" cy="4250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dicom_img_fig_ROI_15T_01.jpg"/>
          <p:cNvPicPr>
            <a:picLocks noChangeAspect="1"/>
          </p:cNvPicPr>
          <p:nvPr/>
        </p:nvPicPr>
        <p:blipFill>
          <a:blip r:embed="rId3">
            <a:extLst/>
          </a:blip>
          <a:srcRect l="27143" t="14197" r="26260" b="24104"/>
          <a:stretch>
            <a:fillRect/>
          </a:stretch>
        </p:blipFill>
        <p:spPr>
          <a:xfrm>
            <a:off x="4387850" y="-8908"/>
            <a:ext cx="4229100" cy="4199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roi.png"/>
          <p:cNvPicPr>
            <a:picLocks noChangeAspect="1"/>
          </p:cNvPicPr>
          <p:nvPr/>
        </p:nvPicPr>
        <p:blipFill>
          <a:blip r:embed="rId4">
            <a:extLst/>
          </a:blip>
          <a:srcRect l="22413" t="15819" r="21408" b="16394"/>
          <a:stretch>
            <a:fillRect/>
          </a:stretch>
        </p:blipFill>
        <p:spPr>
          <a:xfrm>
            <a:off x="8792122" y="37526"/>
            <a:ext cx="42291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orig_img_ROI_15T_01.jpg"/>
          <p:cNvPicPr>
            <a:picLocks noChangeAspect="1"/>
          </p:cNvPicPr>
          <p:nvPr/>
        </p:nvPicPr>
        <p:blipFill>
          <a:blip r:embed="rId2">
            <a:extLst/>
          </a:blip>
          <a:srcRect l="50025" t="49037" r="15108" b="4719"/>
          <a:stretch>
            <a:fillRect/>
          </a:stretch>
        </p:blipFill>
        <p:spPr>
          <a:xfrm>
            <a:off x="-25728" y="4362989"/>
            <a:ext cx="4229104" cy="420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TRIMTESTAVG_T01.png"/>
          <p:cNvPicPr>
            <a:picLocks noChangeAspect="1"/>
          </p:cNvPicPr>
          <p:nvPr/>
        </p:nvPicPr>
        <p:blipFill>
          <a:blip r:embed="rId5">
            <a:extLst/>
          </a:blip>
          <a:srcRect l="5989" t="0" r="0" b="0"/>
          <a:stretch>
            <a:fillRect/>
          </a:stretch>
        </p:blipFill>
        <p:spPr>
          <a:xfrm>
            <a:off x="4266672" y="4446894"/>
            <a:ext cx="4775728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TRIMTESTAVG_T01.png"/>
          <p:cNvPicPr>
            <a:picLocks noChangeAspect="1"/>
          </p:cNvPicPr>
          <p:nvPr/>
        </p:nvPicPr>
        <p:blipFill>
          <a:blip r:embed="rId6">
            <a:extLst/>
          </a:blip>
          <a:srcRect l="5682" t="0" r="0" b="0"/>
          <a:stretch>
            <a:fillRect/>
          </a:stretch>
        </p:blipFill>
        <p:spPr>
          <a:xfrm>
            <a:off x="8655359" y="4446894"/>
            <a:ext cx="4791314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965710" y="8542888"/>
            <a:ext cx="22462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7.47</a:t>
            </a:r>
          </a:p>
        </p:txBody>
      </p:sp>
      <p:sp>
        <p:nvSpPr>
          <p:cNvPr id="222" name="Shape 222"/>
          <p:cNvSpPr/>
          <p:nvPr/>
        </p:nvSpPr>
        <p:spPr>
          <a:xfrm>
            <a:off x="907303" y="9027420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223" name="Shape 223"/>
          <p:cNvSpPr/>
          <p:nvPr/>
        </p:nvSpPr>
        <p:spPr>
          <a:xfrm>
            <a:off x="5768359" y="8844367"/>
            <a:ext cx="17722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224" name="Shape 224"/>
          <p:cNvSpPr/>
          <p:nvPr/>
        </p:nvSpPr>
        <p:spPr>
          <a:xfrm>
            <a:off x="10307973" y="8722620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225" name="Shape 225"/>
          <p:cNvSpPr/>
          <p:nvPr/>
        </p:nvSpPr>
        <p:spPr>
          <a:xfrm>
            <a:off x="5404257" y="8381109"/>
            <a:ext cx="2500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7.207</a:t>
            </a:r>
          </a:p>
        </p:txBody>
      </p:sp>
      <p:sp>
        <p:nvSpPr>
          <p:cNvPr id="226" name="Shape 226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5.459</a:t>
            </a:r>
          </a:p>
        </p:txBody>
      </p:sp>
      <p:sp>
        <p:nvSpPr>
          <p:cNvPr id="227" name="Shape 227"/>
          <p:cNvSpPr/>
          <p:nvPr/>
        </p:nvSpPr>
        <p:spPr>
          <a:xfrm>
            <a:off x="9666350" y="9300198"/>
            <a:ext cx="3332154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1  Conc. 0.505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orig_img_ROI_15T_02.jpg"/>
          <p:cNvPicPr>
            <a:picLocks noChangeAspect="1"/>
          </p:cNvPicPr>
          <p:nvPr/>
        </p:nvPicPr>
        <p:blipFill>
          <a:blip r:embed="rId2">
            <a:extLst/>
          </a:blip>
          <a:srcRect l="19693" t="53713" r="54173" b="11350"/>
          <a:stretch>
            <a:fillRect/>
          </a:stretch>
        </p:blipFill>
        <p:spPr>
          <a:xfrm>
            <a:off x="-3682" y="40066"/>
            <a:ext cx="4229101" cy="4240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dicom_img_fig_ROI_15T_02.jpg"/>
          <p:cNvPicPr>
            <a:picLocks noChangeAspect="1"/>
          </p:cNvPicPr>
          <p:nvPr/>
        </p:nvPicPr>
        <p:blipFill>
          <a:blip r:embed="rId3">
            <a:extLst/>
          </a:blip>
          <a:srcRect l="27663" t="14570" r="26974" b="24181"/>
          <a:stretch>
            <a:fillRect/>
          </a:stretch>
        </p:blipFill>
        <p:spPr>
          <a:xfrm>
            <a:off x="4387850" y="18834"/>
            <a:ext cx="4229100" cy="4282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roi.png"/>
          <p:cNvPicPr>
            <a:picLocks noChangeAspect="1"/>
          </p:cNvPicPr>
          <p:nvPr/>
        </p:nvPicPr>
        <p:blipFill>
          <a:blip r:embed="rId4">
            <a:extLst/>
          </a:blip>
          <a:srcRect l="24496" t="16260" r="23671" b="16604"/>
          <a:stretch>
            <a:fillRect/>
          </a:stretch>
        </p:blipFill>
        <p:spPr>
          <a:xfrm>
            <a:off x="8779381" y="-5417"/>
            <a:ext cx="4229101" cy="4108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TRIMTESTAVG_T02.png"/>
          <p:cNvPicPr>
            <a:picLocks noChangeAspect="1"/>
          </p:cNvPicPr>
          <p:nvPr/>
        </p:nvPicPr>
        <p:blipFill>
          <a:blip r:embed="rId5">
            <a:extLst/>
          </a:blip>
          <a:srcRect l="6682" t="0" r="0" b="0"/>
          <a:stretch>
            <a:fillRect/>
          </a:stretch>
        </p:blipFill>
        <p:spPr>
          <a:xfrm>
            <a:off x="4301887" y="4506451"/>
            <a:ext cx="4740513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TRIMTESTAVG_T02.png"/>
          <p:cNvPicPr>
            <a:picLocks noChangeAspect="1"/>
          </p:cNvPicPr>
          <p:nvPr/>
        </p:nvPicPr>
        <p:blipFill>
          <a:blip r:embed="rId6">
            <a:extLst/>
          </a:blip>
          <a:srcRect l="5591" t="0" r="0" b="0"/>
          <a:stretch>
            <a:fillRect/>
          </a:stretch>
        </p:blipFill>
        <p:spPr>
          <a:xfrm>
            <a:off x="8637989" y="4506451"/>
            <a:ext cx="4795943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orig_img_ROI_15T_02.jpg"/>
          <p:cNvPicPr>
            <a:picLocks noChangeAspect="1"/>
          </p:cNvPicPr>
          <p:nvPr/>
        </p:nvPicPr>
        <p:blipFill>
          <a:blip r:embed="rId2">
            <a:extLst/>
          </a:blip>
          <a:srcRect l="50183" t="48932" r="15452" b="4984"/>
          <a:stretch>
            <a:fillRect/>
          </a:stretch>
        </p:blipFill>
        <p:spPr>
          <a:xfrm>
            <a:off x="-12383" y="4287550"/>
            <a:ext cx="4223547" cy="42479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965710" y="8542888"/>
            <a:ext cx="22462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3.86</a:t>
            </a:r>
          </a:p>
        </p:txBody>
      </p:sp>
      <p:sp>
        <p:nvSpPr>
          <p:cNvPr id="236" name="Shape 236"/>
          <p:cNvSpPr/>
          <p:nvPr/>
        </p:nvSpPr>
        <p:spPr>
          <a:xfrm>
            <a:off x="907303" y="9027420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237" name="Shape 237"/>
          <p:cNvSpPr/>
          <p:nvPr/>
        </p:nvSpPr>
        <p:spPr>
          <a:xfrm>
            <a:off x="5768359" y="8844367"/>
            <a:ext cx="17722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238" name="Shape 238"/>
          <p:cNvSpPr/>
          <p:nvPr/>
        </p:nvSpPr>
        <p:spPr>
          <a:xfrm>
            <a:off x="10307973" y="8722620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239" name="Shape 239"/>
          <p:cNvSpPr/>
          <p:nvPr/>
        </p:nvSpPr>
        <p:spPr>
          <a:xfrm>
            <a:off x="5404257" y="8381109"/>
            <a:ext cx="2500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3.644</a:t>
            </a:r>
          </a:p>
        </p:txBody>
      </p:sp>
      <p:sp>
        <p:nvSpPr>
          <p:cNvPr id="240" name="Shape 240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2.864</a:t>
            </a:r>
          </a:p>
        </p:txBody>
      </p:sp>
      <p:sp>
        <p:nvSpPr>
          <p:cNvPr id="241" name="Shape 241"/>
          <p:cNvSpPr/>
          <p:nvPr/>
        </p:nvSpPr>
        <p:spPr>
          <a:xfrm>
            <a:off x="9666350" y="9300198"/>
            <a:ext cx="3332154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2  Conc. 0.789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orig_img_ROI_15T_03.jpg"/>
          <p:cNvPicPr>
            <a:picLocks noChangeAspect="1"/>
          </p:cNvPicPr>
          <p:nvPr/>
        </p:nvPicPr>
        <p:blipFill>
          <a:blip r:embed="rId2">
            <a:extLst/>
          </a:blip>
          <a:srcRect l="18962" t="53538" r="54143" b="10889"/>
          <a:stretch>
            <a:fillRect/>
          </a:stretch>
        </p:blipFill>
        <p:spPr>
          <a:xfrm>
            <a:off x="-7817" y="-22886"/>
            <a:ext cx="4229101" cy="4195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dicom_img_fig_ROI_15T_03.jpg"/>
          <p:cNvPicPr>
            <a:picLocks noChangeAspect="1"/>
          </p:cNvPicPr>
          <p:nvPr/>
        </p:nvPicPr>
        <p:blipFill>
          <a:blip r:embed="rId3">
            <a:extLst/>
          </a:blip>
          <a:srcRect l="27695" t="14548" r="26506" b="24342"/>
          <a:stretch>
            <a:fillRect/>
          </a:stretch>
        </p:blipFill>
        <p:spPr>
          <a:xfrm>
            <a:off x="4387850" y="-41341"/>
            <a:ext cx="4229100" cy="4232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roi.png"/>
          <p:cNvPicPr>
            <a:picLocks noChangeAspect="1"/>
          </p:cNvPicPr>
          <p:nvPr/>
        </p:nvPicPr>
        <p:blipFill>
          <a:blip r:embed="rId4">
            <a:extLst/>
          </a:blip>
          <a:srcRect l="23849" t="15904" r="23849" b="15904"/>
          <a:stretch>
            <a:fillRect/>
          </a:stretch>
        </p:blipFill>
        <p:spPr>
          <a:xfrm>
            <a:off x="8774088" y="7078"/>
            <a:ext cx="4229101" cy="413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TRIMTESTAVG_T0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2400" y="4427667"/>
            <a:ext cx="5080000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TRIMTESTAVG_T0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48638" y="4427667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orig_img_ROI_15T_03.jpg"/>
          <p:cNvPicPr>
            <a:picLocks noChangeAspect="1"/>
          </p:cNvPicPr>
          <p:nvPr/>
        </p:nvPicPr>
        <p:blipFill>
          <a:blip r:embed="rId2">
            <a:extLst/>
          </a:blip>
          <a:srcRect l="50250" t="49595" r="15411" b="4961"/>
          <a:stretch>
            <a:fillRect/>
          </a:stretch>
        </p:blipFill>
        <p:spPr>
          <a:xfrm>
            <a:off x="14185" y="4184051"/>
            <a:ext cx="4263988" cy="423215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965710" y="8542888"/>
            <a:ext cx="22462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2.09</a:t>
            </a:r>
          </a:p>
        </p:txBody>
      </p:sp>
      <p:sp>
        <p:nvSpPr>
          <p:cNvPr id="250" name="Shape 250"/>
          <p:cNvSpPr/>
          <p:nvPr/>
        </p:nvSpPr>
        <p:spPr>
          <a:xfrm>
            <a:off x="907303" y="9027420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251" name="Shape 251"/>
          <p:cNvSpPr/>
          <p:nvPr/>
        </p:nvSpPr>
        <p:spPr>
          <a:xfrm>
            <a:off x="5768359" y="8844367"/>
            <a:ext cx="17722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252" name="Shape 252"/>
          <p:cNvSpPr/>
          <p:nvPr/>
        </p:nvSpPr>
        <p:spPr>
          <a:xfrm>
            <a:off x="10307973" y="8722620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253" name="Shape 253"/>
          <p:cNvSpPr/>
          <p:nvPr/>
        </p:nvSpPr>
        <p:spPr>
          <a:xfrm>
            <a:off x="5404257" y="8381109"/>
            <a:ext cx="2500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2.031</a:t>
            </a:r>
          </a:p>
        </p:txBody>
      </p:sp>
      <p:sp>
        <p:nvSpPr>
          <p:cNvPr id="254" name="Shape 254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1.771</a:t>
            </a:r>
          </a:p>
        </p:txBody>
      </p:sp>
      <p:sp>
        <p:nvSpPr>
          <p:cNvPr id="255" name="Shape 255"/>
          <p:cNvSpPr/>
          <p:nvPr/>
        </p:nvSpPr>
        <p:spPr>
          <a:xfrm>
            <a:off x="9666350" y="9300198"/>
            <a:ext cx="3332154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3  Conc. 1.413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orig_img_ROI_15T_04.jpg"/>
          <p:cNvPicPr>
            <a:picLocks noChangeAspect="1"/>
          </p:cNvPicPr>
          <p:nvPr/>
        </p:nvPicPr>
        <p:blipFill>
          <a:blip r:embed="rId2">
            <a:extLst/>
          </a:blip>
          <a:srcRect l="19267" t="53468" r="53864" b="10691"/>
          <a:stretch>
            <a:fillRect/>
          </a:stretch>
        </p:blipFill>
        <p:spPr>
          <a:xfrm>
            <a:off x="37434" y="-24180"/>
            <a:ext cx="4229101" cy="4230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dicom_img_fig_ROI_15T_04.jpg"/>
          <p:cNvPicPr>
            <a:picLocks noChangeAspect="1"/>
          </p:cNvPicPr>
          <p:nvPr/>
        </p:nvPicPr>
        <p:blipFill>
          <a:blip r:embed="rId3">
            <a:extLst/>
          </a:blip>
          <a:srcRect l="27154" t="14331" r="26327" b="23844"/>
          <a:stretch>
            <a:fillRect/>
          </a:stretch>
        </p:blipFill>
        <p:spPr>
          <a:xfrm>
            <a:off x="4387850" y="-16441"/>
            <a:ext cx="4229100" cy="4215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roi.png"/>
          <p:cNvPicPr>
            <a:picLocks noChangeAspect="1"/>
          </p:cNvPicPr>
          <p:nvPr/>
        </p:nvPicPr>
        <p:blipFill>
          <a:blip r:embed="rId4">
            <a:extLst/>
          </a:blip>
          <a:srcRect l="24301" t="16232" r="24301" b="16232"/>
          <a:stretch>
            <a:fillRect/>
          </a:stretch>
        </p:blipFill>
        <p:spPr>
          <a:xfrm>
            <a:off x="8738265" y="7570"/>
            <a:ext cx="4229101" cy="4167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TRIMTESTAVG_T0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2400" y="4285855"/>
            <a:ext cx="5080000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RIMTESTAVG_T0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12815" y="4285855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orig_img_ROI_15T_04.jpg"/>
          <p:cNvPicPr>
            <a:picLocks noChangeAspect="1"/>
          </p:cNvPicPr>
          <p:nvPr/>
        </p:nvPicPr>
        <p:blipFill>
          <a:blip r:embed="rId2">
            <a:extLst/>
          </a:blip>
          <a:srcRect l="50047" t="49148" r="15387" b="4947"/>
          <a:stretch>
            <a:fillRect/>
          </a:stretch>
        </p:blipFill>
        <p:spPr>
          <a:xfrm>
            <a:off x="7434" y="4212757"/>
            <a:ext cx="4289236" cy="4272179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838608" y="85428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12.32</a:t>
            </a:r>
          </a:p>
        </p:txBody>
      </p:sp>
      <p:sp>
        <p:nvSpPr>
          <p:cNvPr id="264" name="Shape 264"/>
          <p:cNvSpPr/>
          <p:nvPr/>
        </p:nvSpPr>
        <p:spPr>
          <a:xfrm>
            <a:off x="907303" y="9027420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265" name="Shape 265"/>
          <p:cNvSpPr/>
          <p:nvPr/>
        </p:nvSpPr>
        <p:spPr>
          <a:xfrm>
            <a:off x="5768359" y="8844367"/>
            <a:ext cx="17722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266" name="Shape 266"/>
          <p:cNvSpPr/>
          <p:nvPr/>
        </p:nvSpPr>
        <p:spPr>
          <a:xfrm>
            <a:off x="10307973" y="8722620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267" name="Shape 267"/>
          <p:cNvSpPr/>
          <p:nvPr/>
        </p:nvSpPr>
        <p:spPr>
          <a:xfrm>
            <a:off x="5404257" y="8381109"/>
            <a:ext cx="2500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1.807</a:t>
            </a:r>
          </a:p>
        </p:txBody>
      </p:sp>
      <p:sp>
        <p:nvSpPr>
          <p:cNvPr id="268" name="Shape 268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1.565</a:t>
            </a:r>
          </a:p>
        </p:txBody>
      </p:sp>
      <p:sp>
        <p:nvSpPr>
          <p:cNvPr id="269" name="Shape 269"/>
          <p:cNvSpPr/>
          <p:nvPr/>
        </p:nvSpPr>
        <p:spPr>
          <a:xfrm>
            <a:off x="9666350" y="9300198"/>
            <a:ext cx="3332154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4  Conc. 2.470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week1user1p1.png"/>
          <p:cNvPicPr>
            <a:picLocks noChangeAspect="1"/>
          </p:cNvPicPr>
          <p:nvPr/>
        </p:nvPicPr>
        <p:blipFill>
          <a:blip r:embed="rId2">
            <a:extLst/>
          </a:blip>
          <a:srcRect l="19165" t="48315" r="64620" b="35566"/>
          <a:stretch>
            <a:fillRect/>
          </a:stretch>
        </p:blipFill>
        <p:spPr>
          <a:xfrm>
            <a:off x="1526779" y="1712702"/>
            <a:ext cx="2024070" cy="2012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week1user1p2.png"/>
          <p:cNvPicPr>
            <a:picLocks noChangeAspect="1"/>
          </p:cNvPicPr>
          <p:nvPr/>
        </p:nvPicPr>
        <p:blipFill>
          <a:blip r:embed="rId3">
            <a:extLst/>
          </a:blip>
          <a:srcRect l="17958" t="32851" r="65935" b="51042"/>
          <a:stretch>
            <a:fillRect/>
          </a:stretch>
        </p:blipFill>
        <p:spPr>
          <a:xfrm>
            <a:off x="3807004" y="1711058"/>
            <a:ext cx="2010613" cy="2010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week1user1p3.png"/>
          <p:cNvPicPr>
            <a:picLocks noChangeAspect="1"/>
          </p:cNvPicPr>
          <p:nvPr/>
        </p:nvPicPr>
        <p:blipFill>
          <a:blip r:embed="rId4">
            <a:extLst/>
          </a:blip>
          <a:srcRect l="26281" t="19710" r="57601" b="64171"/>
          <a:stretch>
            <a:fillRect/>
          </a:stretch>
        </p:blipFill>
        <p:spPr>
          <a:xfrm>
            <a:off x="6071607" y="1717349"/>
            <a:ext cx="2012109" cy="2012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week1user1p4.png"/>
          <p:cNvPicPr>
            <a:picLocks noChangeAspect="1"/>
          </p:cNvPicPr>
          <p:nvPr/>
        </p:nvPicPr>
        <p:blipFill>
          <a:blip r:embed="rId5">
            <a:extLst/>
          </a:blip>
          <a:srcRect l="40606" t="13140" r="43217" b="70683"/>
          <a:stretch>
            <a:fillRect/>
          </a:stretch>
        </p:blipFill>
        <p:spPr>
          <a:xfrm>
            <a:off x="8339926" y="1714716"/>
            <a:ext cx="2019371" cy="2019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week1user1p5.png"/>
          <p:cNvPicPr>
            <a:picLocks noChangeAspect="1"/>
          </p:cNvPicPr>
          <p:nvPr/>
        </p:nvPicPr>
        <p:blipFill>
          <a:blip r:embed="rId6">
            <a:extLst/>
          </a:blip>
          <a:srcRect l="55628" t="17520" r="28300" b="66407"/>
          <a:stretch>
            <a:fillRect/>
          </a:stretch>
        </p:blipFill>
        <p:spPr>
          <a:xfrm>
            <a:off x="10627838" y="1723315"/>
            <a:ext cx="2006341" cy="2006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week1user2p1.png"/>
          <p:cNvPicPr>
            <a:picLocks noChangeAspect="1"/>
          </p:cNvPicPr>
          <p:nvPr/>
        </p:nvPicPr>
        <p:blipFill>
          <a:blip r:embed="rId7">
            <a:extLst/>
          </a:blip>
          <a:srcRect l="18834" t="48620" r="65040" b="35255"/>
          <a:stretch>
            <a:fillRect/>
          </a:stretch>
        </p:blipFill>
        <p:spPr>
          <a:xfrm>
            <a:off x="1532381" y="4251549"/>
            <a:ext cx="2012962" cy="2012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week1user2p2.png"/>
          <p:cNvPicPr>
            <a:picLocks noChangeAspect="1"/>
          </p:cNvPicPr>
          <p:nvPr/>
        </p:nvPicPr>
        <p:blipFill>
          <a:blip r:embed="rId8">
            <a:extLst/>
          </a:blip>
          <a:srcRect l="18396" t="32413" r="65476" b="51460"/>
          <a:stretch>
            <a:fillRect/>
          </a:stretch>
        </p:blipFill>
        <p:spPr>
          <a:xfrm>
            <a:off x="3805985" y="4249396"/>
            <a:ext cx="2013176" cy="2013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week1user2p3.png"/>
          <p:cNvPicPr>
            <a:picLocks noChangeAspect="1"/>
          </p:cNvPicPr>
          <p:nvPr/>
        </p:nvPicPr>
        <p:blipFill>
          <a:blip r:embed="rId9">
            <a:extLst/>
          </a:blip>
          <a:srcRect l="26281" t="19710" r="57538" b="64108"/>
          <a:stretch>
            <a:fillRect/>
          </a:stretch>
        </p:blipFill>
        <p:spPr>
          <a:xfrm>
            <a:off x="6072626" y="4252631"/>
            <a:ext cx="2019904" cy="2019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week1user2p4.png"/>
          <p:cNvPicPr>
            <a:picLocks noChangeAspect="1"/>
          </p:cNvPicPr>
          <p:nvPr/>
        </p:nvPicPr>
        <p:blipFill>
          <a:blip r:embed="rId10">
            <a:extLst/>
          </a:blip>
          <a:srcRect l="40401" t="14109" r="43535" b="69827"/>
          <a:stretch>
            <a:fillRect/>
          </a:stretch>
        </p:blipFill>
        <p:spPr>
          <a:xfrm>
            <a:off x="8347057" y="4261203"/>
            <a:ext cx="2005272" cy="2005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week1user2p5.png"/>
          <p:cNvPicPr>
            <a:picLocks noChangeAspect="1"/>
          </p:cNvPicPr>
          <p:nvPr/>
        </p:nvPicPr>
        <p:blipFill>
          <a:blip r:embed="rId11">
            <a:extLst/>
          </a:blip>
          <a:srcRect l="54752" t="17520" r="28969" b="66201"/>
          <a:stretch>
            <a:fillRect/>
          </a:stretch>
        </p:blipFill>
        <p:spPr>
          <a:xfrm>
            <a:off x="10615105" y="4249939"/>
            <a:ext cx="2032080" cy="2032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week1user3p1.png"/>
          <p:cNvPicPr>
            <a:picLocks noChangeAspect="1"/>
          </p:cNvPicPr>
          <p:nvPr/>
        </p:nvPicPr>
        <p:blipFill>
          <a:blip r:embed="rId12">
            <a:extLst/>
          </a:blip>
          <a:srcRect l="19272" t="47744" r="64492" b="36021"/>
          <a:stretch>
            <a:fillRect/>
          </a:stretch>
        </p:blipFill>
        <p:spPr>
          <a:xfrm>
            <a:off x="1525251" y="6791415"/>
            <a:ext cx="2026740" cy="2026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week1user3p2.png"/>
          <p:cNvPicPr>
            <a:picLocks noChangeAspect="1"/>
          </p:cNvPicPr>
          <p:nvPr/>
        </p:nvPicPr>
        <p:blipFill>
          <a:blip r:embed="rId13">
            <a:extLst/>
          </a:blip>
          <a:srcRect l="17958" t="32413" r="65893" b="51438"/>
          <a:stretch>
            <a:fillRect/>
          </a:stretch>
        </p:blipFill>
        <p:spPr>
          <a:xfrm>
            <a:off x="3804458" y="6789262"/>
            <a:ext cx="2015846" cy="2015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week1user3p3.png"/>
          <p:cNvPicPr>
            <a:picLocks noChangeAspect="1"/>
          </p:cNvPicPr>
          <p:nvPr/>
        </p:nvPicPr>
        <p:blipFill>
          <a:blip r:embed="rId14">
            <a:extLst/>
          </a:blip>
          <a:srcRect l="26281" t="19272" r="57648" b="64656"/>
          <a:stretch>
            <a:fillRect/>
          </a:stretch>
        </p:blipFill>
        <p:spPr>
          <a:xfrm>
            <a:off x="6074154" y="6792496"/>
            <a:ext cx="2006234" cy="2006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week1user3p4.png"/>
          <p:cNvPicPr>
            <a:picLocks noChangeAspect="1"/>
          </p:cNvPicPr>
          <p:nvPr/>
        </p:nvPicPr>
        <p:blipFill>
          <a:blip r:embed="rId15">
            <a:extLst/>
          </a:blip>
          <a:srcRect l="40654" t="13140" r="43265" b="70779"/>
          <a:stretch>
            <a:fillRect/>
          </a:stretch>
        </p:blipFill>
        <p:spPr>
          <a:xfrm>
            <a:off x="8347057" y="6793938"/>
            <a:ext cx="2007409" cy="2007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week1user3p5.png"/>
          <p:cNvPicPr>
            <a:picLocks noChangeAspect="1"/>
          </p:cNvPicPr>
          <p:nvPr/>
        </p:nvPicPr>
        <p:blipFill>
          <a:blip r:embed="rId16">
            <a:extLst/>
          </a:blip>
          <a:srcRect l="55190" t="17520" r="28720" b="66389"/>
          <a:stretch>
            <a:fillRect/>
          </a:stretch>
        </p:blipFill>
        <p:spPr>
          <a:xfrm>
            <a:off x="10639551" y="6795916"/>
            <a:ext cx="2008584" cy="200858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-47202" y="239493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User1</a:t>
            </a:r>
          </a:p>
        </p:txBody>
      </p:sp>
      <p:sp>
        <p:nvSpPr>
          <p:cNvPr id="138" name="Shape 138"/>
          <p:cNvSpPr/>
          <p:nvPr/>
        </p:nvSpPr>
        <p:spPr>
          <a:xfrm>
            <a:off x="-47202" y="4940807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User2</a:t>
            </a:r>
          </a:p>
        </p:txBody>
      </p:sp>
      <p:sp>
        <p:nvSpPr>
          <p:cNvPr id="139" name="Shape 139"/>
          <p:cNvSpPr/>
          <p:nvPr/>
        </p:nvSpPr>
        <p:spPr>
          <a:xfrm>
            <a:off x="-47202" y="7486684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User3</a:t>
            </a:r>
          </a:p>
        </p:txBody>
      </p:sp>
      <p:sp>
        <p:nvSpPr>
          <p:cNvPr id="140" name="Shape 140"/>
          <p:cNvSpPr/>
          <p:nvPr/>
        </p:nvSpPr>
        <p:spPr>
          <a:xfrm>
            <a:off x="1786087" y="1106794"/>
            <a:ext cx="150544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Position1</a:t>
            </a:r>
          </a:p>
        </p:txBody>
      </p:sp>
      <p:sp>
        <p:nvSpPr>
          <p:cNvPr id="141" name="Shape 141"/>
          <p:cNvSpPr/>
          <p:nvPr/>
        </p:nvSpPr>
        <p:spPr>
          <a:xfrm>
            <a:off x="4059566" y="1106794"/>
            <a:ext cx="150544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Position2</a:t>
            </a:r>
          </a:p>
        </p:txBody>
      </p:sp>
      <p:sp>
        <p:nvSpPr>
          <p:cNvPr id="142" name="Shape 142"/>
          <p:cNvSpPr/>
          <p:nvPr/>
        </p:nvSpPr>
        <p:spPr>
          <a:xfrm>
            <a:off x="6324963" y="1106794"/>
            <a:ext cx="150544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Position3</a:t>
            </a:r>
          </a:p>
        </p:txBody>
      </p:sp>
      <p:sp>
        <p:nvSpPr>
          <p:cNvPr id="143" name="Shape 143"/>
          <p:cNvSpPr/>
          <p:nvPr/>
        </p:nvSpPr>
        <p:spPr>
          <a:xfrm>
            <a:off x="8596854" y="1106794"/>
            <a:ext cx="150544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Position4</a:t>
            </a:r>
          </a:p>
        </p:txBody>
      </p:sp>
      <p:sp>
        <p:nvSpPr>
          <p:cNvPr id="144" name="Shape 144"/>
          <p:cNvSpPr/>
          <p:nvPr/>
        </p:nvSpPr>
        <p:spPr>
          <a:xfrm>
            <a:off x="10863838" y="1106794"/>
            <a:ext cx="150544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Position5</a:t>
            </a:r>
          </a:p>
        </p:txBody>
      </p:sp>
      <p:sp>
        <p:nvSpPr>
          <p:cNvPr id="145" name="Shape 145"/>
          <p:cNvSpPr/>
          <p:nvPr/>
        </p:nvSpPr>
        <p:spPr>
          <a:xfrm>
            <a:off x="1572130" y="124114"/>
            <a:ext cx="9860540" cy="69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ตัวอย่างการวัดด้วยโปรแกรม CMRtools ของทั้ง 3 คน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orig_img_ROI_15T_05.jpg"/>
          <p:cNvPicPr>
            <a:picLocks noChangeAspect="1"/>
          </p:cNvPicPr>
          <p:nvPr/>
        </p:nvPicPr>
        <p:blipFill>
          <a:blip r:embed="rId2">
            <a:extLst/>
          </a:blip>
          <a:srcRect l="19444" t="53663" r="53875" b="11637"/>
          <a:stretch>
            <a:fillRect/>
          </a:stretch>
        </p:blipFill>
        <p:spPr>
          <a:xfrm>
            <a:off x="-19623" y="-24903"/>
            <a:ext cx="4229101" cy="4124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dicom_img_fig_ROI_15T_05.jpg"/>
          <p:cNvPicPr>
            <a:picLocks noChangeAspect="1"/>
          </p:cNvPicPr>
          <p:nvPr/>
        </p:nvPicPr>
        <p:blipFill>
          <a:blip r:embed="rId3">
            <a:extLst/>
          </a:blip>
          <a:srcRect l="27347" t="14716" r="26358" b="24061"/>
          <a:stretch>
            <a:fillRect/>
          </a:stretch>
        </p:blipFill>
        <p:spPr>
          <a:xfrm>
            <a:off x="4387850" y="-59630"/>
            <a:ext cx="4229100" cy="4194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roi.png"/>
          <p:cNvPicPr>
            <a:picLocks noChangeAspect="1"/>
          </p:cNvPicPr>
          <p:nvPr/>
        </p:nvPicPr>
        <p:blipFill>
          <a:blip r:embed="rId4">
            <a:extLst/>
          </a:blip>
          <a:srcRect l="24013" t="16689" r="24013" b="16689"/>
          <a:stretch>
            <a:fillRect/>
          </a:stretch>
        </p:blipFill>
        <p:spPr>
          <a:xfrm>
            <a:off x="8795323" y="4862"/>
            <a:ext cx="4229101" cy="4065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TRIMTESTAVG_T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2400" y="4144044"/>
            <a:ext cx="5080000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TRIMTESTAVG_T0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69872" y="4144044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orig_img_ROI_15T_05.jpg"/>
          <p:cNvPicPr>
            <a:picLocks noChangeAspect="1"/>
          </p:cNvPicPr>
          <p:nvPr/>
        </p:nvPicPr>
        <p:blipFill>
          <a:blip r:embed="rId2">
            <a:extLst/>
          </a:blip>
          <a:srcRect l="50293" t="49373" r="15410" b="4864"/>
          <a:stretch>
            <a:fillRect/>
          </a:stretch>
        </p:blipFill>
        <p:spPr>
          <a:xfrm>
            <a:off x="-772" y="4182034"/>
            <a:ext cx="4191424" cy="4194534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838608" y="85428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55.46</a:t>
            </a:r>
          </a:p>
        </p:txBody>
      </p:sp>
      <p:sp>
        <p:nvSpPr>
          <p:cNvPr id="278" name="Shape 278"/>
          <p:cNvSpPr/>
          <p:nvPr/>
        </p:nvSpPr>
        <p:spPr>
          <a:xfrm>
            <a:off x="907303" y="9027420"/>
            <a:ext cx="23630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CMRtools 1.5T</a:t>
            </a:r>
          </a:p>
        </p:txBody>
      </p:sp>
      <p:sp>
        <p:nvSpPr>
          <p:cNvPr id="279" name="Shape 279"/>
          <p:cNvSpPr/>
          <p:nvPr/>
        </p:nvSpPr>
        <p:spPr>
          <a:xfrm>
            <a:off x="5768359" y="8844367"/>
            <a:ext cx="17722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1.5T</a:t>
            </a:r>
          </a:p>
        </p:txBody>
      </p:sp>
      <p:sp>
        <p:nvSpPr>
          <p:cNvPr id="280" name="Shape 280"/>
          <p:cNvSpPr/>
          <p:nvPr/>
        </p:nvSpPr>
        <p:spPr>
          <a:xfrm>
            <a:off x="10307973" y="8722620"/>
            <a:ext cx="14862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MRIM 3T</a:t>
            </a:r>
          </a:p>
        </p:txBody>
      </p:sp>
      <p:sp>
        <p:nvSpPr>
          <p:cNvPr id="281" name="Shape 281"/>
          <p:cNvSpPr/>
          <p:nvPr/>
        </p:nvSpPr>
        <p:spPr>
          <a:xfrm>
            <a:off x="5404257" y="8381109"/>
            <a:ext cx="2500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0.549</a:t>
            </a:r>
          </a:p>
        </p:txBody>
      </p:sp>
      <p:sp>
        <p:nvSpPr>
          <p:cNvPr id="282" name="Shape 282"/>
          <p:cNvSpPr/>
          <p:nvPr/>
        </p:nvSpPr>
        <p:spPr>
          <a:xfrm>
            <a:off x="9800881" y="8238088"/>
            <a:ext cx="2500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= 0.549</a:t>
            </a:r>
          </a:p>
        </p:txBody>
      </p:sp>
      <p:sp>
        <p:nvSpPr>
          <p:cNvPr id="283" name="Shape 283"/>
          <p:cNvSpPr/>
          <p:nvPr/>
        </p:nvSpPr>
        <p:spPr>
          <a:xfrm>
            <a:off x="9666350" y="9300198"/>
            <a:ext cx="3332154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 5  Conc. 5.059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correlat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6" name="Table 286"/>
          <p:cNvGraphicFramePr/>
          <p:nvPr/>
        </p:nvGraphicFramePr>
        <p:xfrm>
          <a:off x="8967425" y="2189041"/>
          <a:ext cx="3707026" cy="6079492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</a:tblGrid>
              <a:tr h="33427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77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755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36258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correlat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9" name="Table 289"/>
          <p:cNvGraphicFramePr/>
          <p:nvPr/>
        </p:nvGraphicFramePr>
        <p:xfrm>
          <a:off x="8772859" y="2210660"/>
          <a:ext cx="4625871" cy="607949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8845"/>
                <a:gridCol w="918845"/>
              </a:tblGrid>
              <a:tr h="33427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77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755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36258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olidFill>
                            <a:schemeClr val="accent5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solidFill>
                            <a:schemeClr val="accent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correlat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correlat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93" name="Table 293"/>
          <p:cNvGraphicFramePr/>
          <p:nvPr/>
        </p:nvGraphicFramePr>
        <p:xfrm>
          <a:off x="9161991" y="2189041"/>
          <a:ext cx="4625871" cy="6079492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916097"/>
                <a:gridCol w="918845"/>
                <a:gridCol w="918845"/>
              </a:tblGrid>
              <a:tr h="33427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77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755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36258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Table 295"/>
          <p:cNvGraphicFramePr/>
          <p:nvPr/>
        </p:nvGraphicFramePr>
        <p:xfrm>
          <a:off x="2503711" y="2705926"/>
          <a:ext cx="8010078" cy="43544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{EEE7283C-3CF3-47DC-8721-378D4A62B228}</a:tableStyleId>
              </a:tblPr>
              <a:tblGrid>
                <a:gridCol w="1999344"/>
                <a:gridCol w="1999344"/>
                <a:gridCol w="1999344"/>
                <a:gridCol w="1999344"/>
              </a:tblGrid>
              <a:tr h="868349"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Correlation Between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6834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1.5T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0.9993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6834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3T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0.9938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6834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1.5T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3T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0.9936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12*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6834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1.5T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3T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909C9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0.9947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6" name="Shape 296"/>
          <p:cNvSpPr/>
          <p:nvPr/>
        </p:nvSpPr>
        <p:spPr>
          <a:xfrm>
            <a:off x="7697440" y="9107303"/>
            <a:ext cx="5219616" cy="489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*ตัด position ตาม CMRtool ที่ให้ผล error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T2s15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4327575" y="195018"/>
            <a:ext cx="53236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T2* Result</a:t>
            </a:r>
          </a:p>
        </p:txBody>
      </p:sp>
      <p:sp>
        <p:nvSpPr>
          <p:cNvPr id="300" name="Shape 300"/>
          <p:cNvSpPr/>
          <p:nvPr/>
        </p:nvSpPr>
        <p:spPr>
          <a:xfrm>
            <a:off x="2624362" y="8055675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20%</a:t>
            </a:r>
          </a:p>
        </p:txBody>
      </p:sp>
      <p:sp>
        <p:nvSpPr>
          <p:cNvPr id="301" name="Shape 301"/>
          <p:cNvSpPr/>
          <p:nvPr/>
        </p:nvSpPr>
        <p:spPr>
          <a:xfrm>
            <a:off x="6816623" y="8055675"/>
            <a:ext cx="189642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10%</a:t>
            </a:r>
          </a:p>
        </p:txBody>
      </p:sp>
      <p:sp>
        <p:nvSpPr>
          <p:cNvPr id="302" name="Shape 302"/>
          <p:cNvSpPr/>
          <p:nvPr/>
        </p:nvSpPr>
        <p:spPr>
          <a:xfrm>
            <a:off x="7046699" y="7221509"/>
            <a:ext cx="171989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5%</a:t>
            </a:r>
          </a:p>
        </p:txBody>
      </p:sp>
      <p:graphicFrame>
        <p:nvGraphicFramePr>
          <p:cNvPr id="303" name="Table 303"/>
          <p:cNvGraphicFramePr/>
          <p:nvPr/>
        </p:nvGraphicFramePr>
        <p:xfrm>
          <a:off x="9358974" y="1841710"/>
          <a:ext cx="3451593" cy="563601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603188"/>
                <a:gridCol w="991604"/>
                <a:gridCol w="801614"/>
                <a:gridCol w="913765"/>
              </a:tblGrid>
              <a:tr h="330587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77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47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457200"/>
                      <a:r>
                        <a:rPr b="1"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loading 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383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33836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  <a:tr h="330587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27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727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T2s15T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Screen Shot 2559-08-09 at 12.57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5253" y="2213561"/>
            <a:ext cx="1418388" cy="870693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4509422" y="558858"/>
            <a:ext cx="4240131" cy="4120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3526439" y="760857"/>
            <a:ext cx="4240131" cy="412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4327575" y="195018"/>
            <a:ext cx="53236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T2* Result</a:t>
            </a:r>
          </a:p>
        </p:txBody>
      </p:sp>
      <p:sp>
        <p:nvSpPr>
          <p:cNvPr id="310" name="Shape 310"/>
          <p:cNvSpPr/>
          <p:nvPr/>
        </p:nvSpPr>
        <p:spPr>
          <a:xfrm>
            <a:off x="7874893" y="4289795"/>
            <a:ext cx="17198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5%</a:t>
            </a:r>
          </a:p>
        </p:txBody>
      </p:sp>
      <p:sp>
        <p:nvSpPr>
          <p:cNvPr id="311" name="Shape 311"/>
          <p:cNvSpPr/>
          <p:nvPr/>
        </p:nvSpPr>
        <p:spPr>
          <a:xfrm>
            <a:off x="9651905" y="6637561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10%</a:t>
            </a:r>
          </a:p>
        </p:txBody>
      </p:sp>
      <p:sp>
        <p:nvSpPr>
          <p:cNvPr id="312" name="Shape 312"/>
          <p:cNvSpPr/>
          <p:nvPr/>
        </p:nvSpPr>
        <p:spPr>
          <a:xfrm>
            <a:off x="4152774" y="5944261"/>
            <a:ext cx="189642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20%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R2s15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Screen Shot 2559-08-09 at 12.57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0253" y="953580"/>
            <a:ext cx="1418388" cy="870694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4302201" y="195018"/>
            <a:ext cx="53743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R2* Result</a:t>
            </a:r>
          </a:p>
        </p:txBody>
      </p:sp>
      <p:sp>
        <p:nvSpPr>
          <p:cNvPr id="317" name="Shape 317"/>
          <p:cNvSpPr/>
          <p:nvPr/>
        </p:nvSpPr>
        <p:spPr>
          <a:xfrm>
            <a:off x="4508905" y="7409646"/>
            <a:ext cx="171989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5%</a:t>
            </a:r>
          </a:p>
        </p:txBody>
      </p:sp>
      <p:sp>
        <p:nvSpPr>
          <p:cNvPr id="318" name="Shape 318"/>
          <p:cNvSpPr/>
          <p:nvPr/>
        </p:nvSpPr>
        <p:spPr>
          <a:xfrm>
            <a:off x="6563568" y="5093392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10%</a:t>
            </a:r>
          </a:p>
        </p:txBody>
      </p:sp>
      <p:sp>
        <p:nvSpPr>
          <p:cNvPr id="319" name="Shape 319"/>
          <p:cNvSpPr/>
          <p:nvPr/>
        </p:nvSpPr>
        <p:spPr>
          <a:xfrm>
            <a:off x="4200044" y="3884882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20%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R2s15T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Screen Shot 2559-08-09 at 12.57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5253" y="2213561"/>
            <a:ext cx="1418388" cy="870693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hape 323"/>
          <p:cNvSpPr/>
          <p:nvPr/>
        </p:nvSpPr>
        <p:spPr>
          <a:xfrm>
            <a:off x="4302201" y="195018"/>
            <a:ext cx="53743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R2* Result</a:t>
            </a:r>
          </a:p>
        </p:txBody>
      </p:sp>
      <p:sp>
        <p:nvSpPr>
          <p:cNvPr id="324" name="Shape 324"/>
          <p:cNvSpPr/>
          <p:nvPr/>
        </p:nvSpPr>
        <p:spPr>
          <a:xfrm>
            <a:off x="2561335" y="4635500"/>
            <a:ext cx="189642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20%</a:t>
            </a:r>
          </a:p>
        </p:txBody>
      </p:sp>
      <p:sp>
        <p:nvSpPr>
          <p:cNvPr id="325" name="Shape 325"/>
          <p:cNvSpPr/>
          <p:nvPr/>
        </p:nvSpPr>
        <p:spPr>
          <a:xfrm>
            <a:off x="3128581" y="6070315"/>
            <a:ext cx="189642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10%</a:t>
            </a:r>
          </a:p>
        </p:txBody>
      </p:sp>
      <p:sp>
        <p:nvSpPr>
          <p:cNvPr id="326" name="Shape 326"/>
          <p:cNvSpPr/>
          <p:nvPr/>
        </p:nvSpPr>
        <p:spPr>
          <a:xfrm>
            <a:off x="6399724" y="6070315"/>
            <a:ext cx="171989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loading 5%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Table 147"/>
          <p:cNvGraphicFramePr/>
          <p:nvPr/>
        </p:nvGraphicFramePr>
        <p:xfrm>
          <a:off x="127380" y="1150924"/>
          <a:ext cx="12413445" cy="83609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20039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652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267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7.47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13.25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54.44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47.03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19.14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92.33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9.66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64.82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18.61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80.75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54.69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2.80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7.76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17.79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99.77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69.01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7.71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18.55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90.83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64.20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20.31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98.07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9.83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72.22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2.72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15.74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83.79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69.06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14.75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84.56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49.39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16.39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8.73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8.53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11.79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87.89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55.73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16.39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8.84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11.76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82.64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4.81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46.62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14.80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78.90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40.70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11.90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81.42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38.04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11.95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60.04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28.21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16.89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106.90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41.03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7.42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19.12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90.14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49.62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sp>
        <p:nvSpPr>
          <p:cNvPr id="148" name="Shape 148"/>
          <p:cNvSpPr/>
          <p:nvPr/>
        </p:nvSpPr>
        <p:spPr>
          <a:xfrm>
            <a:off x="4374591" y="294114"/>
            <a:ext cx="42556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CMRtools User1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Table 150"/>
          <p:cNvGraphicFramePr/>
          <p:nvPr/>
        </p:nvGraphicFramePr>
        <p:xfrm>
          <a:off x="127380" y="1150924"/>
          <a:ext cx="12413445" cy="83609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20039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652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267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7.47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13.39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54.14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47.03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7.58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18.88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79.90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9.81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64.15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14.91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2.06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18.39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18.39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55.17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17.99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89.95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63.10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21.03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87.26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58.12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14.86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2.77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20.54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96.02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67.46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16.17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91.10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66.28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8.47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4.34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86.91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4.81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50.29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16.33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8.65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13.42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83.01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49.85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16.44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8.88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12.63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73.54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1.47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43.27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14.75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82.51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40.07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13.54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79.36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40.25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12.36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60.31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31.02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16.03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101.04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39.54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7.39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19.44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85.09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42.12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sp>
        <p:nvSpPr>
          <p:cNvPr id="151" name="Shape 151"/>
          <p:cNvSpPr/>
          <p:nvPr/>
        </p:nvSpPr>
        <p:spPr>
          <a:xfrm>
            <a:off x="4374591" y="294114"/>
            <a:ext cx="42556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CMRtools User2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Table 153"/>
          <p:cNvGraphicFramePr/>
          <p:nvPr/>
        </p:nvGraphicFramePr>
        <p:xfrm>
          <a:off x="127380" y="1150924"/>
          <a:ext cx="12413445" cy="83609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20039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652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267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2.09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12.48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52.14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50.80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7.58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20.56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88.36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4.52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2.72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19.96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70.49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55.99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20.23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97.95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77.48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7.72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19.66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118.88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11.97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72.10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21.79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93.00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9.77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73.80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14.60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15.91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87.09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74.78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8.46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4.38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80.09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52.99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16.42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4.52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4.46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12.41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83.58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55.75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16.42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1.80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12.99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78.41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4.81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51.64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10.69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82.37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45.44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14.86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1.81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84.62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40.96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13.94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55.89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10.34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28.80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13.75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83.00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10.74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32.09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259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week15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7.40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17.49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85.42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51.52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2.60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4374591" y="294114"/>
            <a:ext cx="42556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CMRtools User3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56"/>
          <p:cNvGraphicFramePr/>
          <p:nvPr/>
        </p:nvGraphicFramePr>
        <p:xfrm>
          <a:off x="740051" y="7366404"/>
          <a:ext cx="11981186" cy="221792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68236"/>
                <a:gridCol w="637121"/>
                <a:gridCol w="637121"/>
                <a:gridCol w="637121"/>
                <a:gridCol w="787031"/>
                <a:gridCol w="787031"/>
                <a:gridCol w="637121"/>
                <a:gridCol w="637121"/>
                <a:gridCol w="637121"/>
                <a:gridCol w="637121"/>
                <a:gridCol w="787031"/>
                <a:gridCol w="787031"/>
                <a:gridCol w="637121"/>
                <a:gridCol w="637121"/>
                <a:gridCol w="637121"/>
                <a:gridCol w="637121"/>
              </a:tblGrid>
              <a:tr h="5468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39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13.04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53.57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48.29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3059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SD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4.94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12.53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21.75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pic>
        <p:nvPicPr>
          <p:cNvPr id="157" name="week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5607" y="473788"/>
            <a:ext cx="10669912" cy="605589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1111323" y="869254"/>
            <a:ext cx="2749724" cy="148896"/>
          </a:xfrm>
          <a:prstGeom prst="leftRightArrow">
            <a:avLst>
              <a:gd name="adj1" fmla="val 21694"/>
              <a:gd name="adj2" fmla="val 166596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1504228" y="898056"/>
            <a:ext cx="1672916" cy="41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loading 20%</a:t>
            </a:r>
          </a:p>
        </p:txBody>
      </p:sp>
      <p:sp>
        <p:nvSpPr>
          <p:cNvPr id="160" name="Shape 160"/>
          <p:cNvSpPr/>
          <p:nvPr/>
        </p:nvSpPr>
        <p:spPr>
          <a:xfrm>
            <a:off x="3929078" y="883655"/>
            <a:ext cx="2749725" cy="148896"/>
          </a:xfrm>
          <a:prstGeom prst="leftRightArrow">
            <a:avLst>
              <a:gd name="adj1" fmla="val 21694"/>
              <a:gd name="adj2" fmla="val 166596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4410883" y="912457"/>
            <a:ext cx="1672916" cy="41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loading 10%</a:t>
            </a:r>
          </a:p>
        </p:txBody>
      </p:sp>
      <p:sp>
        <p:nvSpPr>
          <p:cNvPr id="162" name="Shape 162"/>
          <p:cNvSpPr/>
          <p:nvPr/>
        </p:nvSpPr>
        <p:spPr>
          <a:xfrm>
            <a:off x="6721432" y="898056"/>
            <a:ext cx="2749725" cy="148896"/>
          </a:xfrm>
          <a:prstGeom prst="leftRightArrow">
            <a:avLst>
              <a:gd name="adj1" fmla="val 21694"/>
              <a:gd name="adj2" fmla="val 166596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7439648" y="536643"/>
            <a:ext cx="1516494" cy="41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loading 5%</a:t>
            </a:r>
          </a:p>
        </p:txBody>
      </p:sp>
      <p:graphicFrame>
        <p:nvGraphicFramePr>
          <p:cNvPr id="164" name="Table 164"/>
          <p:cNvGraphicFramePr/>
          <p:nvPr/>
        </p:nvGraphicFramePr>
        <p:xfrm>
          <a:off x="9850120" y="594548"/>
          <a:ext cx="3027556" cy="581437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07697"/>
                <a:gridCol w="772472"/>
                <a:gridCol w="774913"/>
                <a:gridCol w="772472"/>
              </a:tblGrid>
              <a:tr h="36806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388">
                          <a:solidFill>
                            <a:srgbClr val="FFFFFF"/>
                          </a:solidFill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User1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User2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User3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806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7.47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7.47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7.55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3.88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3.87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2.09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13.25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13.39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12.48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54.44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54.14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52.14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8.99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9.00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9.00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4.29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2.39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2.38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47.03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47.03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50.80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14.16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14.15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14.17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7.85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4.06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" name="Shape 165"/>
          <p:cNvSpPr/>
          <p:nvPr/>
        </p:nvSpPr>
        <p:spPr>
          <a:xfrm>
            <a:off x="10501885" y="14287"/>
            <a:ext cx="172402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T2* 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week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1539" y="481740"/>
            <a:ext cx="10641890" cy="60399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8" name="Table 168"/>
          <p:cNvGraphicFramePr/>
          <p:nvPr/>
        </p:nvGraphicFramePr>
        <p:xfrm>
          <a:off x="655224" y="7431260"/>
          <a:ext cx="11981186" cy="22179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68236"/>
                <a:gridCol w="637121"/>
                <a:gridCol w="637121"/>
                <a:gridCol w="637121"/>
                <a:gridCol w="787031"/>
                <a:gridCol w="787031"/>
                <a:gridCol w="637121"/>
                <a:gridCol w="637121"/>
                <a:gridCol w="637121"/>
                <a:gridCol w="637121"/>
                <a:gridCol w="787031"/>
                <a:gridCol w="787031"/>
                <a:gridCol w="637121"/>
                <a:gridCol w="637121"/>
                <a:gridCol w="637121"/>
                <a:gridCol w="637121"/>
              </a:tblGrid>
              <a:tr h="5468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39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7.59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3.94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19.53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86.87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9.70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4.52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43.57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14.81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5.22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3059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SD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9.04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63.46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362.16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20.64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>
            <a:off x="1111323" y="869254"/>
            <a:ext cx="2749724" cy="148896"/>
          </a:xfrm>
          <a:prstGeom prst="leftRightArrow">
            <a:avLst>
              <a:gd name="adj1" fmla="val 21694"/>
              <a:gd name="adj2" fmla="val 166596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504228" y="898056"/>
            <a:ext cx="1672916" cy="41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loading 20%</a:t>
            </a:r>
          </a:p>
        </p:txBody>
      </p:sp>
      <p:sp>
        <p:nvSpPr>
          <p:cNvPr id="171" name="Shape 171"/>
          <p:cNvSpPr/>
          <p:nvPr/>
        </p:nvSpPr>
        <p:spPr>
          <a:xfrm>
            <a:off x="3929078" y="883655"/>
            <a:ext cx="2749725" cy="148896"/>
          </a:xfrm>
          <a:prstGeom prst="leftRightArrow">
            <a:avLst>
              <a:gd name="adj1" fmla="val 21694"/>
              <a:gd name="adj2" fmla="val 166596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4410883" y="912457"/>
            <a:ext cx="1672916" cy="41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loading 10%</a:t>
            </a:r>
          </a:p>
        </p:txBody>
      </p:sp>
      <p:sp>
        <p:nvSpPr>
          <p:cNvPr id="173" name="Shape 173"/>
          <p:cNvSpPr/>
          <p:nvPr/>
        </p:nvSpPr>
        <p:spPr>
          <a:xfrm>
            <a:off x="6721433" y="898056"/>
            <a:ext cx="2749724" cy="148896"/>
          </a:xfrm>
          <a:prstGeom prst="leftRightArrow">
            <a:avLst>
              <a:gd name="adj1" fmla="val 21694"/>
              <a:gd name="adj2" fmla="val 166596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7439648" y="536643"/>
            <a:ext cx="1516494" cy="41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loading 5%</a:t>
            </a:r>
          </a:p>
        </p:txBody>
      </p:sp>
      <p:graphicFrame>
        <p:nvGraphicFramePr>
          <p:cNvPr id="175" name="Table 175"/>
          <p:cNvGraphicFramePr/>
          <p:nvPr/>
        </p:nvGraphicFramePr>
        <p:xfrm>
          <a:off x="9850120" y="594548"/>
          <a:ext cx="3027556" cy="581437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07697"/>
                <a:gridCol w="772472"/>
                <a:gridCol w="774913"/>
                <a:gridCol w="772472"/>
              </a:tblGrid>
              <a:tr h="36806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388">
                          <a:solidFill>
                            <a:srgbClr val="FFFFFF"/>
                          </a:solidFill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User1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User2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User3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806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7.58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3.95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3.95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1.95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19.14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18.88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20.56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92.33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79.90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88.36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9.66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9.81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9.62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4.52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2.33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2.33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2.31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1.76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64.82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64.15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1.76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14.76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14.91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14.78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7.59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7.65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4.05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2.27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2.72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10501885" y="14287"/>
            <a:ext cx="172402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T2* 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week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8602" y="476477"/>
            <a:ext cx="10660434" cy="605051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9" name="Table 179"/>
          <p:cNvGraphicFramePr/>
          <p:nvPr/>
        </p:nvGraphicFramePr>
        <p:xfrm>
          <a:off x="655224" y="7431260"/>
          <a:ext cx="11981186" cy="22179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68236"/>
                <a:gridCol w="637121"/>
                <a:gridCol w="637121"/>
                <a:gridCol w="637121"/>
                <a:gridCol w="787031"/>
                <a:gridCol w="787031"/>
                <a:gridCol w="637121"/>
                <a:gridCol w="637121"/>
                <a:gridCol w="637121"/>
                <a:gridCol w="637121"/>
                <a:gridCol w="787031"/>
                <a:gridCol w="787031"/>
                <a:gridCol w="637121"/>
                <a:gridCol w="637121"/>
                <a:gridCol w="637121"/>
                <a:gridCol w="637121"/>
              </a:tblGrid>
              <a:tr h="5468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39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8.02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2.06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18.99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56.54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4.77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1.65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55.28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15.15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10.34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7.82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2.75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  <a:tr h="53059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166">
                          <a:solidFill>
                            <a:srgbClr val="FFFFFF"/>
                          </a:solidFill>
                          <a:sym typeface="Helvetica"/>
                        </a:rPr>
                        <a:t>SD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8.50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334.36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6.60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41.05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62.87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66"/>
                        <a:t>3.57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sp>
        <p:nvSpPr>
          <p:cNvPr id="180" name="Shape 180"/>
          <p:cNvSpPr/>
          <p:nvPr/>
        </p:nvSpPr>
        <p:spPr>
          <a:xfrm>
            <a:off x="1111323" y="869254"/>
            <a:ext cx="2749724" cy="148896"/>
          </a:xfrm>
          <a:prstGeom prst="leftRightArrow">
            <a:avLst>
              <a:gd name="adj1" fmla="val 21694"/>
              <a:gd name="adj2" fmla="val 166596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1504228" y="898056"/>
            <a:ext cx="1672916" cy="41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loading 20%</a:t>
            </a:r>
          </a:p>
        </p:txBody>
      </p:sp>
      <p:sp>
        <p:nvSpPr>
          <p:cNvPr id="182" name="Shape 182"/>
          <p:cNvSpPr/>
          <p:nvPr/>
        </p:nvSpPr>
        <p:spPr>
          <a:xfrm>
            <a:off x="3929078" y="883655"/>
            <a:ext cx="2749725" cy="148896"/>
          </a:xfrm>
          <a:prstGeom prst="leftRightArrow">
            <a:avLst>
              <a:gd name="adj1" fmla="val 21694"/>
              <a:gd name="adj2" fmla="val 166596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4410883" y="912457"/>
            <a:ext cx="1672916" cy="41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loading 10%</a:t>
            </a:r>
          </a:p>
        </p:txBody>
      </p:sp>
      <p:sp>
        <p:nvSpPr>
          <p:cNvPr id="184" name="Shape 184"/>
          <p:cNvSpPr/>
          <p:nvPr/>
        </p:nvSpPr>
        <p:spPr>
          <a:xfrm>
            <a:off x="6721433" y="898056"/>
            <a:ext cx="2749724" cy="148896"/>
          </a:xfrm>
          <a:prstGeom prst="leftRightArrow">
            <a:avLst>
              <a:gd name="adj1" fmla="val 21694"/>
              <a:gd name="adj2" fmla="val 166596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7439648" y="536643"/>
            <a:ext cx="1516494" cy="41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loading 5%</a:t>
            </a:r>
          </a:p>
        </p:txBody>
      </p:sp>
      <p:graphicFrame>
        <p:nvGraphicFramePr>
          <p:cNvPr id="186" name="Table 186"/>
          <p:cNvGraphicFramePr/>
          <p:nvPr/>
        </p:nvGraphicFramePr>
        <p:xfrm>
          <a:off x="9850120" y="594548"/>
          <a:ext cx="3027556" cy="581437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07697"/>
                <a:gridCol w="772472"/>
                <a:gridCol w="774913"/>
                <a:gridCol w="772472"/>
              </a:tblGrid>
              <a:tr h="36806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388">
                          <a:solidFill>
                            <a:srgbClr val="FFFFFF"/>
                          </a:solidFill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User1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User2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User3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806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8.02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8.04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2.06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2.07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18.61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18.39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19.96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80.75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18.39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70.49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10.20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10.23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10.21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4.77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2.39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2.40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1.70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54.69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55.17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55.99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15.15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15.08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15.23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7.95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15.08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8.00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15.08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4.21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2.29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273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3.08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7" name="Shape 187"/>
          <p:cNvSpPr/>
          <p:nvPr/>
        </p:nvSpPr>
        <p:spPr>
          <a:xfrm>
            <a:off x="10501885" y="14287"/>
            <a:ext cx="172402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T2* 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เพิ่มเงื่อนไขตรวจสอบค่า T2*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การตรวขสอบว่าค่า </a:t>
            </a:r>
            <a:r>
              <a:t>T2* </a:t>
            </a:r>
            <a:r>
              <a:t>ที่ได้ถูกต้องหรือไม่</a:t>
            </a:r>
          </a:p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1. </a:t>
            </a:r>
            <a:r>
              <a:t>ค่า </a:t>
            </a:r>
            <a:r>
              <a:t>ratio </a:t>
            </a:r>
            <a:r>
              <a:t>ต้องมีค่าต่ำกว่า  </a:t>
            </a:r>
            <a:r>
              <a:t>0.317 </a:t>
            </a:r>
          </a:p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2. </a:t>
            </a:r>
            <a:r>
              <a:t>ค่า </a:t>
            </a:r>
            <a:r>
              <a:t>T2* </a:t>
            </a:r>
            <a:r>
              <a:t>ต้องไม่ติดลบ</a:t>
            </a:r>
          </a:p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</a:t>
            </a:r>
            <a:r>
              <a:t>ถ้าไม่ถูกต้องจะกำหนดให้ค่า </a:t>
            </a:r>
            <a:r>
              <a:t>T2* </a:t>
            </a:r>
            <a:r>
              <a:t>มีค่าต่ำกว่า </a:t>
            </a:r>
            <a:r>
              <a:t>1.097 </a:t>
            </a:r>
            <a:r>
              <a:t>โดยกำหนดให้มีค่าเท่ากับ </a:t>
            </a:r>
            <a:r>
              <a:t>0.549 เพื่อง่ายแก่การ plot chart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