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Original Result</a:t>
            </a:r>
          </a:p>
        </p:txBody>
      </p:sp>
      <p:sp>
        <p:nvSpPr>
          <p:cNvPr id="120" name="Shape 120"/>
          <p:cNvSpPr/>
          <p:nvPr>
            <p:ph type="subTitle" sz="half" idx="1"/>
          </p:nvPr>
        </p:nvSpPr>
        <p:spPr>
          <a:xfrm>
            <a:off x="4423307" y="5271761"/>
            <a:ext cx="6228555" cy="4197512"/>
          </a:xfrm>
          <a:prstGeom prst="rect">
            <a:avLst/>
          </a:prstGeom>
        </p:spPr>
        <p:txBody>
          <a:bodyPr/>
          <a:lstStyle/>
          <a:p>
            <a:pPr algn="l"/>
            <a:r>
              <a:t>- CMRtools 1.5T</a:t>
            </a:r>
          </a:p>
          <a:p>
            <a:pPr algn="l"/>
            <a:r>
              <a:t>- MRIM 1.5T no 4 point Condition</a:t>
            </a:r>
          </a:p>
          <a:p>
            <a:pPr algn="l"/>
            <a:r>
              <a:t>- MRIM 1.5T + 4 point Condition</a:t>
            </a:r>
          </a:p>
          <a:p>
            <a:pPr algn="l"/>
            <a:r>
              <a:t>- MRIM 3T no 4 point Condition</a:t>
            </a:r>
          </a:p>
          <a:p>
            <a:pPr algn="l"/>
            <a:r>
              <a:t>- MRIM 3T + 4 point Condition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norm_p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4445000" cy="3333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norm_p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9900" y="-1"/>
            <a:ext cx="4445000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norm_p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54252" y="0"/>
            <a:ext cx="4445001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norm_p1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18611" y="3209925"/>
            <a:ext cx="4445001" cy="3333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norm_p1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89449" y="3209925"/>
            <a:ext cx="4445001" cy="333375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5267807" y="7876040"/>
            <a:ext cx="2469186" cy="469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4 point condition </a:t>
            </a:r>
          </a:p>
        </p:txBody>
      </p:sp>
      <p:sp>
        <p:nvSpPr>
          <p:cNvPr id="204" name="Shape 204"/>
          <p:cNvSpPr/>
          <p:nvPr/>
        </p:nvSpPr>
        <p:spPr>
          <a:xfrm>
            <a:off x="5479643" y="7159926"/>
            <a:ext cx="2045514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position 11-15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meanp1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350000" cy="476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meanp6-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0949" y="0"/>
            <a:ext cx="6350001" cy="476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meanp11-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7400" y="4806990"/>
            <a:ext cx="6350000" cy="47625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1771857" y="4401680"/>
            <a:ext cx="25027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Position 1-5</a:t>
            </a:r>
          </a:p>
        </p:txBody>
      </p:sp>
      <p:sp>
        <p:nvSpPr>
          <p:cNvPr id="212" name="Shape 212"/>
          <p:cNvSpPr/>
          <p:nvPr/>
        </p:nvSpPr>
        <p:spPr>
          <a:xfrm>
            <a:off x="8267491" y="4552950"/>
            <a:ext cx="27569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Position 6-10</a:t>
            </a:r>
          </a:p>
        </p:txBody>
      </p:sp>
      <p:sp>
        <p:nvSpPr>
          <p:cNvPr id="213" name="Shape 213"/>
          <p:cNvSpPr/>
          <p:nvPr/>
        </p:nvSpPr>
        <p:spPr>
          <a:xfrm>
            <a:off x="4996840" y="9167595"/>
            <a:ext cx="3011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Position 11-15</a:t>
            </a:r>
          </a:p>
        </p:txBody>
      </p:sp>
      <p:sp>
        <p:nvSpPr>
          <p:cNvPr id="214" name="Shape 214"/>
          <p:cNvSpPr/>
          <p:nvPr/>
        </p:nvSpPr>
        <p:spPr>
          <a:xfrm>
            <a:off x="5577944" y="75762"/>
            <a:ext cx="1445528" cy="6604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/>
            <a:r>
              <a:t>MEAN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Table 216"/>
          <p:cNvGraphicFramePr/>
          <p:nvPr/>
        </p:nvGraphicFramePr>
        <p:xfrm>
          <a:off x="774981" y="1072078"/>
          <a:ext cx="11459283" cy="8422967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1071236"/>
                <a:gridCol w="1249776"/>
                <a:gridCol w="870379"/>
                <a:gridCol w="1071236"/>
                <a:gridCol w="1004284"/>
                <a:gridCol w="1239942"/>
                <a:gridCol w="1004284"/>
                <a:gridCol w="870379"/>
                <a:gridCol w="981966"/>
                <a:gridCol w="1087067"/>
                <a:gridCol w="1004284"/>
              </a:tblGrid>
              <a:tr h="355600">
                <a:tc gridSpan="11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ym typeface="Helvetica"/>
                        </a:rPr>
                        <a:t>Table 1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13906">
                <a:tc rowSpan="3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ym typeface="Helvetica"/>
                        </a:rPr>
                        <a:t>position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CMRtools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rowSpan="2" hMerge="1">
                  <a:tcPr/>
                </a:tc>
                <a:tc gridSpan="4"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17569">
                <a:tc vMerge="1">
                  <a:tcPr/>
                </a:tc>
                <a:tc gridSpan="2" vMerge="1">
                  <a:tcPr/>
                </a:tc>
                <a:tc hMerge="1" vMerge="1">
                  <a:tcPr/>
                </a:tc>
                <a:tc gridSpan="2"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MRIM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MRIM 4 point condition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MRIM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MRIM 4 point condition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</a:tr>
              <a:tr h="720210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mean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416546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0.308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0.308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6.714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6.627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3906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4.077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0.151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3.834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0.145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0.225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0.204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3906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2.182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2.817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0.204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2.193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3906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13.791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4.738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5.063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1.494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6.187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1.903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3906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87.078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15.830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-220.396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885.739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-136.752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793.372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5.026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29.404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401.455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972.472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3906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10.179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9.423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7.813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1.163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3906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4.727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3.599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3906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2.487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0.099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2.617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0.092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3906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1.108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5.018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3906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50.522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11.821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3.266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1.049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10.585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71.781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366.119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-11.071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22.250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3906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15.017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0.651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0.651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10.928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1.533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3906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7.997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0.392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0.397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0.397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0.486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6.289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3906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4.142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3.902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0.183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3.558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3.499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3906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2.256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0.104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0.231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3.052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0.241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2.684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3906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2.205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0.334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1.505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0.088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4.178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1.269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3.257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0.626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Series &amp; Echo 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Table 220"/>
          <p:cNvGraphicFramePr/>
          <p:nvPr/>
        </p:nvGraphicFramePr>
        <p:xfrm>
          <a:off x="545776" y="1693784"/>
          <a:ext cx="12283170" cy="6358854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978620"/>
                <a:gridCol w="679669"/>
                <a:gridCol w="625675"/>
                <a:gridCol w="625675"/>
                <a:gridCol w="705889"/>
                <a:gridCol w="721932"/>
                <a:gridCol w="721932"/>
                <a:gridCol w="721932"/>
                <a:gridCol w="721932"/>
                <a:gridCol w="721932"/>
                <a:gridCol w="721932"/>
                <a:gridCol w="721932"/>
                <a:gridCol w="721932"/>
                <a:gridCol w="721932"/>
                <a:gridCol w="721932"/>
                <a:gridCol w="721932"/>
                <a:gridCol w="721932"/>
              </a:tblGrid>
              <a:tr h="332903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series time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echo number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36175">
                <a:tc vMerge="1">
                  <a:tcPr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36175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220552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1.2400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3.2240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5.2080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7.1920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9.1760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11.1600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13.1440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15.1280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17.1120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19.0960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21.0800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23.0640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25.0480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27.0320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29.0160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31.0000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2903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220648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1.2400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3.2240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5.2080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7.1920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9.1760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11.1600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13.1440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15.1280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17.1120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19.0960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21.0800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23.0640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25.0480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27.0320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29.0160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31.0000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2903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220735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1.2400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3.2240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5.2080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7.1920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9.1760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11.1600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13.1440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15.1280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17.1120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19.0960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21.0800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23.0640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25.0480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27.0320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29.0160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31.0000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2903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220821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1.2400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3.2240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5.2080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7.1920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9.1760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11.1600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13.1440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15.1280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17.1120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19.0960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21.0800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23.0640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25.0480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27.0320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29.0160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31.0000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2903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220907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1.4760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6.0200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8.2920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10.5640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12.8360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15.1080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17.3800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19.6520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21.9240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24.1960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26.4680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28.7400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31.0120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33.2840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35.5560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2903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220953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1.6320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4.1200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6.6080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9.0960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11.5840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14.0720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16.5600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19.0480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21.5360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24.0240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26.5120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29.0000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31.4880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33.9760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36.4640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38.9520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2903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221040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1.7680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4.4800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7.1920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9.9040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12.6160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15.3280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18.0400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20.7520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23.4640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26.1760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28.8880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31.6000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34.3120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37.0240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39.7360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42.4480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2903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221126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2.0600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5.2520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8.4440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11.6360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14.8280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18.0200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21.2120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24.4040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27.5960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30.7880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33.9800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37.1720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40.3640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43.5560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46.7480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49.9400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2903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221212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1.2400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3.2240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5.2080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7.1920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9.1760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11.1600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13.1440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15.1280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17.1120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19.0960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21.0800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23.0640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25.0480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27.0320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29.0160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31.0000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2903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221258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1.2400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3.2240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5.2080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7.1920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9.1760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11.1600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13.1440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15.1280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17.1120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19.0960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21.0800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23.0640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25.0480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27.0320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29.0160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31.0000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2903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221343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1.2400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3.2240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5.2080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7.1920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9.1760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11.1600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13.1440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15.1280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17.1120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19.0960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21.0800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23.0640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25.0480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27.0320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29.0160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31.0000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2903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221430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1.2400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3.2240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5.2080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7.1920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9.1760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11.1600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13.1440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15.1280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17.1120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19.0960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21.0800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23.0640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25.0480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27.0320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29.0160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31.0000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2903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221516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1.4760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3.7480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6.0200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8.2920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10.5640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12.8360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15.1080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17.3800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19.6520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21.9240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24.1960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26.4680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28.7400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31.0120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33.2840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35.5560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2903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221602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1.6320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4.1200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6.6080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9.0960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11.5840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14.0720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16.5600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19.0480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21.5360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24.0240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26.5120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29.0000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31.4880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33.9760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36.4640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38.9520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2903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221648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1.7680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4.4800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7.1920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9.9040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12.6160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15.3280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18.0400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20.7520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23.4640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26.1760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28.8880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31.6000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34.3120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37.0240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39.7360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42.4480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32903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221734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2.0600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5.2520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8.4440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11.6360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14.8280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18.0200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21.2120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24.4040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27.5960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30.7880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33.9800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37.1720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40.3640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43.5560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46.7480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49.9400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1" name="Shape 221"/>
          <p:cNvSpPr/>
          <p:nvPr/>
        </p:nvSpPr>
        <p:spPr>
          <a:xfrm>
            <a:off x="6183132" y="698832"/>
            <a:ext cx="10040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1.5T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Table 223"/>
          <p:cNvGraphicFramePr/>
          <p:nvPr/>
        </p:nvGraphicFramePr>
        <p:xfrm>
          <a:off x="334093" y="3321499"/>
          <a:ext cx="12659081" cy="4345116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999835"/>
                <a:gridCol w="596916"/>
                <a:gridCol w="581993"/>
                <a:gridCol w="581993"/>
                <a:gridCol w="581993"/>
                <a:gridCol w="581993"/>
                <a:gridCol w="671531"/>
                <a:gridCol w="671531"/>
                <a:gridCol w="671531"/>
                <a:gridCol w="671531"/>
                <a:gridCol w="671531"/>
                <a:gridCol w="671531"/>
                <a:gridCol w="671531"/>
                <a:gridCol w="671531"/>
                <a:gridCol w="671531"/>
                <a:gridCol w="671531"/>
                <a:gridCol w="671531"/>
                <a:gridCol w="671531"/>
                <a:gridCol w="671531"/>
              </a:tblGrid>
              <a:tr h="394062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ym typeface="Helvetica"/>
                        </a:rPr>
                        <a:t>series time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16">
                  <a:txBody>
                    <a:bodyPr/>
                    <a:lstStyle/>
                    <a:p>
                      <a:pPr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echo number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defRPr b="1" sz="1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sz="1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97053">
                <a:tc vMerge="1">
                  <a:tcPr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97053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ym typeface="Helvetica"/>
                        </a:rPr>
                        <a:t>213352.7300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1.3010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3.0010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6.4010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11.5010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13.2020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14.9020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16.6020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18.3020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20.0020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21.7020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23.4020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25.1020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26.8020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28.5020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30.2030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94062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ym typeface="Helvetica"/>
                        </a:rPr>
                        <a:t>213537.4000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1.3010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3.0010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6.4010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11.5010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13.2020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14.9020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16.6020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18.3020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20.0020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21.7020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23.4020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25.1020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26.8020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28.5020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30.2030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94062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ym typeface="Helvetica"/>
                        </a:rPr>
                        <a:t>213708.6700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1.3010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3.0010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6.4010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11.5010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13.2020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14.9020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16.6020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18.3020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20.0020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21.7020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23.4020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25.1020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26.8020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28.5020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30.2030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94062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ym typeface="Helvetica"/>
                        </a:rPr>
                        <a:t>213840.0000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1.3010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3.0010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6.4010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11.5010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13.2020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14.9020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16.6020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18.3020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20.0020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21.7020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23.4020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25.1020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26.8020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28.5020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30.2030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94062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ym typeface="Helvetica"/>
                        </a:rPr>
                        <a:t>214017.8200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1.3010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3.0010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4.7010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6.4010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8.1010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9.8010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11.5010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13.2020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14.9020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16.6020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18.3020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20.0020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21.7020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23.4020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25.1020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26.8020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28.5020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30.2030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94062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ym typeface="Helvetica"/>
                        </a:rPr>
                        <a:t>214149.0000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1.7010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5.1010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6.8010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8.5010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10.2010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11.9010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13.6020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15.3020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17.0020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18.7020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20.4020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22.1020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23.8020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25.5020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27.2020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28.9020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30.6030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94062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ym typeface="Helvetica"/>
                        </a:rPr>
                        <a:t>214320.4200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2.1010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3.8010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5.5010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7.2010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8.9010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10.6010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12.3010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14.0020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15.7020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17.4020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19.1020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20.8020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22.5020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24.2020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25.9020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27.6020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29.3020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31.0030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94062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ym typeface="Helvetica"/>
                        </a:rPr>
                        <a:t>214458.2000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2.5010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4.2010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5.9010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7.6010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9.3010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11.0010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12.7010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14.4020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16.1020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17.8020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19.5020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21.2020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22.9020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24.6020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26.3020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28.0020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29.7020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31.4030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394062"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ym typeface="Helvetica"/>
                        </a:rPr>
                        <a:t>214629.3700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2.9010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4.6010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6.3010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8.0010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9.7010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11.4010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13.1010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14.8020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16.5020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18.2020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19.9020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21.6020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23.3020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25.0020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26.7020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28.4020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30.1020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31.8030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4" name="Shape 224"/>
          <p:cNvSpPr/>
          <p:nvPr/>
        </p:nvSpPr>
        <p:spPr>
          <a:xfrm>
            <a:off x="6350057" y="204445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CMRp1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5413" y="-1"/>
            <a:ext cx="38100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CMRp6-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5106" y="0"/>
            <a:ext cx="38100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CMRp11-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94800" y="0"/>
            <a:ext cx="3810000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MRIM2_3Tp1-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64083" y="5888966"/>
            <a:ext cx="38100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MRIM2_3Tp6-1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35106" y="5888966"/>
            <a:ext cx="38100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MRIM2_3Tp11-1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94800" y="5888966"/>
            <a:ext cx="3810000" cy="285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 rot="16200000">
            <a:off x="-246033" y="1104899"/>
            <a:ext cx="2095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CMRtools</a:t>
            </a:r>
          </a:p>
        </p:txBody>
      </p:sp>
      <p:sp>
        <p:nvSpPr>
          <p:cNvPr id="129" name="Shape 129"/>
          <p:cNvSpPr/>
          <p:nvPr/>
        </p:nvSpPr>
        <p:spPr>
          <a:xfrm rot="16200000">
            <a:off x="-383221" y="4049383"/>
            <a:ext cx="23248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MIRM 1.5T</a:t>
            </a:r>
          </a:p>
        </p:txBody>
      </p:sp>
      <p:sp>
        <p:nvSpPr>
          <p:cNvPr id="130" name="Shape 130"/>
          <p:cNvSpPr/>
          <p:nvPr/>
        </p:nvSpPr>
        <p:spPr>
          <a:xfrm rot="16200000">
            <a:off x="-360562" y="6993866"/>
            <a:ext cx="23248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MIRM 1.5T</a:t>
            </a:r>
          </a:p>
        </p:txBody>
      </p:sp>
      <p:sp>
        <p:nvSpPr>
          <p:cNvPr id="131" name="Shape 131"/>
          <p:cNvSpPr/>
          <p:nvPr/>
        </p:nvSpPr>
        <p:spPr>
          <a:xfrm>
            <a:off x="1929056" y="8833449"/>
            <a:ext cx="25027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Position 1-5</a:t>
            </a:r>
          </a:p>
        </p:txBody>
      </p:sp>
      <p:sp>
        <p:nvSpPr>
          <p:cNvPr id="132" name="Shape 132"/>
          <p:cNvSpPr/>
          <p:nvPr/>
        </p:nvSpPr>
        <p:spPr>
          <a:xfrm>
            <a:off x="5761648" y="8833449"/>
            <a:ext cx="27569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Position 6-10</a:t>
            </a:r>
          </a:p>
        </p:txBody>
      </p:sp>
      <p:sp>
        <p:nvSpPr>
          <p:cNvPr id="133" name="Shape 133"/>
          <p:cNvSpPr/>
          <p:nvPr/>
        </p:nvSpPr>
        <p:spPr>
          <a:xfrm>
            <a:off x="9594240" y="8833449"/>
            <a:ext cx="3011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Position 11-15</a:t>
            </a:r>
          </a:p>
        </p:txBody>
      </p:sp>
      <p:pic>
        <p:nvPicPr>
          <p:cNvPr id="134" name="MRIM2_15Tp1-5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75413" y="2944483"/>
            <a:ext cx="38100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MRIM2_15Tp6-10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257766" y="2944483"/>
            <a:ext cx="38100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MRIM2_15Tp11-15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194800" y="2944483"/>
            <a:ext cx="3810000" cy="285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148387" y="8738199"/>
            <a:ext cx="1639215" cy="838201"/>
          </a:xfrm>
          <a:prstGeom prst="rect">
            <a:avLst/>
          </a:prstGeom>
          <a:blipFill>
            <a:blip r:embed="rId11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no 4 point 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condition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CMRp1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5412" y="0"/>
            <a:ext cx="38100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CMRp6-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5106" y="0"/>
            <a:ext cx="38100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CMRp11-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94800" y="0"/>
            <a:ext cx="3810000" cy="285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 rot="16200000">
            <a:off x="-246033" y="1104899"/>
            <a:ext cx="2095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CMRtools</a:t>
            </a:r>
          </a:p>
        </p:txBody>
      </p:sp>
      <p:sp>
        <p:nvSpPr>
          <p:cNvPr id="143" name="Shape 143"/>
          <p:cNvSpPr/>
          <p:nvPr/>
        </p:nvSpPr>
        <p:spPr>
          <a:xfrm rot="16200000">
            <a:off x="-383221" y="4049383"/>
            <a:ext cx="23248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MIRM 1.5T</a:t>
            </a:r>
          </a:p>
        </p:txBody>
      </p:sp>
      <p:sp>
        <p:nvSpPr>
          <p:cNvPr id="144" name="Shape 144"/>
          <p:cNvSpPr/>
          <p:nvPr/>
        </p:nvSpPr>
        <p:spPr>
          <a:xfrm rot="16200000">
            <a:off x="-360562" y="6993866"/>
            <a:ext cx="23248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MIRM 1.5T</a:t>
            </a:r>
          </a:p>
        </p:txBody>
      </p:sp>
      <p:sp>
        <p:nvSpPr>
          <p:cNvPr id="145" name="Shape 145"/>
          <p:cNvSpPr/>
          <p:nvPr/>
        </p:nvSpPr>
        <p:spPr>
          <a:xfrm>
            <a:off x="1929056" y="8833449"/>
            <a:ext cx="25027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Position 1-5</a:t>
            </a:r>
          </a:p>
        </p:txBody>
      </p:sp>
      <p:sp>
        <p:nvSpPr>
          <p:cNvPr id="146" name="Shape 146"/>
          <p:cNvSpPr/>
          <p:nvPr/>
        </p:nvSpPr>
        <p:spPr>
          <a:xfrm>
            <a:off x="5761648" y="8833449"/>
            <a:ext cx="27569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Position 6-10</a:t>
            </a:r>
          </a:p>
        </p:txBody>
      </p:sp>
      <p:sp>
        <p:nvSpPr>
          <p:cNvPr id="147" name="Shape 147"/>
          <p:cNvSpPr/>
          <p:nvPr/>
        </p:nvSpPr>
        <p:spPr>
          <a:xfrm>
            <a:off x="9594240" y="8833449"/>
            <a:ext cx="3011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Position 11-15</a:t>
            </a:r>
          </a:p>
        </p:txBody>
      </p:sp>
      <p:sp>
        <p:nvSpPr>
          <p:cNvPr id="148" name="Shape 148"/>
          <p:cNvSpPr/>
          <p:nvPr/>
        </p:nvSpPr>
        <p:spPr>
          <a:xfrm>
            <a:off x="284023" y="8738199"/>
            <a:ext cx="1367943" cy="8382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4 point 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condition</a:t>
            </a:r>
          </a:p>
        </p:txBody>
      </p:sp>
      <p:pic>
        <p:nvPicPr>
          <p:cNvPr id="149" name="MRIM3_3Tp1-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75413" y="5897233"/>
            <a:ext cx="38100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MRIM3_3Tp6-10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35106" y="5888966"/>
            <a:ext cx="38100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MRIM3_3Tp11-15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194800" y="5888966"/>
            <a:ext cx="3810000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MRIM3_15Tp1-5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75412" y="2944483"/>
            <a:ext cx="38100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MRIM3_15Tp6-10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235106" y="2944483"/>
            <a:ext cx="38100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MRIM3_15Tp11-15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194800" y="2944483"/>
            <a:ext cx="3810000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Normalize Result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norm_p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41" y="-1"/>
            <a:ext cx="4445001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norm_p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9900" y="-1"/>
            <a:ext cx="4445000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norm_p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3503" y="0"/>
            <a:ext cx="4445001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norm_p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31607" y="3579963"/>
            <a:ext cx="4445001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norm_p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67983" y="3579963"/>
            <a:ext cx="4445001" cy="333375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5055971" y="7876040"/>
            <a:ext cx="2892858" cy="469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no 4 point condition </a:t>
            </a:r>
          </a:p>
        </p:txBody>
      </p:sp>
      <p:sp>
        <p:nvSpPr>
          <p:cNvPr id="164" name="Shape 164"/>
          <p:cNvSpPr/>
          <p:nvPr/>
        </p:nvSpPr>
        <p:spPr>
          <a:xfrm>
            <a:off x="5649112" y="7159926"/>
            <a:ext cx="1706576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position 1-5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norm_p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845" y="33615"/>
            <a:ext cx="4445001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norm_p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9900" y="33615"/>
            <a:ext cx="4445000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norm_p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21483" y="33615"/>
            <a:ext cx="4445001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norm_p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83303" y="3529608"/>
            <a:ext cx="4445001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norm_p1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04564" y="3529608"/>
            <a:ext cx="4445001" cy="333375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5055971" y="7657745"/>
            <a:ext cx="2892858" cy="469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no 4 point condition </a:t>
            </a:r>
          </a:p>
        </p:txBody>
      </p:sp>
      <p:sp>
        <p:nvSpPr>
          <p:cNvPr id="172" name="Shape 172"/>
          <p:cNvSpPr/>
          <p:nvPr/>
        </p:nvSpPr>
        <p:spPr>
          <a:xfrm>
            <a:off x="5564377" y="7025602"/>
            <a:ext cx="1876045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position 6-10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norm_p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4445000" cy="3333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norm_p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9900" y="0"/>
            <a:ext cx="4445000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norm_p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54252" y="0"/>
            <a:ext cx="4445001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norm_p1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17765" y="3580031"/>
            <a:ext cx="4445001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norm_p1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05410" y="3580031"/>
            <a:ext cx="4445001" cy="333375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5290147" y="7876244"/>
            <a:ext cx="2892858" cy="469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no 4 point condition </a:t>
            </a:r>
          </a:p>
        </p:txBody>
      </p:sp>
      <p:sp>
        <p:nvSpPr>
          <p:cNvPr id="180" name="Shape 180"/>
          <p:cNvSpPr/>
          <p:nvPr/>
        </p:nvSpPr>
        <p:spPr>
          <a:xfrm>
            <a:off x="5713819" y="7160062"/>
            <a:ext cx="2045513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position 11-15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norm_p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4445000" cy="3333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norm_p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9900" y="0"/>
            <a:ext cx="4445000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norm_p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1060" y="0"/>
            <a:ext cx="4445001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norm_p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98419" y="3697685"/>
            <a:ext cx="4445001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norm_p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39025" y="3697685"/>
            <a:ext cx="4445001" cy="333375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5267807" y="7876040"/>
            <a:ext cx="2469186" cy="469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4 point condition </a:t>
            </a:r>
          </a:p>
        </p:txBody>
      </p:sp>
      <p:sp>
        <p:nvSpPr>
          <p:cNvPr id="188" name="Shape 188"/>
          <p:cNvSpPr/>
          <p:nvPr/>
        </p:nvSpPr>
        <p:spPr>
          <a:xfrm>
            <a:off x="5649112" y="7159926"/>
            <a:ext cx="1706576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position 1-5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norm_p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4445000" cy="3333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norm_p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9900" y="0"/>
            <a:ext cx="4445000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norm_p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1060" y="0"/>
            <a:ext cx="4445001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norm_p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81741" y="3209924"/>
            <a:ext cx="4445001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norm_p1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87757" y="3479185"/>
            <a:ext cx="4445001" cy="33337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5267807" y="7876040"/>
            <a:ext cx="2469186" cy="469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4 point condition </a:t>
            </a:r>
          </a:p>
        </p:txBody>
      </p:sp>
      <p:sp>
        <p:nvSpPr>
          <p:cNvPr id="196" name="Shape 196"/>
          <p:cNvSpPr/>
          <p:nvPr/>
        </p:nvSpPr>
        <p:spPr>
          <a:xfrm>
            <a:off x="5564377" y="7159926"/>
            <a:ext cx="1876045" cy="4699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position 6-10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